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75" r:id="rId4"/>
    <p:sldId id="263" r:id="rId5"/>
    <p:sldId id="265" r:id="rId6"/>
    <p:sldId id="258" r:id="rId7"/>
    <p:sldId id="259" r:id="rId8"/>
    <p:sldId id="260" r:id="rId9"/>
    <p:sldId id="277" r:id="rId10"/>
    <p:sldId id="262" r:id="rId11"/>
    <p:sldId id="284" r:id="rId12"/>
    <p:sldId id="266" r:id="rId13"/>
    <p:sldId id="264" r:id="rId14"/>
    <p:sldId id="269" r:id="rId15"/>
    <p:sldId id="283" r:id="rId16"/>
    <p:sldId id="271" r:id="rId17"/>
    <p:sldId id="282" r:id="rId18"/>
    <p:sldId id="272" r:id="rId19"/>
    <p:sldId id="273" r:id="rId20"/>
    <p:sldId id="279" r:id="rId21"/>
    <p:sldId id="280" r:id="rId22"/>
    <p:sldId id="276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10A24B-F508-46F4-9370-0236BD8E422B}">
          <p14:sldIdLst>
            <p14:sldId id="256"/>
            <p14:sldId id="257"/>
            <p14:sldId id="275"/>
          </p14:sldIdLst>
        </p14:section>
        <p14:section name="статистика" id="{18B1F2F1-0994-4E80-8614-7DEA1C74AE43}">
          <p14:sldIdLst>
            <p14:sldId id="263"/>
            <p14:sldId id="265"/>
            <p14:sldId id="258"/>
          </p14:sldIdLst>
        </p14:section>
        <p14:section name="математична статистика" id="{75FDCBA5-0543-4DC9-BF4E-892CFA922753}">
          <p14:sldIdLst>
            <p14:sldId id="259"/>
            <p14:sldId id="260"/>
            <p14:sldId id="277"/>
          </p14:sldIdLst>
        </p14:section>
        <p14:section name="прикладна статистика" id="{65DE9090-0016-44B8-A371-4B6EFFB14776}">
          <p14:sldIdLst>
            <p14:sldId id="262"/>
            <p14:sldId id="284"/>
          </p14:sldIdLst>
        </p14:section>
        <p14:section name="категорії статистика" id="{8B03BE96-6AE5-44DD-86A1-A9C64C193869}">
          <p14:sldIdLst>
            <p14:sldId id="266"/>
            <p14:sldId id="264"/>
            <p14:sldId id="269"/>
          </p14:sldIdLst>
        </p14:section>
        <p14:section name="Раздел без заголовка" id="{E79D5AC2-87CC-484F-97D4-8F9843A768A8}">
          <p14:sldIdLst>
            <p14:sldId id="283"/>
            <p14:sldId id="271"/>
            <p14:sldId id="282"/>
            <p14:sldId id="272"/>
            <p14:sldId id="273"/>
            <p14:sldId id="279"/>
            <p14:sldId id="280"/>
            <p14:sldId id="276"/>
          </p14:sldIdLst>
        </p14:section>
        <p14:section name="Раздел без заголовка" id="{144F5081-17CA-4091-B0AA-A76B73990E98}">
          <p14:sldIdLst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33" autoAdjust="0"/>
    <p:restoredTop sz="94620" autoAdjust="0"/>
  </p:normalViewPr>
  <p:slideViewPr>
    <p:cSldViewPr>
      <p:cViewPr>
        <p:scale>
          <a:sx n="100" d="100"/>
          <a:sy n="100" d="100"/>
        </p:scale>
        <p:origin x="14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відсоток самотності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CША</c:v>
                </c:pt>
                <c:pt idx="1">
                  <c:v>Велика Британія</c:v>
                </c:pt>
                <c:pt idx="2">
                  <c:v>Японія</c:v>
                </c:pt>
                <c:pt idx="3">
                  <c:v>Росія</c:v>
                </c:pt>
                <c:pt idx="4">
                  <c:v>Польща</c:v>
                </c:pt>
                <c:pt idx="5">
                  <c:v>Німеччина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31</c:v>
                </c:pt>
                <c:pt idx="2">
                  <c:v>15</c:v>
                </c:pt>
                <c:pt idx="3">
                  <c:v>40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38784"/>
        <c:axId val="44964608"/>
      </c:barChart>
      <c:catAx>
        <c:axId val="14923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44964608"/>
        <c:crosses val="autoZero"/>
        <c:auto val="1"/>
        <c:lblAlgn val="ctr"/>
        <c:lblOffset val="100"/>
        <c:noMultiLvlLbl val="0"/>
      </c:catAx>
      <c:valAx>
        <c:axId val="449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3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pattFill prst="pct25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відсоток самотності</c:v>
                </c:pt>
              </c:strCache>
            </c:strRef>
          </c:tx>
          <c:explosion val="37"/>
          <c:cat>
            <c:strRef>
              <c:f>Лист1!$A$2:$A$7</c:f>
              <c:strCache>
                <c:ptCount val="6"/>
                <c:pt idx="0">
                  <c:v>CША</c:v>
                </c:pt>
                <c:pt idx="1">
                  <c:v>Велика Британія</c:v>
                </c:pt>
                <c:pt idx="2">
                  <c:v>Японія</c:v>
                </c:pt>
                <c:pt idx="3">
                  <c:v>Росія</c:v>
                </c:pt>
                <c:pt idx="4">
                  <c:v>Польща</c:v>
                </c:pt>
                <c:pt idx="5">
                  <c:v>Німеччина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31</c:v>
                </c:pt>
                <c:pt idx="2">
                  <c:v>15</c:v>
                </c:pt>
                <c:pt idx="3">
                  <c:v>40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pattFill prst="pct25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відсоток самотності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CША</c:v>
                </c:pt>
                <c:pt idx="1">
                  <c:v>Велика Британія</c:v>
                </c:pt>
                <c:pt idx="2">
                  <c:v>Японія</c:v>
                </c:pt>
                <c:pt idx="3">
                  <c:v>Росія</c:v>
                </c:pt>
                <c:pt idx="4">
                  <c:v>Польща</c:v>
                </c:pt>
                <c:pt idx="5">
                  <c:v>Німеччина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31</c:v>
                </c:pt>
                <c:pt idx="2">
                  <c:v>15</c:v>
                </c:pt>
                <c:pt idx="3">
                  <c:v>40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39296"/>
        <c:axId val="87087296"/>
      </c:lineChart>
      <c:catAx>
        <c:axId val="149239296"/>
        <c:scaling>
          <c:orientation val="minMax"/>
        </c:scaling>
        <c:delete val="1"/>
        <c:axPos val="b"/>
        <c:majorTickMark val="out"/>
        <c:minorTickMark val="none"/>
        <c:tickLblPos val="nextTo"/>
        <c:crossAx val="87087296"/>
        <c:crosses val="autoZero"/>
        <c:auto val="1"/>
        <c:lblAlgn val="ctr"/>
        <c:lblOffset val="100"/>
        <c:noMultiLvlLbl val="0"/>
      </c:catAx>
      <c:valAx>
        <c:axId val="870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39296"/>
        <c:crosses val="autoZero"/>
        <c:crossBetween val="between"/>
      </c:valAx>
    </c:plotArea>
    <c:plotVisOnly val="1"/>
    <c:dispBlanksAs val="gap"/>
    <c:showDLblsOverMax val="0"/>
  </c:chart>
  <c:spPr>
    <a:pattFill prst="pct25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0.xml"/><Relationship Id="rId1" Type="http://schemas.openxmlformats.org/officeDocument/2006/relationships/slide" Target="../slides/slide7.xml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8EEF0-EEFA-41FF-91E6-5B0816C446DD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97A2E6-6B22-4F02-9A48-5C2577B2F464}">
      <dgm:prSet/>
      <dgm:spPr/>
      <dgm:t>
        <a:bodyPr/>
        <a:lstStyle/>
        <a:p>
          <a:pPr algn="l" rtl="0"/>
          <a:r>
            <a:rPr lang="en-US" dirty="0" smtClean="0"/>
            <a:t> </a:t>
          </a:r>
          <a:endParaRPr lang="ru-RU" dirty="0"/>
        </a:p>
      </dgm:t>
    </dgm:pt>
    <dgm:pt modelId="{2ACD392C-A752-432C-B4D2-CE9155CC3018}" type="parTrans" cxnId="{D53ADABD-1D8A-4210-85E1-75916DF467A2}">
      <dgm:prSet/>
      <dgm:spPr/>
      <dgm:t>
        <a:bodyPr/>
        <a:lstStyle/>
        <a:p>
          <a:endParaRPr lang="ru-RU"/>
        </a:p>
      </dgm:t>
    </dgm:pt>
    <dgm:pt modelId="{61EF9C78-056A-4092-9BCF-58D211A19C64}" type="sibTrans" cxnId="{D53ADABD-1D8A-4210-85E1-75916DF467A2}">
      <dgm:prSet/>
      <dgm:spPr/>
      <dgm:t>
        <a:bodyPr/>
        <a:lstStyle/>
        <a:p>
          <a:endParaRPr lang="ru-RU"/>
        </a:p>
      </dgm:t>
    </dgm:pt>
    <dgm:pt modelId="{9ACB1973-4F00-400A-A672-569A37765FD2}">
      <dgm:prSet/>
      <dgm:spPr/>
      <dgm:t>
        <a:bodyPr/>
        <a:lstStyle/>
        <a:p>
          <a:pPr rtl="0"/>
          <a:r>
            <a:rPr lang="uk-UA" dirty="0" err="1" smtClean="0">
              <a:hlinkClick xmlns:r="http://schemas.openxmlformats.org/officeDocument/2006/relationships" r:id="rId1" action="ppaction://hlinksldjump"/>
            </a:rPr>
            <a:t>матетатична</a:t>
          </a:r>
          <a:r>
            <a:rPr lang="vi-VN" dirty="0" smtClean="0"/>
            <a:t> </a:t>
          </a:r>
          <a:endParaRPr lang="ru-RU" dirty="0"/>
        </a:p>
      </dgm:t>
    </dgm:pt>
    <dgm:pt modelId="{7739463C-4E82-4FC3-9740-9D98D7C187E8}" type="parTrans" cxnId="{7992A21D-07AB-4499-A191-1E62208D33F0}">
      <dgm:prSet/>
      <dgm:spPr/>
      <dgm:t>
        <a:bodyPr/>
        <a:lstStyle/>
        <a:p>
          <a:endParaRPr lang="ru-RU"/>
        </a:p>
      </dgm:t>
    </dgm:pt>
    <dgm:pt modelId="{6C749ED4-9898-4FF4-A093-C250391FA1E2}" type="sibTrans" cxnId="{7992A21D-07AB-4499-A191-1E62208D33F0}">
      <dgm:prSet/>
      <dgm:spPr/>
      <dgm:t>
        <a:bodyPr/>
        <a:lstStyle/>
        <a:p>
          <a:endParaRPr lang="ru-RU"/>
        </a:p>
      </dgm:t>
    </dgm:pt>
    <dgm:pt modelId="{774FB37B-CD87-4447-8AD3-0AC471681303}">
      <dgm:prSet custT="1"/>
      <dgm:spPr/>
      <dgm:t>
        <a:bodyPr/>
        <a:lstStyle/>
        <a:p>
          <a:pPr rtl="0"/>
          <a:r>
            <a:rPr lang="ru-RU" sz="3600" dirty="0" err="1" smtClean="0">
              <a:latin typeface="+mn-lt"/>
              <a:hlinkClick xmlns:r="http://schemas.openxmlformats.org/officeDocument/2006/relationships" r:id="rId2" action="ppaction://hlinksldjump"/>
            </a:rPr>
            <a:t>прикладна</a:t>
          </a:r>
          <a:r>
            <a:rPr lang="ru-RU" sz="3200" dirty="0" smtClean="0">
              <a:latin typeface="+mn-lt"/>
            </a:rPr>
            <a:t> </a:t>
          </a:r>
          <a:endParaRPr lang="ru-RU" sz="3200" dirty="0">
            <a:latin typeface="+mn-lt"/>
          </a:endParaRPr>
        </a:p>
      </dgm:t>
    </dgm:pt>
    <dgm:pt modelId="{0E578F1A-99EC-4EAD-9303-605E85374C8A}" type="parTrans" cxnId="{9A1A6DB1-D6F6-4919-8AEF-8F7F2522C636}">
      <dgm:prSet/>
      <dgm:spPr/>
      <dgm:t>
        <a:bodyPr/>
        <a:lstStyle/>
        <a:p>
          <a:endParaRPr lang="ru-RU"/>
        </a:p>
      </dgm:t>
    </dgm:pt>
    <dgm:pt modelId="{4A8FD5B7-CB10-4B90-B9E6-3F7A9BDB9E05}" type="sibTrans" cxnId="{9A1A6DB1-D6F6-4919-8AEF-8F7F2522C636}">
      <dgm:prSet/>
      <dgm:spPr/>
      <dgm:t>
        <a:bodyPr/>
        <a:lstStyle/>
        <a:p>
          <a:endParaRPr lang="ru-RU"/>
        </a:p>
      </dgm:t>
    </dgm:pt>
    <dgm:pt modelId="{0FCEA312-A946-4850-B4C0-395E2A3DB23A}" type="pres">
      <dgm:prSet presAssocID="{1EE8EEF0-EEFA-41FF-91E6-5B0816C446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2D5880-D00B-457A-87AA-289A767257DC}" type="pres">
      <dgm:prSet presAssocID="{2597A2E6-6B22-4F02-9A48-5C2577B2F46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6A58A9-38CD-4556-88A1-509BD3BCFA4C}" type="pres">
      <dgm:prSet presAssocID="{2597A2E6-6B22-4F02-9A48-5C2577B2F464}" presName="rootComposite1" presStyleCnt="0"/>
      <dgm:spPr/>
      <dgm:t>
        <a:bodyPr/>
        <a:lstStyle/>
        <a:p>
          <a:endParaRPr lang="ru-RU"/>
        </a:p>
      </dgm:t>
    </dgm:pt>
    <dgm:pt modelId="{0F5AFFD0-359E-4D9B-A72A-BBC50A366225}" type="pres">
      <dgm:prSet presAssocID="{2597A2E6-6B22-4F02-9A48-5C2577B2F464}" presName="rootText1" presStyleLbl="node0" presStyleIdx="0" presStyleCnt="1" custScaleX="126442" custScaleY="88765" custLinFactNeighborX="790" custLinFactNeighborY="4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47054D-B1A7-495D-8BD7-443DAFC552B4}" type="pres">
      <dgm:prSet presAssocID="{2597A2E6-6B22-4F02-9A48-5C2577B2F464}" presName="rootPict1" presStyleLbl="alignImgPlace1" presStyleIdx="0" presStyleCnt="3" custLinFactX="100000" custLinFactY="58728" custLinFactNeighborX="111008" custLinFactNeighborY="100000"/>
      <dgm:spPr/>
      <dgm:t>
        <a:bodyPr/>
        <a:lstStyle/>
        <a:p>
          <a:endParaRPr lang="ru-RU"/>
        </a:p>
      </dgm:t>
    </dgm:pt>
    <dgm:pt modelId="{BC87300F-3824-4321-B115-B2AECBC0F046}" type="pres">
      <dgm:prSet presAssocID="{2597A2E6-6B22-4F02-9A48-5C2577B2F4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19F9F4-3893-47CC-9D71-ED578D7CD1F3}" type="pres">
      <dgm:prSet presAssocID="{2597A2E6-6B22-4F02-9A48-5C2577B2F464}" presName="hierChild2" presStyleCnt="0"/>
      <dgm:spPr/>
      <dgm:t>
        <a:bodyPr/>
        <a:lstStyle/>
        <a:p>
          <a:endParaRPr lang="ru-RU"/>
        </a:p>
      </dgm:t>
    </dgm:pt>
    <dgm:pt modelId="{9655FC58-733A-47E0-8657-547312E11E3F}" type="pres">
      <dgm:prSet presAssocID="{7739463C-4E82-4FC3-9740-9D98D7C187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DCC2A10-90AF-47D3-8E5B-481EC6781A61}" type="pres">
      <dgm:prSet presAssocID="{9ACB1973-4F00-400A-A672-569A37765FD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A95223F-FB73-4F5B-AA27-59EBFE5E7E46}" type="pres">
      <dgm:prSet presAssocID="{9ACB1973-4F00-400A-A672-569A37765FD2}" presName="rootComposite" presStyleCnt="0"/>
      <dgm:spPr/>
      <dgm:t>
        <a:bodyPr/>
        <a:lstStyle/>
        <a:p>
          <a:endParaRPr lang="ru-RU"/>
        </a:p>
      </dgm:t>
    </dgm:pt>
    <dgm:pt modelId="{091EBDC3-6E1E-4431-A3FE-9DCBE48C5B66}" type="pres">
      <dgm:prSet presAssocID="{9ACB1973-4F00-400A-A672-569A37765FD2}" presName="rootText" presStyleLbl="node2" presStyleIdx="0" presStyleCnt="2" custScaleX="118360" custScaleY="90862" custLinFactNeighborX="3866" custLinFactNeighborY="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F74B6-F8F8-417A-AD32-A2E86E285EC1}" type="pres">
      <dgm:prSet presAssocID="{9ACB1973-4F00-400A-A672-569A37765FD2}" presName="rootPict" presStyleLbl="alignImgPlace1" presStyleIdx="1" presStyleCnt="3" custScaleX="97263" custScaleY="76667" custLinFactNeighborX="-26406" custLinFactNeighborY="96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E22748-C555-4F56-A547-1ED9980AAF3C}" type="pres">
      <dgm:prSet presAssocID="{9ACB1973-4F00-400A-A672-569A37765FD2}" presName="rootConnector" presStyleLbl="node2" presStyleIdx="0" presStyleCnt="2"/>
      <dgm:spPr/>
      <dgm:t>
        <a:bodyPr/>
        <a:lstStyle/>
        <a:p>
          <a:endParaRPr lang="ru-RU"/>
        </a:p>
      </dgm:t>
    </dgm:pt>
    <dgm:pt modelId="{512CD916-71AA-4142-9797-8C0302E3BCC7}" type="pres">
      <dgm:prSet presAssocID="{9ACB1973-4F00-400A-A672-569A37765FD2}" presName="hierChild4" presStyleCnt="0"/>
      <dgm:spPr/>
      <dgm:t>
        <a:bodyPr/>
        <a:lstStyle/>
        <a:p>
          <a:endParaRPr lang="ru-RU"/>
        </a:p>
      </dgm:t>
    </dgm:pt>
    <dgm:pt modelId="{BB3DFA24-EA82-4F70-81AB-F37A89C76DB0}" type="pres">
      <dgm:prSet presAssocID="{9ACB1973-4F00-400A-A672-569A37765FD2}" presName="hierChild5" presStyleCnt="0"/>
      <dgm:spPr/>
      <dgm:t>
        <a:bodyPr/>
        <a:lstStyle/>
        <a:p>
          <a:endParaRPr lang="ru-RU"/>
        </a:p>
      </dgm:t>
    </dgm:pt>
    <dgm:pt modelId="{80F53A72-1B99-48C0-8649-9C69F6524C6D}" type="pres">
      <dgm:prSet presAssocID="{0E578F1A-99EC-4EAD-9303-605E85374C8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510C283-DF51-4796-AE4F-40DC5763E69A}" type="pres">
      <dgm:prSet presAssocID="{774FB37B-CD87-4447-8AD3-0AC47168130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BF6449-8970-428C-8AAD-4573250D5A93}" type="pres">
      <dgm:prSet presAssocID="{774FB37B-CD87-4447-8AD3-0AC471681303}" presName="rootComposite" presStyleCnt="0"/>
      <dgm:spPr/>
      <dgm:t>
        <a:bodyPr/>
        <a:lstStyle/>
        <a:p>
          <a:endParaRPr lang="ru-RU"/>
        </a:p>
      </dgm:t>
    </dgm:pt>
    <dgm:pt modelId="{CBC838F3-56B5-4F72-A81E-04D83384007C}" type="pres">
      <dgm:prSet presAssocID="{774FB37B-CD87-4447-8AD3-0AC471681303}" presName="rootText" presStyleLbl="node2" presStyleIdx="1" presStyleCnt="2" custScaleX="114441" custScaleY="88013" custLinFactNeighborX="-4095" custLinFactNeighborY="1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2D208A-B9D9-4CB9-8685-217E47DADE29}" type="pres">
      <dgm:prSet presAssocID="{774FB37B-CD87-4447-8AD3-0AC471681303}" presName="rootPict" presStyleLbl="alignImgPlace1" presStyleIdx="2" presStyleCnt="3" custScaleX="104514" custScaleY="76126" custLinFactNeighborX="-43353" custLinFactNeighborY="4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ACB61F-E792-411A-A025-4C03111CE296}" type="pres">
      <dgm:prSet presAssocID="{774FB37B-CD87-4447-8AD3-0AC471681303}" presName="rootConnector" presStyleLbl="node2" presStyleIdx="1" presStyleCnt="2"/>
      <dgm:spPr/>
      <dgm:t>
        <a:bodyPr/>
        <a:lstStyle/>
        <a:p>
          <a:endParaRPr lang="ru-RU"/>
        </a:p>
      </dgm:t>
    </dgm:pt>
    <dgm:pt modelId="{F12BA4BD-FA42-4317-9702-9AA3DCB4FB89}" type="pres">
      <dgm:prSet presAssocID="{774FB37B-CD87-4447-8AD3-0AC471681303}" presName="hierChild4" presStyleCnt="0"/>
      <dgm:spPr/>
      <dgm:t>
        <a:bodyPr/>
        <a:lstStyle/>
        <a:p>
          <a:endParaRPr lang="ru-RU"/>
        </a:p>
      </dgm:t>
    </dgm:pt>
    <dgm:pt modelId="{A0E3A6CA-CB2F-413A-8AF6-7D7F5934E1D0}" type="pres">
      <dgm:prSet presAssocID="{774FB37B-CD87-4447-8AD3-0AC471681303}" presName="hierChild5" presStyleCnt="0"/>
      <dgm:spPr/>
      <dgm:t>
        <a:bodyPr/>
        <a:lstStyle/>
        <a:p>
          <a:endParaRPr lang="ru-RU"/>
        </a:p>
      </dgm:t>
    </dgm:pt>
    <dgm:pt modelId="{3D4A4B14-E5C1-4D6F-B426-C985E617CEE1}" type="pres">
      <dgm:prSet presAssocID="{2597A2E6-6B22-4F02-9A48-5C2577B2F464}" presName="hierChild3" presStyleCnt="0"/>
      <dgm:spPr/>
      <dgm:t>
        <a:bodyPr/>
        <a:lstStyle/>
        <a:p>
          <a:endParaRPr lang="ru-RU"/>
        </a:p>
      </dgm:t>
    </dgm:pt>
  </dgm:ptLst>
  <dgm:cxnLst>
    <dgm:cxn modelId="{D53ADABD-1D8A-4210-85E1-75916DF467A2}" srcId="{1EE8EEF0-EEFA-41FF-91E6-5B0816C446DD}" destId="{2597A2E6-6B22-4F02-9A48-5C2577B2F464}" srcOrd="0" destOrd="0" parTransId="{2ACD392C-A752-432C-B4D2-CE9155CC3018}" sibTransId="{61EF9C78-056A-4092-9BCF-58D211A19C64}"/>
    <dgm:cxn modelId="{6AEE0FEA-EEAA-4B35-8A6D-655406F9342A}" type="presOf" srcId="{9ACB1973-4F00-400A-A672-569A37765FD2}" destId="{0CE22748-C555-4F56-A547-1ED9980AAF3C}" srcOrd="1" destOrd="0" presId="urn:microsoft.com/office/officeart/2005/8/layout/pictureOrgChart+Icon"/>
    <dgm:cxn modelId="{7992A21D-07AB-4499-A191-1E62208D33F0}" srcId="{2597A2E6-6B22-4F02-9A48-5C2577B2F464}" destId="{9ACB1973-4F00-400A-A672-569A37765FD2}" srcOrd="0" destOrd="0" parTransId="{7739463C-4E82-4FC3-9740-9D98D7C187E8}" sibTransId="{6C749ED4-9898-4FF4-A093-C250391FA1E2}"/>
    <dgm:cxn modelId="{F3366059-2629-4DDC-B4E2-440421F48650}" type="presOf" srcId="{7739463C-4E82-4FC3-9740-9D98D7C187E8}" destId="{9655FC58-733A-47E0-8657-547312E11E3F}" srcOrd="0" destOrd="0" presId="urn:microsoft.com/office/officeart/2005/8/layout/pictureOrgChart+Icon"/>
    <dgm:cxn modelId="{369BD8E0-7482-4B1F-A134-0D1B7C752590}" type="presOf" srcId="{774FB37B-CD87-4447-8AD3-0AC471681303}" destId="{6EACB61F-E792-411A-A025-4C03111CE296}" srcOrd="1" destOrd="0" presId="urn:microsoft.com/office/officeart/2005/8/layout/pictureOrgChart+Icon"/>
    <dgm:cxn modelId="{69F1D673-D4D9-4A3E-8498-B8279F6C2A0D}" type="presOf" srcId="{9ACB1973-4F00-400A-A672-569A37765FD2}" destId="{091EBDC3-6E1E-4431-A3FE-9DCBE48C5B66}" srcOrd="0" destOrd="0" presId="urn:microsoft.com/office/officeart/2005/8/layout/pictureOrgChart+Icon"/>
    <dgm:cxn modelId="{2CA22A1E-DCD6-4D9C-B55B-061E71DC26FB}" type="presOf" srcId="{774FB37B-CD87-4447-8AD3-0AC471681303}" destId="{CBC838F3-56B5-4F72-A81E-04D83384007C}" srcOrd="0" destOrd="0" presId="urn:microsoft.com/office/officeart/2005/8/layout/pictureOrgChart+Icon"/>
    <dgm:cxn modelId="{6F018619-C3D1-46F0-B92B-9641F4F5D82F}" type="presOf" srcId="{2597A2E6-6B22-4F02-9A48-5C2577B2F464}" destId="{0F5AFFD0-359E-4D9B-A72A-BBC50A366225}" srcOrd="0" destOrd="0" presId="urn:microsoft.com/office/officeart/2005/8/layout/pictureOrgChart+Icon"/>
    <dgm:cxn modelId="{9A1A6DB1-D6F6-4919-8AEF-8F7F2522C636}" srcId="{2597A2E6-6B22-4F02-9A48-5C2577B2F464}" destId="{774FB37B-CD87-4447-8AD3-0AC471681303}" srcOrd="1" destOrd="0" parTransId="{0E578F1A-99EC-4EAD-9303-605E85374C8A}" sibTransId="{4A8FD5B7-CB10-4B90-B9E6-3F7A9BDB9E05}"/>
    <dgm:cxn modelId="{3FF7238B-9E1F-449D-9F6F-BFD8CAC43894}" type="presOf" srcId="{2597A2E6-6B22-4F02-9A48-5C2577B2F464}" destId="{BC87300F-3824-4321-B115-B2AECBC0F046}" srcOrd="1" destOrd="0" presId="urn:microsoft.com/office/officeart/2005/8/layout/pictureOrgChart+Icon"/>
    <dgm:cxn modelId="{EF8F8E1F-50EB-40E5-85D8-E0476E58343C}" type="presOf" srcId="{0E578F1A-99EC-4EAD-9303-605E85374C8A}" destId="{80F53A72-1B99-48C0-8649-9C69F6524C6D}" srcOrd="0" destOrd="0" presId="urn:microsoft.com/office/officeart/2005/8/layout/pictureOrgChart+Icon"/>
    <dgm:cxn modelId="{D1E3D7F7-E5B8-4515-B600-A418D2A56278}" type="presOf" srcId="{1EE8EEF0-EEFA-41FF-91E6-5B0816C446DD}" destId="{0FCEA312-A946-4850-B4C0-395E2A3DB23A}" srcOrd="0" destOrd="0" presId="urn:microsoft.com/office/officeart/2005/8/layout/pictureOrgChart+Icon"/>
    <dgm:cxn modelId="{7D7F102A-B407-4B60-B1DB-F7B396BF5CA7}" type="presParOf" srcId="{0FCEA312-A946-4850-B4C0-395E2A3DB23A}" destId="{A12D5880-D00B-457A-87AA-289A767257DC}" srcOrd="0" destOrd="0" presId="urn:microsoft.com/office/officeart/2005/8/layout/pictureOrgChart+Icon"/>
    <dgm:cxn modelId="{A000DB72-A69C-490D-B853-2C994D704609}" type="presParOf" srcId="{A12D5880-D00B-457A-87AA-289A767257DC}" destId="{976A58A9-38CD-4556-88A1-509BD3BCFA4C}" srcOrd="0" destOrd="0" presId="urn:microsoft.com/office/officeart/2005/8/layout/pictureOrgChart+Icon"/>
    <dgm:cxn modelId="{B415D329-F78A-4763-942C-6476CB69EA8E}" type="presParOf" srcId="{976A58A9-38CD-4556-88A1-509BD3BCFA4C}" destId="{0F5AFFD0-359E-4D9B-A72A-BBC50A366225}" srcOrd="0" destOrd="0" presId="urn:microsoft.com/office/officeart/2005/8/layout/pictureOrgChart+Icon"/>
    <dgm:cxn modelId="{7FB6A722-3FE7-401D-9C96-484F0045B716}" type="presParOf" srcId="{976A58A9-38CD-4556-88A1-509BD3BCFA4C}" destId="{F847054D-B1A7-495D-8BD7-443DAFC552B4}" srcOrd="1" destOrd="0" presId="urn:microsoft.com/office/officeart/2005/8/layout/pictureOrgChart+Icon"/>
    <dgm:cxn modelId="{0BCB8E4B-A00C-4AA4-B76E-E856F5F50F9F}" type="presParOf" srcId="{976A58A9-38CD-4556-88A1-509BD3BCFA4C}" destId="{BC87300F-3824-4321-B115-B2AECBC0F046}" srcOrd="2" destOrd="0" presId="urn:microsoft.com/office/officeart/2005/8/layout/pictureOrgChart+Icon"/>
    <dgm:cxn modelId="{00DAD530-4E52-4277-95A5-C774BB92A79A}" type="presParOf" srcId="{A12D5880-D00B-457A-87AA-289A767257DC}" destId="{4C19F9F4-3893-47CC-9D71-ED578D7CD1F3}" srcOrd="1" destOrd="0" presId="urn:microsoft.com/office/officeart/2005/8/layout/pictureOrgChart+Icon"/>
    <dgm:cxn modelId="{A7A5E6E2-47CF-4029-A29F-6EA81090B66E}" type="presParOf" srcId="{4C19F9F4-3893-47CC-9D71-ED578D7CD1F3}" destId="{9655FC58-733A-47E0-8657-547312E11E3F}" srcOrd="0" destOrd="0" presId="urn:microsoft.com/office/officeart/2005/8/layout/pictureOrgChart+Icon"/>
    <dgm:cxn modelId="{2EBA3F62-6DFF-4473-AA4F-09ED2164EFC2}" type="presParOf" srcId="{4C19F9F4-3893-47CC-9D71-ED578D7CD1F3}" destId="{FDCC2A10-90AF-47D3-8E5B-481EC6781A61}" srcOrd="1" destOrd="0" presId="urn:microsoft.com/office/officeart/2005/8/layout/pictureOrgChart+Icon"/>
    <dgm:cxn modelId="{BE114BEB-9D7D-4B7C-B830-DC9CB7AA62C5}" type="presParOf" srcId="{FDCC2A10-90AF-47D3-8E5B-481EC6781A61}" destId="{8A95223F-FB73-4F5B-AA27-59EBFE5E7E46}" srcOrd="0" destOrd="0" presId="urn:microsoft.com/office/officeart/2005/8/layout/pictureOrgChart+Icon"/>
    <dgm:cxn modelId="{630D2A88-8EDB-45C6-B888-0D7EAD1BC54D}" type="presParOf" srcId="{8A95223F-FB73-4F5B-AA27-59EBFE5E7E46}" destId="{091EBDC3-6E1E-4431-A3FE-9DCBE48C5B66}" srcOrd="0" destOrd="0" presId="urn:microsoft.com/office/officeart/2005/8/layout/pictureOrgChart+Icon"/>
    <dgm:cxn modelId="{3E68CEB4-8EA3-47F1-89D0-976C1583D19E}" type="presParOf" srcId="{8A95223F-FB73-4F5B-AA27-59EBFE5E7E46}" destId="{609F74B6-F8F8-417A-AD32-A2E86E285EC1}" srcOrd="1" destOrd="0" presId="urn:microsoft.com/office/officeart/2005/8/layout/pictureOrgChart+Icon"/>
    <dgm:cxn modelId="{5BF96155-AC45-4670-9B70-B8803CCC07CE}" type="presParOf" srcId="{8A95223F-FB73-4F5B-AA27-59EBFE5E7E46}" destId="{0CE22748-C555-4F56-A547-1ED9980AAF3C}" srcOrd="2" destOrd="0" presId="urn:microsoft.com/office/officeart/2005/8/layout/pictureOrgChart+Icon"/>
    <dgm:cxn modelId="{3FD065B7-B50D-450C-BD84-E340B85DF71B}" type="presParOf" srcId="{FDCC2A10-90AF-47D3-8E5B-481EC6781A61}" destId="{512CD916-71AA-4142-9797-8C0302E3BCC7}" srcOrd="1" destOrd="0" presId="urn:microsoft.com/office/officeart/2005/8/layout/pictureOrgChart+Icon"/>
    <dgm:cxn modelId="{B61B33D4-C796-4ADE-82AD-835B7B73D17F}" type="presParOf" srcId="{FDCC2A10-90AF-47D3-8E5B-481EC6781A61}" destId="{BB3DFA24-EA82-4F70-81AB-F37A89C76DB0}" srcOrd="2" destOrd="0" presId="urn:microsoft.com/office/officeart/2005/8/layout/pictureOrgChart+Icon"/>
    <dgm:cxn modelId="{B780C0EB-C99F-4EF3-9C94-A9FE7D3B45B7}" type="presParOf" srcId="{4C19F9F4-3893-47CC-9D71-ED578D7CD1F3}" destId="{80F53A72-1B99-48C0-8649-9C69F6524C6D}" srcOrd="2" destOrd="0" presId="urn:microsoft.com/office/officeart/2005/8/layout/pictureOrgChart+Icon"/>
    <dgm:cxn modelId="{12D710E8-CF83-49F2-BE42-A083D8257D58}" type="presParOf" srcId="{4C19F9F4-3893-47CC-9D71-ED578D7CD1F3}" destId="{C510C283-DF51-4796-AE4F-40DC5763E69A}" srcOrd="3" destOrd="0" presId="urn:microsoft.com/office/officeart/2005/8/layout/pictureOrgChart+Icon"/>
    <dgm:cxn modelId="{35CF3CA8-EBC5-4AFC-B386-0C9EED5B4C9D}" type="presParOf" srcId="{C510C283-DF51-4796-AE4F-40DC5763E69A}" destId="{13BF6449-8970-428C-8AAD-4573250D5A93}" srcOrd="0" destOrd="0" presId="urn:microsoft.com/office/officeart/2005/8/layout/pictureOrgChart+Icon"/>
    <dgm:cxn modelId="{21CEAB75-6A33-4653-9665-047A15AC03BE}" type="presParOf" srcId="{13BF6449-8970-428C-8AAD-4573250D5A93}" destId="{CBC838F3-56B5-4F72-A81E-04D83384007C}" srcOrd="0" destOrd="0" presId="urn:microsoft.com/office/officeart/2005/8/layout/pictureOrgChart+Icon"/>
    <dgm:cxn modelId="{5174183A-F6F4-4B49-858D-CE141F7DE9AB}" type="presParOf" srcId="{13BF6449-8970-428C-8AAD-4573250D5A93}" destId="{112D208A-B9D9-4CB9-8685-217E47DADE29}" srcOrd="1" destOrd="0" presId="urn:microsoft.com/office/officeart/2005/8/layout/pictureOrgChart+Icon"/>
    <dgm:cxn modelId="{2358A731-C0D1-4D84-93FF-0DC960A43406}" type="presParOf" srcId="{13BF6449-8970-428C-8AAD-4573250D5A93}" destId="{6EACB61F-E792-411A-A025-4C03111CE296}" srcOrd="2" destOrd="0" presId="urn:microsoft.com/office/officeart/2005/8/layout/pictureOrgChart+Icon"/>
    <dgm:cxn modelId="{15D400A2-A8AE-45AE-8A5A-992984FBDA45}" type="presParOf" srcId="{C510C283-DF51-4796-AE4F-40DC5763E69A}" destId="{F12BA4BD-FA42-4317-9702-9AA3DCB4FB89}" srcOrd="1" destOrd="0" presId="urn:microsoft.com/office/officeart/2005/8/layout/pictureOrgChart+Icon"/>
    <dgm:cxn modelId="{6A1F6526-A882-45AC-870F-2DEF3C6A574A}" type="presParOf" srcId="{C510C283-DF51-4796-AE4F-40DC5763E69A}" destId="{A0E3A6CA-CB2F-413A-8AF6-7D7F5934E1D0}" srcOrd="2" destOrd="0" presId="urn:microsoft.com/office/officeart/2005/8/layout/pictureOrgChart+Icon"/>
    <dgm:cxn modelId="{AC2AA4D3-33D5-4A44-B8BF-872265B1BE39}" type="presParOf" srcId="{A12D5880-D00B-457A-87AA-289A767257DC}" destId="{3D4A4B14-E5C1-4D6F-B426-C985E617CEE1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07EF4-50F2-4D10-86BC-40F549109AC5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10882-06BC-45F9-A63D-67A6D7758283}">
      <dgm:prSet custT="1"/>
      <dgm:spPr/>
      <dgm:t>
        <a:bodyPr/>
        <a:lstStyle/>
        <a:p>
          <a:pPr rtl="0"/>
          <a:r>
            <a:rPr lang="ru-RU" sz="1800" dirty="0" err="1" smtClean="0"/>
            <a:t>Статистична</a:t>
          </a:r>
          <a:r>
            <a:rPr lang="ru-RU" sz="1800" dirty="0" smtClean="0"/>
            <a:t> </a:t>
          </a:r>
          <a:r>
            <a:rPr lang="ru-RU" sz="1800" dirty="0" err="1" smtClean="0"/>
            <a:t>сукупність</a:t>
          </a:r>
          <a:endParaRPr lang="ru-RU" sz="1800" dirty="0"/>
        </a:p>
      </dgm:t>
    </dgm:pt>
    <dgm:pt modelId="{1E293110-617A-43FE-A6A8-B765CF116396}" type="parTrans" cxnId="{ABB90602-65D6-4005-B478-BF8AD28FC9FE}">
      <dgm:prSet/>
      <dgm:spPr/>
      <dgm:t>
        <a:bodyPr/>
        <a:lstStyle/>
        <a:p>
          <a:endParaRPr lang="ru-RU"/>
        </a:p>
      </dgm:t>
    </dgm:pt>
    <dgm:pt modelId="{A0449C7B-E35B-49D8-8876-ED91C2247412}" type="sibTrans" cxnId="{ABB90602-65D6-4005-B478-BF8AD28FC9FE}">
      <dgm:prSet/>
      <dgm:spPr/>
      <dgm:t>
        <a:bodyPr/>
        <a:lstStyle/>
        <a:p>
          <a:endParaRPr lang="ru-RU"/>
        </a:p>
      </dgm:t>
    </dgm:pt>
    <dgm:pt modelId="{E72CA55D-0A98-4212-8CDC-6C6EBF153376}">
      <dgm:prSet custT="1"/>
      <dgm:spPr/>
      <dgm:t>
        <a:bodyPr/>
        <a:lstStyle/>
        <a:p>
          <a:pPr rtl="0"/>
          <a:r>
            <a:rPr lang="ru-RU" sz="1800" dirty="0" err="1" smtClean="0"/>
            <a:t>Статистична</a:t>
          </a:r>
          <a:r>
            <a:rPr lang="ru-RU" sz="1800" dirty="0" smtClean="0"/>
            <a:t> </a:t>
          </a:r>
          <a:r>
            <a:rPr lang="ru-RU" sz="1800" dirty="0" err="1" smtClean="0"/>
            <a:t>закономірність</a:t>
          </a:r>
          <a:endParaRPr lang="ru-RU" sz="1800" dirty="0"/>
        </a:p>
      </dgm:t>
    </dgm:pt>
    <dgm:pt modelId="{E405FDBD-B191-45DD-AFB1-A5B12B9AAB81}" type="parTrans" cxnId="{7BF1F877-D495-401F-8C99-1148719251D2}">
      <dgm:prSet/>
      <dgm:spPr/>
      <dgm:t>
        <a:bodyPr/>
        <a:lstStyle/>
        <a:p>
          <a:endParaRPr lang="ru-RU"/>
        </a:p>
      </dgm:t>
    </dgm:pt>
    <dgm:pt modelId="{A467C6EB-7736-4912-97DD-15D9BBA2B433}" type="sibTrans" cxnId="{7BF1F877-D495-401F-8C99-1148719251D2}">
      <dgm:prSet/>
      <dgm:spPr/>
      <dgm:t>
        <a:bodyPr/>
        <a:lstStyle/>
        <a:p>
          <a:endParaRPr lang="ru-RU"/>
        </a:p>
      </dgm:t>
    </dgm:pt>
    <dgm:pt modelId="{77D40032-CF37-4DA0-9457-EC26E2DD8E60}">
      <dgm:prSet custT="1"/>
      <dgm:spPr/>
      <dgm:t>
        <a:bodyPr/>
        <a:lstStyle/>
        <a:p>
          <a:pPr rtl="0"/>
          <a:r>
            <a:rPr lang="ru-RU" sz="1800" dirty="0" err="1" smtClean="0"/>
            <a:t>Статистичні</a:t>
          </a:r>
          <a:r>
            <a:rPr lang="ru-RU" sz="1800" dirty="0" smtClean="0"/>
            <a:t> </a:t>
          </a:r>
          <a:r>
            <a:rPr lang="ru-RU" sz="1800" dirty="0" err="1" smtClean="0"/>
            <a:t>дані</a:t>
          </a:r>
          <a:r>
            <a:rPr lang="ru-RU" sz="1400" dirty="0" smtClean="0"/>
            <a:t> </a:t>
          </a:r>
          <a:endParaRPr lang="ru-RU" sz="1400" dirty="0"/>
        </a:p>
      </dgm:t>
    </dgm:pt>
    <dgm:pt modelId="{4065A413-5556-469E-B5A5-467C88540BCD}" type="parTrans" cxnId="{16114DAE-FD10-4047-B99A-8AE526719165}">
      <dgm:prSet/>
      <dgm:spPr/>
      <dgm:t>
        <a:bodyPr/>
        <a:lstStyle/>
        <a:p>
          <a:endParaRPr lang="ru-RU"/>
        </a:p>
      </dgm:t>
    </dgm:pt>
    <dgm:pt modelId="{37376F56-32C1-4E1E-83F5-01F8C9034191}" type="sibTrans" cxnId="{16114DAE-FD10-4047-B99A-8AE526719165}">
      <dgm:prSet/>
      <dgm:spPr/>
      <dgm:t>
        <a:bodyPr/>
        <a:lstStyle/>
        <a:p>
          <a:endParaRPr lang="ru-RU"/>
        </a:p>
      </dgm:t>
    </dgm:pt>
    <dgm:pt modelId="{AF3130EA-66B1-4A73-BC71-20D0F4A8E3B6}">
      <dgm:prSet/>
      <dgm:spPr/>
      <dgm:t>
        <a:bodyPr/>
        <a:lstStyle/>
        <a:p>
          <a:pPr rtl="0"/>
          <a:endParaRPr lang="ru-RU" dirty="0"/>
        </a:p>
      </dgm:t>
    </dgm:pt>
    <dgm:pt modelId="{F9063E15-B17D-42E1-98AC-6F336F36D2EA}" type="sibTrans" cxnId="{E744423E-F7A6-4A7B-BCF2-0B91894EDEB0}">
      <dgm:prSet/>
      <dgm:spPr/>
      <dgm:t>
        <a:bodyPr/>
        <a:lstStyle/>
        <a:p>
          <a:endParaRPr lang="ru-RU"/>
        </a:p>
      </dgm:t>
    </dgm:pt>
    <dgm:pt modelId="{B9F7DC40-6E77-4CD7-B1EB-91D2EEAA4FF5}" type="parTrans" cxnId="{E744423E-F7A6-4A7B-BCF2-0B91894EDEB0}">
      <dgm:prSet/>
      <dgm:spPr/>
      <dgm:t>
        <a:bodyPr/>
        <a:lstStyle/>
        <a:p>
          <a:endParaRPr lang="ru-RU"/>
        </a:p>
      </dgm:t>
    </dgm:pt>
    <dgm:pt modelId="{6A750EB3-265E-405C-9F67-BD4D6D0B008D}" type="pres">
      <dgm:prSet presAssocID="{51507EF4-50F2-4D10-86BC-40F549109A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0A97-83DE-408C-8B60-B2B478B336A4}" type="pres">
      <dgm:prSet presAssocID="{51507EF4-50F2-4D10-86BC-40F549109AC5}" presName="ellipse" presStyleLbl="trBgShp" presStyleIdx="0" presStyleCnt="1"/>
      <dgm:spPr/>
      <dgm:t>
        <a:bodyPr/>
        <a:lstStyle/>
        <a:p>
          <a:endParaRPr lang="ru-RU"/>
        </a:p>
      </dgm:t>
    </dgm:pt>
    <dgm:pt modelId="{4594A09E-96BC-4CD7-A0F2-C9A6C478EC87}" type="pres">
      <dgm:prSet presAssocID="{51507EF4-50F2-4D10-86BC-40F549109AC5}" presName="arrow1" presStyleLbl="fgShp" presStyleIdx="0" presStyleCnt="1" custLinFactNeighborX="-3759" custLinFactNeighborY="36246"/>
      <dgm:spPr/>
      <dgm:t>
        <a:bodyPr/>
        <a:lstStyle/>
        <a:p>
          <a:endParaRPr lang="ru-RU"/>
        </a:p>
      </dgm:t>
    </dgm:pt>
    <dgm:pt modelId="{FBFDCF0F-4954-4B5C-80D8-B1F284D45DF7}" type="pres">
      <dgm:prSet presAssocID="{51507EF4-50F2-4D10-86BC-40F549109AC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0BF6F-50D3-4F58-9A65-6F24A2E0F0D2}" type="pres">
      <dgm:prSet presAssocID="{77D40032-CF37-4DA0-9457-EC26E2DD8E60}" presName="item1" presStyleLbl="node1" presStyleIdx="0" presStyleCnt="3" custScaleX="129866" custScaleY="111903" custLinFactNeighborX="-8933" custLinFactNeighborY="1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5284-209D-4574-BCBB-2723814147C5}" type="pres">
      <dgm:prSet presAssocID="{E72CA55D-0A98-4212-8CDC-6C6EBF153376}" presName="item2" presStyleLbl="node1" presStyleIdx="1" presStyleCnt="3" custScaleX="101597" custScaleY="104626" custLinFactNeighborX="6367" custLinFactNeighborY="-19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6FB7E-4156-4525-A564-D711205178E0}" type="pres">
      <dgm:prSet presAssocID="{AF3130EA-66B1-4A73-BC71-20D0F4A8E3B6}" presName="item3" presStyleLbl="node1" presStyleIdx="2" presStyleCnt="3" custScaleX="116531" custScaleY="111904" custLinFactNeighborX="24621" custLinFactNeighborY="2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CA2A2-673C-4D90-A241-E39BF9CC2FA6}" type="pres">
      <dgm:prSet presAssocID="{51507EF4-50F2-4D10-86BC-40F549109AC5}" presName="funnel" presStyleLbl="trAlignAcc1" presStyleIdx="0" presStyleCnt="1" custScaleX="107999" custScaleY="101962" custLinFactNeighborX="486" custLinFactNeighborY="2598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</dgm:ptLst>
  <dgm:cxnLst>
    <dgm:cxn modelId="{3243B08E-8135-406B-A3CA-03FF85196392}" type="presOf" srcId="{E72CA55D-0A98-4212-8CDC-6C6EBF153376}" destId="{E840BF6F-50D3-4F58-9A65-6F24A2E0F0D2}" srcOrd="0" destOrd="0" presId="urn:microsoft.com/office/officeart/2005/8/layout/funnel1"/>
    <dgm:cxn modelId="{ABB90602-65D6-4005-B478-BF8AD28FC9FE}" srcId="{51507EF4-50F2-4D10-86BC-40F549109AC5}" destId="{EE610882-06BC-45F9-A63D-67A6D7758283}" srcOrd="0" destOrd="0" parTransId="{1E293110-617A-43FE-A6A8-B765CF116396}" sibTransId="{A0449C7B-E35B-49D8-8876-ED91C2247412}"/>
    <dgm:cxn modelId="{845C433C-4885-47EF-A90B-EBB653BA2F97}" type="presOf" srcId="{AF3130EA-66B1-4A73-BC71-20D0F4A8E3B6}" destId="{FBFDCF0F-4954-4B5C-80D8-B1F284D45DF7}" srcOrd="0" destOrd="0" presId="urn:microsoft.com/office/officeart/2005/8/layout/funnel1"/>
    <dgm:cxn modelId="{E744423E-F7A6-4A7B-BCF2-0B91894EDEB0}" srcId="{51507EF4-50F2-4D10-86BC-40F549109AC5}" destId="{AF3130EA-66B1-4A73-BC71-20D0F4A8E3B6}" srcOrd="3" destOrd="0" parTransId="{B9F7DC40-6E77-4CD7-B1EB-91D2EEAA4FF5}" sibTransId="{F9063E15-B17D-42E1-98AC-6F336F36D2EA}"/>
    <dgm:cxn modelId="{7BF1F877-D495-401F-8C99-1148719251D2}" srcId="{51507EF4-50F2-4D10-86BC-40F549109AC5}" destId="{E72CA55D-0A98-4212-8CDC-6C6EBF153376}" srcOrd="2" destOrd="0" parTransId="{E405FDBD-B191-45DD-AFB1-A5B12B9AAB81}" sibTransId="{A467C6EB-7736-4912-97DD-15D9BBA2B433}"/>
    <dgm:cxn modelId="{D04A73D8-5248-4DC2-BFD0-F64F8DBF40D2}" type="presOf" srcId="{77D40032-CF37-4DA0-9457-EC26E2DD8E60}" destId="{07C85284-209D-4574-BCBB-2723814147C5}" srcOrd="0" destOrd="0" presId="urn:microsoft.com/office/officeart/2005/8/layout/funnel1"/>
    <dgm:cxn modelId="{851D6240-2B87-4987-8839-19A93314C456}" type="presOf" srcId="{51507EF4-50F2-4D10-86BC-40F549109AC5}" destId="{6A750EB3-265E-405C-9F67-BD4D6D0B008D}" srcOrd="0" destOrd="0" presId="urn:microsoft.com/office/officeart/2005/8/layout/funnel1"/>
    <dgm:cxn modelId="{0F426CC5-0533-4A15-B0DE-9193ADBD2A42}" type="presOf" srcId="{EE610882-06BC-45F9-A63D-67A6D7758283}" destId="{83B6FB7E-4156-4525-A564-D711205178E0}" srcOrd="0" destOrd="0" presId="urn:microsoft.com/office/officeart/2005/8/layout/funnel1"/>
    <dgm:cxn modelId="{16114DAE-FD10-4047-B99A-8AE526719165}" srcId="{51507EF4-50F2-4D10-86BC-40F549109AC5}" destId="{77D40032-CF37-4DA0-9457-EC26E2DD8E60}" srcOrd="1" destOrd="0" parTransId="{4065A413-5556-469E-B5A5-467C88540BCD}" sibTransId="{37376F56-32C1-4E1E-83F5-01F8C9034191}"/>
    <dgm:cxn modelId="{ED09B3EF-8F40-4416-909E-F5F8858ECFBB}" type="presParOf" srcId="{6A750EB3-265E-405C-9F67-BD4D6D0B008D}" destId="{2F0A0A97-83DE-408C-8B60-B2B478B336A4}" srcOrd="0" destOrd="0" presId="urn:microsoft.com/office/officeart/2005/8/layout/funnel1"/>
    <dgm:cxn modelId="{E05DA304-6AA8-440B-B5C8-C39B27EA2C88}" type="presParOf" srcId="{6A750EB3-265E-405C-9F67-BD4D6D0B008D}" destId="{4594A09E-96BC-4CD7-A0F2-C9A6C478EC87}" srcOrd="1" destOrd="0" presId="urn:microsoft.com/office/officeart/2005/8/layout/funnel1"/>
    <dgm:cxn modelId="{ED5C8AB3-6334-47A1-BCEE-5DF6D9BCC877}" type="presParOf" srcId="{6A750EB3-265E-405C-9F67-BD4D6D0B008D}" destId="{FBFDCF0F-4954-4B5C-80D8-B1F284D45DF7}" srcOrd="2" destOrd="0" presId="urn:microsoft.com/office/officeart/2005/8/layout/funnel1"/>
    <dgm:cxn modelId="{706A5A6F-28B6-4B76-B994-18B5BE2BC676}" type="presParOf" srcId="{6A750EB3-265E-405C-9F67-BD4D6D0B008D}" destId="{E840BF6F-50D3-4F58-9A65-6F24A2E0F0D2}" srcOrd="3" destOrd="0" presId="urn:microsoft.com/office/officeart/2005/8/layout/funnel1"/>
    <dgm:cxn modelId="{9DC474D5-563D-4E5B-B994-F4672104550A}" type="presParOf" srcId="{6A750EB3-265E-405C-9F67-BD4D6D0B008D}" destId="{07C85284-209D-4574-BCBB-2723814147C5}" srcOrd="4" destOrd="0" presId="urn:microsoft.com/office/officeart/2005/8/layout/funnel1"/>
    <dgm:cxn modelId="{E50BC7C8-21D7-4401-90B5-2B90EA21FF9A}" type="presParOf" srcId="{6A750EB3-265E-405C-9F67-BD4D6D0B008D}" destId="{83B6FB7E-4156-4525-A564-D711205178E0}" srcOrd="5" destOrd="0" presId="urn:microsoft.com/office/officeart/2005/8/layout/funnel1"/>
    <dgm:cxn modelId="{F33FDE84-D00E-442C-BF30-DAC6FF35C0C2}" type="presParOf" srcId="{6A750EB3-265E-405C-9F67-BD4D6D0B008D}" destId="{5A8CA2A2-673C-4D90-A241-E39BF9CC2F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DDAC7-5A5A-4C79-A846-4D9DC9B1F4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46AC3-C8F6-4A48-B4AD-685BB2A010D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000" dirty="0" err="1" smtClean="0"/>
            <a:t>Статистичне</a:t>
          </a:r>
          <a:r>
            <a:rPr lang="ru-RU" sz="2000" dirty="0" smtClean="0"/>
            <a:t> </a:t>
          </a:r>
          <a:r>
            <a:rPr lang="ru-RU" sz="2000" dirty="0" err="1" smtClean="0"/>
            <a:t>дослідження</a:t>
          </a:r>
          <a:r>
            <a:rPr lang="ru-RU" sz="2000" dirty="0" smtClean="0"/>
            <a:t> проходить в три </a:t>
          </a:r>
          <a:r>
            <a:rPr lang="ru-RU" sz="2000" dirty="0" err="1" smtClean="0"/>
            <a:t>етапи</a:t>
          </a:r>
          <a:r>
            <a:rPr lang="ru-RU" sz="2000" dirty="0" smtClean="0"/>
            <a:t>:</a:t>
          </a:r>
          <a:endParaRPr lang="ru-RU" sz="2000" dirty="0"/>
        </a:p>
      </dgm:t>
    </dgm:pt>
    <dgm:pt modelId="{1ED1F723-AC19-4C0F-B420-56AE54ADC92F}" type="parTrans" cxnId="{B1B7DA1B-8B63-457D-B2B6-464C07C117D2}">
      <dgm:prSet/>
      <dgm:spPr/>
      <dgm:t>
        <a:bodyPr/>
        <a:lstStyle/>
        <a:p>
          <a:endParaRPr lang="ru-RU"/>
        </a:p>
      </dgm:t>
    </dgm:pt>
    <dgm:pt modelId="{9D8E78F4-C77D-4E39-81F8-FA3728774A6D}" type="sibTrans" cxnId="{B1B7DA1B-8B63-457D-B2B6-464C07C117D2}">
      <dgm:prSet/>
      <dgm:spPr/>
      <dgm:t>
        <a:bodyPr/>
        <a:lstStyle/>
        <a:p>
          <a:endParaRPr lang="ru-RU"/>
        </a:p>
      </dgm:t>
    </dgm:pt>
    <dgm:pt modelId="{BAD4AA06-A1B7-4A82-ABE8-DDD93F933AC7}">
      <dgm:prSet custT="1"/>
      <dgm:spPr/>
      <dgm:t>
        <a:bodyPr/>
        <a:lstStyle/>
        <a:p>
          <a:pPr rtl="0"/>
          <a:r>
            <a:rPr lang="ru-RU" sz="1800" dirty="0" smtClean="0"/>
            <a:t>1) На </a:t>
          </a:r>
          <a:r>
            <a:rPr lang="ru-RU" sz="1800" dirty="0" err="1" smtClean="0"/>
            <a:t>першому</a:t>
          </a:r>
          <a:r>
            <a:rPr lang="ru-RU" sz="1800" dirty="0" smtClean="0"/>
            <a:t> </a:t>
          </a:r>
          <a:r>
            <a:rPr lang="ru-RU" sz="1800" dirty="0" err="1" smtClean="0"/>
            <a:t>етапі</a:t>
          </a:r>
          <a:r>
            <a:rPr lang="ru-RU" sz="1800" dirty="0" smtClean="0"/>
            <a:t> за </a:t>
          </a:r>
          <a:r>
            <a:rPr lang="ru-RU" sz="1800" dirty="0" err="1" smtClean="0"/>
            <a:t>допомогою</a:t>
          </a:r>
          <a:r>
            <a:rPr lang="ru-RU" sz="1800" dirty="0" smtClean="0"/>
            <a:t> методу </a:t>
          </a:r>
          <a:r>
            <a:rPr lang="ru-RU" sz="1800" dirty="0" err="1" smtClean="0"/>
            <a:t>масових</a:t>
          </a:r>
          <a:r>
            <a:rPr lang="ru-RU" sz="1800" dirty="0" smtClean="0"/>
            <a:t> </a:t>
          </a:r>
          <a:r>
            <a:rPr lang="ru-RU" sz="1800" dirty="0" err="1" smtClean="0"/>
            <a:t>спостережень</a:t>
          </a:r>
          <a:r>
            <a:rPr lang="ru-RU" sz="1800" dirty="0" smtClean="0"/>
            <a:t> </a:t>
          </a:r>
          <a:r>
            <a:rPr lang="ru-RU" sz="1800" dirty="0" err="1" smtClean="0"/>
            <a:t>збирають</a:t>
          </a:r>
          <a:r>
            <a:rPr lang="ru-RU" sz="1800" dirty="0" smtClean="0"/>
            <a:t> </a:t>
          </a:r>
          <a:r>
            <a:rPr lang="ru-RU" sz="1800" dirty="0" err="1" smtClean="0"/>
            <a:t>первинні</a:t>
          </a:r>
          <a:r>
            <a:rPr lang="ru-RU" sz="1800" dirty="0" smtClean="0"/>
            <a:t> </a:t>
          </a:r>
          <a:r>
            <a:rPr lang="ru-RU" sz="1800" dirty="0" err="1" smtClean="0"/>
            <a:t>статистичні</a:t>
          </a:r>
          <a:r>
            <a:rPr lang="ru-RU" sz="1800" dirty="0" smtClean="0"/>
            <a:t> </a:t>
          </a:r>
          <a:r>
            <a:rPr lang="ru-RU" sz="1800" dirty="0" err="1" smtClean="0"/>
            <a:t>дані</a:t>
          </a:r>
          <a:r>
            <a:rPr lang="ru-RU" sz="1800" dirty="0" smtClean="0"/>
            <a:t>. </a:t>
          </a:r>
          <a:r>
            <a:rPr lang="ru-RU" sz="1800" dirty="0" err="1" smtClean="0"/>
            <a:t>Основний</a:t>
          </a:r>
          <a:r>
            <a:rPr lang="ru-RU" sz="1800" dirty="0" smtClean="0"/>
            <a:t> </a:t>
          </a:r>
          <a:r>
            <a:rPr lang="ru-RU" sz="1800" dirty="0" err="1" smtClean="0"/>
            <a:t>зміст</a:t>
          </a:r>
          <a:r>
            <a:rPr lang="ru-RU" sz="1800" dirty="0" smtClean="0"/>
            <a:t> </a:t>
          </a:r>
          <a:r>
            <a:rPr lang="ru-RU" sz="1800" dirty="0" err="1" smtClean="0"/>
            <a:t>цього</a:t>
          </a:r>
          <a:r>
            <a:rPr lang="ru-RU" sz="1800" dirty="0" smtClean="0"/>
            <a:t> </a:t>
          </a:r>
          <a:r>
            <a:rPr lang="ru-RU" sz="1800" dirty="0" err="1" smtClean="0"/>
            <a:t>етапу</a:t>
          </a:r>
          <a:r>
            <a:rPr lang="ru-RU" sz="1800" dirty="0" smtClean="0"/>
            <a:t> </a:t>
          </a:r>
          <a:r>
            <a:rPr lang="ru-RU" sz="1800" dirty="0" err="1" smtClean="0"/>
            <a:t>полягає</a:t>
          </a:r>
          <a:r>
            <a:rPr lang="ru-RU" sz="1800" dirty="0" smtClean="0"/>
            <a:t> в </a:t>
          </a:r>
          <a:r>
            <a:rPr lang="ru-RU" sz="1800" dirty="0" err="1" smtClean="0"/>
            <a:t>отриманні</a:t>
          </a:r>
          <a:r>
            <a:rPr lang="ru-RU" sz="1800" dirty="0" smtClean="0"/>
            <a:t> </a:t>
          </a:r>
          <a:r>
            <a:rPr lang="ru-RU" sz="1800" dirty="0" err="1" smtClean="0"/>
            <a:t>даних</a:t>
          </a:r>
          <a:r>
            <a:rPr lang="ru-RU" sz="1800" dirty="0" smtClean="0"/>
            <a:t>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характеризують</a:t>
          </a:r>
          <a:r>
            <a:rPr lang="ru-RU" sz="1800" dirty="0" smtClean="0"/>
            <a:t> </a:t>
          </a:r>
          <a:r>
            <a:rPr lang="ru-RU" sz="1800" dirty="0" err="1" smtClean="0"/>
            <a:t>кожну</a:t>
          </a:r>
          <a:r>
            <a:rPr lang="ru-RU" sz="1800" dirty="0" smtClean="0"/>
            <a:t> </a:t>
          </a:r>
          <a:r>
            <a:rPr lang="ru-RU" sz="1800" dirty="0" err="1" smtClean="0"/>
            <a:t>одиницю</a:t>
          </a:r>
          <a:r>
            <a:rPr lang="ru-RU" sz="1800" dirty="0" smtClean="0"/>
            <a:t> </a:t>
          </a:r>
          <a:r>
            <a:rPr lang="ru-RU" sz="1800" dirty="0" err="1" smtClean="0"/>
            <a:t>спостереження</a:t>
          </a:r>
          <a:r>
            <a:rPr lang="ru-RU" sz="1800" dirty="0" smtClean="0"/>
            <a:t>.</a:t>
          </a:r>
          <a:endParaRPr lang="ru-RU" sz="1800" dirty="0"/>
        </a:p>
      </dgm:t>
    </dgm:pt>
    <dgm:pt modelId="{FB4EBACF-CC3D-4966-BBAA-4A3A0A6426FC}" type="parTrans" cxnId="{FCB50D60-5BD5-4C8F-89F3-C2F8AB70DA3C}">
      <dgm:prSet/>
      <dgm:spPr/>
      <dgm:t>
        <a:bodyPr/>
        <a:lstStyle/>
        <a:p>
          <a:endParaRPr lang="ru-RU"/>
        </a:p>
      </dgm:t>
    </dgm:pt>
    <dgm:pt modelId="{436DD6D3-B896-4B2F-BC0E-235C486BC9A7}" type="sibTrans" cxnId="{FCB50D60-5BD5-4C8F-89F3-C2F8AB70DA3C}">
      <dgm:prSet/>
      <dgm:spPr/>
      <dgm:t>
        <a:bodyPr/>
        <a:lstStyle/>
        <a:p>
          <a:endParaRPr lang="ru-RU"/>
        </a:p>
      </dgm:t>
    </dgm:pt>
    <dgm:pt modelId="{507EB051-E637-422B-8106-F3EC3732680C}">
      <dgm:prSet/>
      <dgm:spPr/>
      <dgm:t>
        <a:bodyPr/>
        <a:lstStyle/>
        <a:p>
          <a:pPr rtl="0"/>
          <a:r>
            <a:rPr lang="ru-RU" dirty="0" smtClean="0"/>
            <a:t>2) На другому </a:t>
          </a:r>
          <a:r>
            <a:rPr lang="ru-RU" dirty="0" err="1" smtClean="0"/>
            <a:t>етапі</a:t>
          </a:r>
          <a:r>
            <a:rPr lang="ru-RU" dirty="0" smtClean="0"/>
            <a:t> </a:t>
          </a:r>
          <a:r>
            <a:rPr lang="ru-RU" dirty="0" err="1" smtClean="0"/>
            <a:t>статистичного</a:t>
          </a:r>
          <a:r>
            <a:rPr lang="ru-RU" dirty="0" smtClean="0"/>
            <a:t> </a:t>
          </a:r>
          <a:r>
            <a:rPr lang="ru-RU" dirty="0" err="1" smtClean="0"/>
            <a:t>дослідження</a:t>
          </a:r>
          <a:r>
            <a:rPr lang="ru-RU" dirty="0" smtClean="0"/>
            <a:t> </a:t>
          </a:r>
          <a:r>
            <a:rPr lang="ru-RU" dirty="0" err="1" smtClean="0"/>
            <a:t>зібрані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піддаються</a:t>
          </a:r>
          <a:r>
            <a:rPr lang="ru-RU" dirty="0" smtClean="0"/>
            <a:t> </a:t>
          </a:r>
          <a:r>
            <a:rPr lang="ru-RU" dirty="0" err="1" smtClean="0"/>
            <a:t>первинної</a:t>
          </a:r>
          <a:r>
            <a:rPr lang="ru-RU" dirty="0" smtClean="0"/>
            <a:t> </a:t>
          </a:r>
          <a:r>
            <a:rPr lang="ru-RU" dirty="0" err="1" smtClean="0"/>
            <a:t>обробки</a:t>
          </a:r>
          <a:r>
            <a:rPr lang="ru-RU" dirty="0" smtClean="0"/>
            <a:t>, </a:t>
          </a:r>
          <a:r>
            <a:rPr lang="ru-RU" dirty="0" err="1" smtClean="0"/>
            <a:t>зведенні</a:t>
          </a:r>
          <a:r>
            <a:rPr lang="ru-RU" dirty="0" smtClean="0"/>
            <a:t> і </a:t>
          </a:r>
          <a:r>
            <a:rPr lang="ru-RU" dirty="0" err="1" smtClean="0"/>
            <a:t>угрупуванню</a:t>
          </a:r>
          <a:r>
            <a:rPr lang="ru-RU" dirty="0" smtClean="0"/>
            <a:t>. Метод </a:t>
          </a:r>
          <a:r>
            <a:rPr lang="ru-RU" dirty="0" err="1" smtClean="0"/>
            <a:t>угруповань</a:t>
          </a:r>
          <a:r>
            <a:rPr lang="ru-RU" dirty="0" smtClean="0"/>
            <a:t> </a:t>
          </a:r>
          <a:r>
            <a:rPr lang="ru-RU" dirty="0" err="1" smtClean="0"/>
            <a:t>дозволяє</a:t>
          </a:r>
          <a:r>
            <a:rPr lang="ru-RU" dirty="0" smtClean="0"/>
            <a:t> </a:t>
          </a:r>
          <a:r>
            <a:rPr lang="ru-RU" dirty="0" err="1" smtClean="0"/>
            <a:t>виділити</a:t>
          </a:r>
          <a:r>
            <a:rPr lang="ru-RU" dirty="0" smtClean="0"/>
            <a:t> </a:t>
          </a:r>
          <a:r>
            <a:rPr lang="ru-RU" dirty="0" err="1" smtClean="0"/>
            <a:t>однорідні</a:t>
          </a:r>
          <a:r>
            <a:rPr lang="ru-RU" dirty="0" smtClean="0"/>
            <a:t> </a:t>
          </a:r>
          <a:r>
            <a:rPr lang="ru-RU" dirty="0" err="1" smtClean="0"/>
            <a:t>сукупності</a:t>
          </a:r>
          <a:r>
            <a:rPr lang="ru-RU" dirty="0" smtClean="0"/>
            <a:t>, </a:t>
          </a:r>
          <a:r>
            <a:rPr lang="ru-RU" dirty="0" err="1" smtClean="0"/>
            <a:t>розділити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на </a:t>
          </a:r>
          <a:r>
            <a:rPr lang="ru-RU" dirty="0" err="1" smtClean="0"/>
            <a:t>групи</a:t>
          </a:r>
          <a:r>
            <a:rPr lang="ru-RU" dirty="0" smtClean="0"/>
            <a:t> і </a:t>
          </a:r>
          <a:r>
            <a:rPr lang="ru-RU" dirty="0" err="1" smtClean="0"/>
            <a:t>підгрупи</a:t>
          </a:r>
          <a:r>
            <a:rPr lang="ru-RU" dirty="0" smtClean="0"/>
            <a:t>. </a:t>
          </a:r>
          <a:r>
            <a:rPr lang="ru-RU" dirty="0" err="1" smtClean="0"/>
            <a:t>Основний</a:t>
          </a:r>
          <a:r>
            <a:rPr lang="ru-RU" dirty="0" smtClean="0"/>
            <a:t> </a:t>
          </a:r>
          <a:r>
            <a:rPr lang="ru-RU" dirty="0" err="1" smtClean="0"/>
            <a:t>зміст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етапу</a:t>
          </a:r>
          <a:r>
            <a:rPr lang="ru-RU" dirty="0" smtClean="0"/>
            <a:t> </a:t>
          </a:r>
          <a:r>
            <a:rPr lang="ru-RU" dirty="0" err="1" smtClean="0"/>
            <a:t>полягає</a:t>
          </a:r>
          <a:r>
            <a:rPr lang="ru-RU" dirty="0" smtClean="0"/>
            <a:t> в </a:t>
          </a:r>
          <a:r>
            <a:rPr lang="ru-RU" dirty="0" err="1" smtClean="0"/>
            <a:t>переході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характеристик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одиниці</a:t>
          </a:r>
          <a:r>
            <a:rPr lang="ru-RU" dirty="0" smtClean="0"/>
            <a:t> </a:t>
          </a:r>
          <a:r>
            <a:rPr lang="ru-RU" dirty="0" err="1" smtClean="0"/>
            <a:t>спостереження</a:t>
          </a:r>
          <a:r>
            <a:rPr lang="ru-RU" dirty="0" smtClean="0"/>
            <a:t> до </a:t>
          </a:r>
          <a:r>
            <a:rPr lang="ru-RU" dirty="0" err="1" smtClean="0"/>
            <a:t>зведених</a:t>
          </a:r>
          <a:r>
            <a:rPr lang="ru-RU" dirty="0" smtClean="0"/>
            <a:t> характеристиках </a:t>
          </a:r>
          <a:r>
            <a:rPr lang="ru-RU" dirty="0" err="1" smtClean="0"/>
            <a:t>сукупності</a:t>
          </a:r>
          <a:r>
            <a:rPr lang="ru-RU" dirty="0" smtClean="0"/>
            <a:t> в </a:t>
          </a:r>
          <a:r>
            <a:rPr lang="ru-RU" dirty="0" err="1" smtClean="0"/>
            <a:t>цілому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.</a:t>
          </a:r>
          <a:endParaRPr lang="ru-RU" dirty="0"/>
        </a:p>
      </dgm:t>
    </dgm:pt>
    <dgm:pt modelId="{CAB6244D-F8DD-4C24-BB46-35DA86EB47E4}" type="parTrans" cxnId="{D6CDFB2C-50F8-4DCE-8D62-4D9972944FCE}">
      <dgm:prSet/>
      <dgm:spPr/>
      <dgm:t>
        <a:bodyPr/>
        <a:lstStyle/>
        <a:p>
          <a:endParaRPr lang="ru-RU"/>
        </a:p>
      </dgm:t>
    </dgm:pt>
    <dgm:pt modelId="{75A355D3-B3EC-4D18-9B6D-E4ABF3AD5938}" type="sibTrans" cxnId="{D6CDFB2C-50F8-4DCE-8D62-4D9972944FCE}">
      <dgm:prSet/>
      <dgm:spPr/>
      <dgm:t>
        <a:bodyPr/>
        <a:lstStyle/>
        <a:p>
          <a:endParaRPr lang="ru-RU"/>
        </a:p>
      </dgm:t>
    </dgm:pt>
    <dgm:pt modelId="{E6CD51D4-C612-4968-8262-5D805D5D83D2}">
      <dgm:prSet/>
      <dgm:spPr/>
      <dgm:t>
        <a:bodyPr/>
        <a:lstStyle/>
        <a:p>
          <a:pPr rtl="0"/>
          <a:r>
            <a:rPr lang="ru-RU" dirty="0" smtClean="0"/>
            <a:t>3) На </a:t>
          </a:r>
          <a:r>
            <a:rPr lang="ru-RU" dirty="0" err="1" smtClean="0"/>
            <a:t>третьому</a:t>
          </a:r>
          <a:r>
            <a:rPr lang="ru-RU" dirty="0" smtClean="0"/>
            <a:t> </a:t>
          </a:r>
          <a:r>
            <a:rPr lang="ru-RU" dirty="0" err="1" smtClean="0"/>
            <a:t>етапі</a:t>
          </a:r>
          <a:r>
            <a:rPr lang="ru-RU" dirty="0" smtClean="0"/>
            <a:t> </a:t>
          </a:r>
          <a:r>
            <a:rPr lang="ru-RU" dirty="0" err="1" smtClean="0"/>
            <a:t>отримані</a:t>
          </a:r>
          <a:r>
            <a:rPr lang="ru-RU" dirty="0" smtClean="0"/>
            <a:t> </a:t>
          </a:r>
          <a:r>
            <a:rPr lang="ru-RU" dirty="0" err="1" smtClean="0"/>
            <a:t>зведені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аналізуються</a:t>
          </a:r>
          <a:r>
            <a:rPr lang="ru-RU" dirty="0" smtClean="0"/>
            <a:t> методом </a:t>
          </a:r>
          <a:r>
            <a:rPr lang="ru-RU" dirty="0" err="1" smtClean="0"/>
            <a:t>узагальнюючих</a:t>
          </a:r>
          <a:r>
            <a:rPr lang="ru-RU" dirty="0" smtClean="0"/>
            <a:t> </a:t>
          </a:r>
          <a:r>
            <a:rPr lang="ru-RU" dirty="0" err="1" smtClean="0"/>
            <a:t>показників</a:t>
          </a:r>
          <a:r>
            <a:rPr lang="ru-RU" dirty="0" smtClean="0"/>
            <a:t> (</a:t>
          </a:r>
          <a:r>
            <a:rPr lang="ru-RU" dirty="0" err="1" smtClean="0"/>
            <a:t>абсолютні</a:t>
          </a:r>
          <a:r>
            <a:rPr lang="ru-RU" dirty="0" smtClean="0"/>
            <a:t>, </a:t>
          </a:r>
          <a:r>
            <a:rPr lang="ru-RU" dirty="0" err="1" smtClean="0"/>
            <a:t>відносні</a:t>
          </a:r>
          <a:r>
            <a:rPr lang="ru-RU" dirty="0" smtClean="0"/>
            <a:t> і </a:t>
          </a:r>
          <a:r>
            <a:rPr lang="ru-RU" dirty="0" err="1" smtClean="0"/>
            <a:t>середні</a:t>
          </a:r>
          <a:r>
            <a:rPr lang="ru-RU" dirty="0" smtClean="0"/>
            <a:t> </a:t>
          </a:r>
          <a:r>
            <a:rPr lang="ru-RU" dirty="0" err="1" smtClean="0"/>
            <a:t>величини</a:t>
          </a:r>
          <a:r>
            <a:rPr lang="ru-RU" dirty="0" smtClean="0"/>
            <a:t>, </a:t>
          </a:r>
          <a:r>
            <a:rPr lang="ru-RU" dirty="0" err="1" smtClean="0"/>
            <a:t>показники</a:t>
          </a:r>
          <a:r>
            <a:rPr lang="ru-RU" dirty="0" smtClean="0"/>
            <a:t> </a:t>
          </a:r>
          <a:r>
            <a:rPr lang="ru-RU" dirty="0" err="1" smtClean="0"/>
            <a:t>варіації</a:t>
          </a:r>
          <a:r>
            <a:rPr lang="ru-RU" dirty="0" smtClean="0"/>
            <a:t>, </a:t>
          </a:r>
          <a:r>
            <a:rPr lang="ru-RU" dirty="0" err="1" smtClean="0"/>
            <a:t>індексні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, </a:t>
          </a:r>
          <a:r>
            <a:rPr lang="ru-RU" dirty="0" err="1" smtClean="0"/>
            <a:t>методи</a:t>
          </a:r>
          <a:r>
            <a:rPr lang="ru-RU" dirty="0" smtClean="0"/>
            <a:t> </a:t>
          </a:r>
          <a:r>
            <a:rPr lang="ru-RU" dirty="0" err="1" smtClean="0"/>
            <a:t>математичної</a:t>
          </a:r>
          <a:r>
            <a:rPr lang="ru-RU" dirty="0" smtClean="0"/>
            <a:t> статистики, </a:t>
          </a:r>
          <a:r>
            <a:rPr lang="ru-RU" dirty="0" err="1" smtClean="0"/>
            <a:t>табличний</a:t>
          </a:r>
          <a:r>
            <a:rPr lang="ru-RU" dirty="0" smtClean="0"/>
            <a:t> метод, </a:t>
          </a:r>
          <a:r>
            <a:rPr lang="ru-RU" dirty="0" err="1" smtClean="0"/>
            <a:t>графічний</a:t>
          </a:r>
          <a:r>
            <a:rPr lang="ru-RU" dirty="0" smtClean="0"/>
            <a:t> метод та </a:t>
          </a:r>
          <a:r>
            <a:rPr lang="ru-RU" dirty="0" err="1" smtClean="0"/>
            <a:t>ін</a:t>
          </a:r>
          <a:r>
            <a:rPr lang="ru-RU" dirty="0" smtClean="0"/>
            <a:t>) </a:t>
          </a:r>
          <a:r>
            <a:rPr lang="ru-RU" dirty="0" err="1" smtClean="0"/>
            <a:t>Основний</a:t>
          </a:r>
          <a:r>
            <a:rPr lang="ru-RU" dirty="0" smtClean="0"/>
            <a:t> </a:t>
          </a:r>
          <a:r>
            <a:rPr lang="ru-RU" dirty="0" err="1" smtClean="0"/>
            <a:t>зміст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етапу</a:t>
          </a:r>
          <a:r>
            <a:rPr lang="ru-RU" dirty="0" smtClean="0"/>
            <a:t> </a:t>
          </a:r>
          <a:r>
            <a:rPr lang="ru-RU" dirty="0" err="1" smtClean="0"/>
            <a:t>полягає</a:t>
          </a:r>
          <a:r>
            <a:rPr lang="ru-RU" dirty="0" smtClean="0"/>
            <a:t> у </a:t>
          </a:r>
          <a:r>
            <a:rPr lang="ru-RU" dirty="0" err="1" smtClean="0"/>
            <a:t>виявленні</a:t>
          </a:r>
          <a:r>
            <a:rPr lang="ru-RU" dirty="0" smtClean="0"/>
            <a:t> </a:t>
          </a:r>
          <a:r>
            <a:rPr lang="ru-RU" dirty="0" err="1" smtClean="0"/>
            <a:t>взаємозв'язків</a:t>
          </a:r>
          <a:r>
            <a:rPr lang="ru-RU" dirty="0" smtClean="0"/>
            <a:t> </a:t>
          </a:r>
          <a:r>
            <a:rPr lang="ru-RU" dirty="0" err="1" smtClean="0"/>
            <a:t>явищ</a:t>
          </a:r>
          <a:r>
            <a:rPr lang="ru-RU" dirty="0" smtClean="0"/>
            <a:t>, </a:t>
          </a:r>
          <a:r>
            <a:rPr lang="ru-RU" dirty="0" err="1" smtClean="0"/>
            <a:t>визначенні</a:t>
          </a:r>
          <a:r>
            <a:rPr lang="ru-RU" dirty="0" smtClean="0"/>
            <a:t> </a:t>
          </a:r>
          <a:r>
            <a:rPr lang="ru-RU" dirty="0" err="1" smtClean="0"/>
            <a:t>закономірностей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та </a:t>
          </a:r>
          <a:r>
            <a:rPr lang="ru-RU" dirty="0" err="1" smtClean="0"/>
            <a:t>здійсненні</a:t>
          </a:r>
          <a:r>
            <a:rPr lang="ru-RU" dirty="0" smtClean="0"/>
            <a:t> </a:t>
          </a:r>
          <a:r>
            <a:rPr lang="ru-RU" dirty="0" err="1" smtClean="0"/>
            <a:t>прогнозних</a:t>
          </a:r>
          <a:r>
            <a:rPr lang="ru-RU" dirty="0" smtClean="0"/>
            <a:t> </a:t>
          </a:r>
          <a:r>
            <a:rPr lang="ru-RU" dirty="0" err="1" smtClean="0"/>
            <a:t>оцінок</a:t>
          </a:r>
          <a:r>
            <a:rPr lang="ru-RU" dirty="0" smtClean="0"/>
            <a:t>.</a:t>
          </a:r>
          <a:endParaRPr lang="ru-RU" dirty="0"/>
        </a:p>
      </dgm:t>
    </dgm:pt>
    <dgm:pt modelId="{786D0FC0-C614-42FC-8845-1DA7A70491DF}" type="parTrans" cxnId="{AA5A4BF4-5658-4421-A640-621B6F2BC034}">
      <dgm:prSet/>
      <dgm:spPr/>
      <dgm:t>
        <a:bodyPr/>
        <a:lstStyle/>
        <a:p>
          <a:endParaRPr lang="ru-RU"/>
        </a:p>
      </dgm:t>
    </dgm:pt>
    <dgm:pt modelId="{A3DD0FE5-863E-4E67-A92C-3D86F40FC54A}" type="sibTrans" cxnId="{AA5A4BF4-5658-4421-A640-621B6F2BC034}">
      <dgm:prSet/>
      <dgm:spPr/>
      <dgm:t>
        <a:bodyPr/>
        <a:lstStyle/>
        <a:p>
          <a:endParaRPr lang="ru-RU"/>
        </a:p>
      </dgm:t>
    </dgm:pt>
    <dgm:pt modelId="{CE4A23AE-E1EB-43B3-8B7A-6B366A8D347D}" type="pres">
      <dgm:prSet presAssocID="{3EDDDAC7-5A5A-4C79-A846-4D9DC9B1F4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257EA-8D75-4CF3-824C-21D7F3FF1981}" type="pres">
      <dgm:prSet presAssocID="{74246AC3-C8F6-4A48-B4AD-685BB2A010D3}" presName="parentText" presStyleLbl="node1" presStyleIdx="0" presStyleCnt="4" custScaleX="73740" custScaleY="56027" custLinFactY="-42" custLinFactNeighborX="-128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FC68-B6E8-454E-AC9F-CFE1C6A56728}" type="pres">
      <dgm:prSet presAssocID="{9D8E78F4-C77D-4E39-81F8-FA3728774A6D}" presName="spacer" presStyleCnt="0"/>
      <dgm:spPr/>
    </dgm:pt>
    <dgm:pt modelId="{2E50E62E-3897-49A6-9B87-318164D1DBFF}" type="pres">
      <dgm:prSet presAssocID="{BAD4AA06-A1B7-4A82-ABE8-DDD93F933AC7}" presName="parentText" presStyleLbl="node1" presStyleIdx="1" presStyleCnt="4" custScaleX="85825" custLinFactY="-2947" custLinFactNeighborX="-70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13F1E-8750-4D55-B195-3517067D329C}" type="pres">
      <dgm:prSet presAssocID="{436DD6D3-B896-4B2F-BC0E-235C486BC9A7}" presName="spacer" presStyleCnt="0"/>
      <dgm:spPr/>
    </dgm:pt>
    <dgm:pt modelId="{C0735E0F-E8A0-4A59-BAEA-0241D041BBE3}" type="pres">
      <dgm:prSet presAssocID="{507EB051-E637-422B-8106-F3EC3732680C}" presName="parentText" presStyleLbl="node1" presStyleIdx="2" presStyleCnt="4" custScaleX="92924" custLinFactY="-51" custLinFactNeighborX="-35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117A8-0389-44E2-8A32-06BB122D13A6}" type="pres">
      <dgm:prSet presAssocID="{75A355D3-B3EC-4D18-9B6D-E4ABF3AD5938}" presName="spacer" presStyleCnt="0"/>
      <dgm:spPr/>
    </dgm:pt>
    <dgm:pt modelId="{F2B125B6-3911-4C90-895F-D7492418FB50}" type="pres">
      <dgm:prSet presAssocID="{E6CD51D4-C612-4968-8262-5D805D5D83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1CC7A-3A87-4291-9557-FBC2A7BF9C29}" type="presOf" srcId="{507EB051-E637-422B-8106-F3EC3732680C}" destId="{C0735E0F-E8A0-4A59-BAEA-0241D041BBE3}" srcOrd="0" destOrd="0" presId="urn:microsoft.com/office/officeart/2005/8/layout/vList2"/>
    <dgm:cxn modelId="{B1B7DA1B-8B63-457D-B2B6-464C07C117D2}" srcId="{3EDDDAC7-5A5A-4C79-A846-4D9DC9B1F414}" destId="{74246AC3-C8F6-4A48-B4AD-685BB2A010D3}" srcOrd="0" destOrd="0" parTransId="{1ED1F723-AC19-4C0F-B420-56AE54ADC92F}" sibTransId="{9D8E78F4-C77D-4E39-81F8-FA3728774A6D}"/>
    <dgm:cxn modelId="{FCB50D60-5BD5-4C8F-89F3-C2F8AB70DA3C}" srcId="{3EDDDAC7-5A5A-4C79-A846-4D9DC9B1F414}" destId="{BAD4AA06-A1B7-4A82-ABE8-DDD93F933AC7}" srcOrd="1" destOrd="0" parTransId="{FB4EBACF-CC3D-4966-BBAA-4A3A0A6426FC}" sibTransId="{436DD6D3-B896-4B2F-BC0E-235C486BC9A7}"/>
    <dgm:cxn modelId="{D6CDFB2C-50F8-4DCE-8D62-4D9972944FCE}" srcId="{3EDDDAC7-5A5A-4C79-A846-4D9DC9B1F414}" destId="{507EB051-E637-422B-8106-F3EC3732680C}" srcOrd="2" destOrd="0" parTransId="{CAB6244D-F8DD-4C24-BB46-35DA86EB47E4}" sibTransId="{75A355D3-B3EC-4D18-9B6D-E4ABF3AD5938}"/>
    <dgm:cxn modelId="{0F386D90-1002-48F4-9070-4376CEADCE8B}" type="presOf" srcId="{74246AC3-C8F6-4A48-B4AD-685BB2A010D3}" destId="{56D257EA-8D75-4CF3-824C-21D7F3FF1981}" srcOrd="0" destOrd="0" presId="urn:microsoft.com/office/officeart/2005/8/layout/vList2"/>
    <dgm:cxn modelId="{386B41E2-3AE6-449E-B6E0-C166F150F6BD}" type="presOf" srcId="{BAD4AA06-A1B7-4A82-ABE8-DDD93F933AC7}" destId="{2E50E62E-3897-49A6-9B87-318164D1DBFF}" srcOrd="0" destOrd="0" presId="urn:microsoft.com/office/officeart/2005/8/layout/vList2"/>
    <dgm:cxn modelId="{ADF7524E-6B4C-4979-9642-D71E6D40C568}" type="presOf" srcId="{3EDDDAC7-5A5A-4C79-A846-4D9DC9B1F414}" destId="{CE4A23AE-E1EB-43B3-8B7A-6B366A8D347D}" srcOrd="0" destOrd="0" presId="urn:microsoft.com/office/officeart/2005/8/layout/vList2"/>
    <dgm:cxn modelId="{8A0539A1-B171-4161-B074-FD1879DC9540}" type="presOf" srcId="{E6CD51D4-C612-4968-8262-5D805D5D83D2}" destId="{F2B125B6-3911-4C90-895F-D7492418FB50}" srcOrd="0" destOrd="0" presId="urn:microsoft.com/office/officeart/2005/8/layout/vList2"/>
    <dgm:cxn modelId="{AA5A4BF4-5658-4421-A640-621B6F2BC034}" srcId="{3EDDDAC7-5A5A-4C79-A846-4D9DC9B1F414}" destId="{E6CD51D4-C612-4968-8262-5D805D5D83D2}" srcOrd="3" destOrd="0" parTransId="{786D0FC0-C614-42FC-8845-1DA7A70491DF}" sibTransId="{A3DD0FE5-863E-4E67-A92C-3D86F40FC54A}"/>
    <dgm:cxn modelId="{8140F543-BC5E-4B2B-864E-E27195679731}" type="presParOf" srcId="{CE4A23AE-E1EB-43B3-8B7A-6B366A8D347D}" destId="{56D257EA-8D75-4CF3-824C-21D7F3FF1981}" srcOrd="0" destOrd="0" presId="urn:microsoft.com/office/officeart/2005/8/layout/vList2"/>
    <dgm:cxn modelId="{5BDAE9B4-1A44-4D66-A81B-A279175B138D}" type="presParOf" srcId="{CE4A23AE-E1EB-43B3-8B7A-6B366A8D347D}" destId="{0E4CFC68-B6E8-454E-AC9F-CFE1C6A56728}" srcOrd="1" destOrd="0" presId="urn:microsoft.com/office/officeart/2005/8/layout/vList2"/>
    <dgm:cxn modelId="{AA108791-E414-43C7-B102-0D31ECC0D9CE}" type="presParOf" srcId="{CE4A23AE-E1EB-43B3-8B7A-6B366A8D347D}" destId="{2E50E62E-3897-49A6-9B87-318164D1DBFF}" srcOrd="2" destOrd="0" presId="urn:microsoft.com/office/officeart/2005/8/layout/vList2"/>
    <dgm:cxn modelId="{4B6F693F-FE40-478B-A1A4-6E6E7027FFA6}" type="presParOf" srcId="{CE4A23AE-E1EB-43B3-8B7A-6B366A8D347D}" destId="{C1B13F1E-8750-4D55-B195-3517067D329C}" srcOrd="3" destOrd="0" presId="urn:microsoft.com/office/officeart/2005/8/layout/vList2"/>
    <dgm:cxn modelId="{91C3C2DB-3030-4932-AF1F-7BC4FB4E8944}" type="presParOf" srcId="{CE4A23AE-E1EB-43B3-8B7A-6B366A8D347D}" destId="{C0735E0F-E8A0-4A59-BAEA-0241D041BBE3}" srcOrd="4" destOrd="0" presId="urn:microsoft.com/office/officeart/2005/8/layout/vList2"/>
    <dgm:cxn modelId="{818DCF71-C51C-4C72-8CAF-A1084AA4D7D6}" type="presParOf" srcId="{CE4A23AE-E1EB-43B3-8B7A-6B366A8D347D}" destId="{FFA117A8-0389-44E2-8A32-06BB122D13A6}" srcOrd="5" destOrd="0" presId="urn:microsoft.com/office/officeart/2005/8/layout/vList2"/>
    <dgm:cxn modelId="{C5A432ED-2717-4A54-B35C-7115F948939E}" type="presParOf" srcId="{CE4A23AE-E1EB-43B3-8B7A-6B366A8D347D}" destId="{F2B125B6-3911-4C90-895F-D7492418FB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3A72-1B99-48C0-8649-9C69F6524C6D}">
      <dsp:nvSpPr>
        <dsp:cNvPr id="0" name=""/>
        <dsp:cNvSpPr/>
      </dsp:nvSpPr>
      <dsp:spPr>
        <a:xfrm>
          <a:off x="4600438" y="2740418"/>
          <a:ext cx="2332477" cy="69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42"/>
              </a:lnTo>
              <a:lnTo>
                <a:pt x="2332477" y="319642"/>
              </a:lnTo>
              <a:lnTo>
                <a:pt x="2332477" y="69761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5FC58-733A-47E0-8657-547312E11E3F}">
      <dsp:nvSpPr>
        <dsp:cNvPr id="0" name=""/>
        <dsp:cNvSpPr/>
      </dsp:nvSpPr>
      <dsp:spPr>
        <a:xfrm>
          <a:off x="2273378" y="2740418"/>
          <a:ext cx="2327059" cy="688151"/>
        </a:xfrm>
        <a:custGeom>
          <a:avLst/>
          <a:gdLst/>
          <a:ahLst/>
          <a:cxnLst/>
          <a:rect l="0" t="0" r="0" b="0"/>
          <a:pathLst>
            <a:path>
              <a:moveTo>
                <a:pt x="2327059" y="0"/>
              </a:moveTo>
              <a:lnTo>
                <a:pt x="2327059" y="310175"/>
              </a:lnTo>
              <a:lnTo>
                <a:pt x="0" y="310175"/>
              </a:lnTo>
              <a:lnTo>
                <a:pt x="0" y="68815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AFFD0-359E-4D9B-A72A-BBC50A366225}">
      <dsp:nvSpPr>
        <dsp:cNvPr id="0" name=""/>
        <dsp:cNvSpPr/>
      </dsp:nvSpPr>
      <dsp:spPr>
        <a:xfrm>
          <a:off x="2324621" y="1142746"/>
          <a:ext cx="4551634" cy="159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419" tIns="23495" rIns="23495" bIns="23495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endParaRPr lang="ru-RU" sz="3700" kern="1200" dirty="0"/>
        </a:p>
      </dsp:txBody>
      <dsp:txXfrm>
        <a:off x="2324621" y="1142746"/>
        <a:ext cx="4551634" cy="1597672"/>
      </dsp:txXfrm>
    </dsp:sp>
    <dsp:sp modelId="{F847054D-B1A7-495D-8BD7-443DAFC552B4}">
      <dsp:nvSpPr>
        <dsp:cNvPr id="0" name=""/>
        <dsp:cNvSpPr/>
      </dsp:nvSpPr>
      <dsp:spPr>
        <a:xfrm>
          <a:off x="5230846" y="3430242"/>
          <a:ext cx="1079934" cy="14399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1EBDC3-6E1E-4431-A3FE-9DCBE48C5B66}">
      <dsp:nvSpPr>
        <dsp:cNvPr id="0" name=""/>
        <dsp:cNvSpPr/>
      </dsp:nvSpPr>
      <dsp:spPr>
        <a:xfrm>
          <a:off x="143028" y="3428570"/>
          <a:ext cx="4260699" cy="163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419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err="1" smtClean="0">
              <a:hlinkClick xmlns:r="http://schemas.openxmlformats.org/officeDocument/2006/relationships" r:id="" action="ppaction://hlinksldjump"/>
            </a:rPr>
            <a:t>матетатична</a:t>
          </a:r>
          <a:r>
            <a:rPr lang="vi-VN" sz="3700" kern="1200" dirty="0" smtClean="0"/>
            <a:t> </a:t>
          </a:r>
          <a:endParaRPr lang="ru-RU" sz="3700" kern="1200" dirty="0"/>
        </a:p>
      </dsp:txBody>
      <dsp:txXfrm>
        <a:off x="143028" y="3428570"/>
        <a:ext cx="4260699" cy="1635416"/>
      </dsp:txXfrm>
    </dsp:sp>
    <dsp:sp modelId="{609F74B6-F8F8-417A-AD32-A2E86E285EC1}">
      <dsp:nvSpPr>
        <dsp:cNvPr id="0" name=""/>
        <dsp:cNvSpPr/>
      </dsp:nvSpPr>
      <dsp:spPr>
        <a:xfrm>
          <a:off x="243921" y="3699007"/>
          <a:ext cx="1050376" cy="11039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C838F3-56B5-4F72-A81E-04D83384007C}">
      <dsp:nvSpPr>
        <dsp:cNvPr id="0" name=""/>
        <dsp:cNvSpPr/>
      </dsp:nvSpPr>
      <dsp:spPr>
        <a:xfrm>
          <a:off x="4873103" y="3438037"/>
          <a:ext cx="4119624" cy="1584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419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+mn-lt"/>
              <a:hlinkClick xmlns:r="http://schemas.openxmlformats.org/officeDocument/2006/relationships" r:id="" action="ppaction://hlinksldjump"/>
            </a:rPr>
            <a:t>прикладна</a:t>
          </a:r>
          <a:r>
            <a:rPr lang="ru-RU" sz="3200" kern="1200" dirty="0" smtClean="0">
              <a:latin typeface="+mn-lt"/>
            </a:rPr>
            <a:t> </a:t>
          </a:r>
          <a:endParaRPr lang="ru-RU" sz="3200" kern="1200" dirty="0">
            <a:latin typeface="+mn-lt"/>
          </a:endParaRPr>
        </a:p>
      </dsp:txBody>
      <dsp:txXfrm>
        <a:off x="4873103" y="3438037"/>
        <a:ext cx="4119624" cy="1584137"/>
      </dsp:txXfrm>
    </dsp:sp>
    <dsp:sp modelId="{112D208A-B9D9-4CB9-8685-217E47DADE29}">
      <dsp:nvSpPr>
        <dsp:cNvPr id="0" name=""/>
        <dsp:cNvSpPr/>
      </dsp:nvSpPr>
      <dsp:spPr>
        <a:xfrm>
          <a:off x="4967867" y="3669199"/>
          <a:ext cx="1128682" cy="109614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Организационная диаграмма с рисунками"/>
  <dgm:desc val="Служит для отображения иерархических сведений или отношений подотчетности в организации с помощью соответствующих рисунков. С этим макетом доступны фигуры помощника, подчиненного и коллеги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804E-EEE3-4300-8EF5-D344ABBE6D0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5EE9F-C2FD-4F30-AAE2-10D9459A1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1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EE9F-C2FD-4F30-AAE2-10D9459A12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3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EE9F-C2FD-4F30-AAE2-10D9459A12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Horse\Desktop\шаб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427" y="405006"/>
            <a:ext cx="8280920" cy="164660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Статистика</a:t>
            </a:r>
            <a:endParaRPr lang="ru-RU" sz="10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39"/>
            <a:ext cx="5843541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 учениця 11-І класу </a:t>
            </a:r>
          </a:p>
          <a:p>
            <a:pPr marL="0" indent="0" algn="ctr">
              <a:buNone/>
            </a:pP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Білокінь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Анастасія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www.sbup.com/myimages/img/Domain-Statis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23" y="2204864"/>
            <a:ext cx="4288325" cy="32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2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116">
        <p:cut/>
      </p:transition>
    </mc:Choice>
    <mc:Fallback xmlns="">
      <p:transition advTm="5116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6530" y="-31950"/>
            <a:ext cx="8532440" cy="46085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886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Прикладна</a:t>
            </a:r>
            <a:r>
              <a:rPr lang="ru-RU" b="1" dirty="0">
                <a:solidFill>
                  <a:schemeClr val="bg1"/>
                </a:solidFill>
              </a:rPr>
              <a:t> статистика</a:t>
            </a:r>
            <a:r>
              <a:rPr lang="ru-RU" dirty="0">
                <a:solidFill>
                  <a:schemeClr val="bg1"/>
                </a:solidFill>
              </a:rPr>
              <a:t> - наука про </a:t>
            </a:r>
            <a:r>
              <a:rPr lang="ru-RU" dirty="0" err="1">
                <a:solidFill>
                  <a:schemeClr val="bg1"/>
                </a:solidFill>
              </a:rPr>
              <a:t>методи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обробки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статистичних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отриманих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Математична</a:t>
            </a:r>
            <a:r>
              <a:rPr lang="ru-RU" dirty="0">
                <a:solidFill>
                  <a:schemeClr val="bg1"/>
                </a:solidFill>
              </a:rPr>
              <a:t> основа </a:t>
            </a:r>
            <a:r>
              <a:rPr lang="ru-RU" dirty="0" err="1">
                <a:solidFill>
                  <a:schemeClr val="bg1"/>
                </a:solidFill>
              </a:rPr>
              <a:t>прикладної</a:t>
            </a:r>
            <a:r>
              <a:rPr lang="ru-RU" dirty="0">
                <a:solidFill>
                  <a:schemeClr val="bg1"/>
                </a:solidFill>
              </a:rPr>
              <a:t> статистики і </a:t>
            </a:r>
            <a:r>
              <a:rPr lang="ru-RU" dirty="0" err="1">
                <a:solidFill>
                  <a:schemeClr val="bg1"/>
                </a:solidFill>
              </a:rPr>
              <a:t>статистичних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аналізу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прикладної</a:t>
            </a:r>
            <a:r>
              <a:rPr lang="ru-RU" dirty="0" smtClean="0">
                <a:solidFill>
                  <a:schemeClr val="bg1"/>
                </a:solidFill>
              </a:rPr>
              <a:t> статистики - </a:t>
            </a:r>
            <a:r>
              <a:rPr lang="ru-RU" dirty="0" err="1" smtClean="0">
                <a:solidFill>
                  <a:schemeClr val="bg1"/>
                </a:solidFill>
              </a:rPr>
              <a:t>опис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оцінювання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перевірка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гіпотез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Прикладну</a:t>
            </a:r>
            <a:r>
              <a:rPr lang="ru-RU" dirty="0" smtClean="0">
                <a:solidFill>
                  <a:schemeClr val="bg1"/>
                </a:solidFill>
              </a:rPr>
              <a:t> статистика </a:t>
            </a:r>
            <a:r>
              <a:rPr lang="ru-RU" dirty="0" err="1" smtClean="0">
                <a:solidFill>
                  <a:schemeClr val="bg1"/>
                </a:solidFill>
              </a:rPr>
              <a:t>поділяють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галузях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демографічну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економічну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фінансову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соціальну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санітарну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судову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біологічну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технічну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209.88.21.122/documents/218617/1378614/poll_box.png/6c2f4aed-bbde-4c12-96cc-0759d77a8a05?t=1415208395000?t=1415208395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765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egawebsites.be/portals/28/pie_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65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6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858">
        <p:split orient="vert"/>
      </p:transition>
    </mc:Choice>
    <mc:Fallback xmlns="">
      <p:transition spd="slow" advTm="258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3528" y="1988840"/>
            <a:ext cx="8820472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27089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hlinkClick r:id="rId4" action="ppaction://hlinksldjump"/>
              </a:rPr>
              <a:t>Повернутись назад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416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"/>
    </mc:Choice>
    <mc:Fallback xmlns="">
      <p:transition spd="slow" advTm="59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9860595"/>
              </p:ext>
            </p:extLst>
          </p:nvPr>
        </p:nvGraphicFramePr>
        <p:xfrm>
          <a:off x="0" y="-243408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28897" y="5517232"/>
            <a:ext cx="694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категорії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статистики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Horse\Desktop\шаб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88641"/>
            <a:ext cx="493204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/>
              <a:t>Статистична</a:t>
            </a:r>
            <a:r>
              <a:rPr lang="ru-RU" sz="2000" b="1" i="1" dirty="0"/>
              <a:t> </a:t>
            </a:r>
            <a:r>
              <a:rPr lang="ru-RU" sz="2000" b="1" i="1" dirty="0" err="1"/>
              <a:t>сукупність</a:t>
            </a:r>
            <a:r>
              <a:rPr lang="en-US" sz="2000" b="1" i="1" dirty="0"/>
              <a:t> </a:t>
            </a:r>
            <a:r>
              <a:rPr lang="en-US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однорідних</a:t>
            </a:r>
            <a:r>
              <a:rPr lang="ru-RU" sz="2000" dirty="0"/>
              <a:t> в </a:t>
            </a:r>
            <a:r>
              <a:rPr lang="ru-RU" sz="2000" dirty="0" err="1"/>
              <a:t>певному</a:t>
            </a:r>
            <a:r>
              <a:rPr lang="ru-RU" sz="2000" dirty="0"/>
              <a:t> </a:t>
            </a:r>
            <a:r>
              <a:rPr lang="ru-RU" sz="2000" dirty="0" err="1"/>
              <a:t>відношенні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en-US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єдину</a:t>
            </a:r>
            <a:r>
              <a:rPr lang="ru-RU" sz="2000" dirty="0"/>
              <a:t> </a:t>
            </a:r>
            <a:r>
              <a:rPr lang="ru-RU" sz="2000" dirty="0" err="1"/>
              <a:t>якісну</a:t>
            </a:r>
            <a:r>
              <a:rPr lang="ru-RU" sz="2000" dirty="0"/>
              <a:t> основу</a:t>
            </a:r>
            <a:r>
              <a:rPr lang="en-US" sz="2000" dirty="0"/>
              <a:t>, </a:t>
            </a:r>
            <a:r>
              <a:rPr lang="ru-RU" sz="2000" dirty="0"/>
              <a:t>але </a:t>
            </a:r>
            <a:r>
              <a:rPr lang="ru-RU" sz="2000" dirty="0" err="1"/>
              <a:t>різняться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 </a:t>
            </a:r>
            <a:r>
              <a:rPr lang="ru-RU" sz="2000" dirty="0" err="1"/>
              <a:t>певними</a:t>
            </a:r>
            <a:r>
              <a:rPr lang="ru-RU" sz="2000" dirty="0"/>
              <a:t> </a:t>
            </a:r>
            <a:r>
              <a:rPr lang="ru-RU" sz="2000" dirty="0" err="1"/>
              <a:t>ознаками</a:t>
            </a:r>
            <a:r>
              <a:rPr lang="ru-RU" sz="2000" dirty="0"/>
              <a:t> і </a:t>
            </a:r>
            <a:r>
              <a:rPr lang="ru-RU" sz="2000" dirty="0" err="1"/>
              <a:t>підлягають</a:t>
            </a:r>
            <a:r>
              <a:rPr lang="ru-RU" sz="2000" dirty="0"/>
              <a:t> </a:t>
            </a:r>
            <a:r>
              <a:rPr lang="ru-RU" sz="2000" dirty="0" err="1"/>
              <a:t>певному</a:t>
            </a:r>
            <a:r>
              <a:rPr lang="en-US" sz="2000" dirty="0"/>
              <a:t> </a:t>
            </a:r>
            <a:r>
              <a:rPr lang="ru-RU" sz="2000" dirty="0"/>
              <a:t>закону </a:t>
            </a:r>
            <a:r>
              <a:rPr lang="ru-RU" sz="2000" dirty="0" err="1" smtClean="0"/>
              <a:t>розподілу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413228"/>
            <a:ext cx="4572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i="1" dirty="0" err="1"/>
              <a:t>Статистичні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дані</a:t>
            </a:r>
            <a:r>
              <a:rPr lang="ru-RU" sz="2000" dirty="0" smtClean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, </a:t>
            </a:r>
            <a:r>
              <a:rPr lang="ru-RU" sz="2000" dirty="0" err="1"/>
              <a:t>отриманих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статистичного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49080"/>
            <a:ext cx="4572000" cy="2246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i="1" dirty="0" err="1"/>
              <a:t>Статистична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закономірність</a:t>
            </a:r>
            <a:r>
              <a:rPr lang="ru-RU" sz="2000" dirty="0" smtClean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закономірність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пов'язана</a:t>
            </a:r>
            <a:r>
              <a:rPr lang="ru-RU" sz="2000" dirty="0"/>
              <a:t> в кожному </a:t>
            </a:r>
            <a:r>
              <a:rPr lang="ru-RU" sz="2000" dirty="0" err="1"/>
              <a:t>окремому</a:t>
            </a:r>
            <a:r>
              <a:rPr lang="ru-RU" sz="2000" dirty="0"/>
              <a:t> </a:t>
            </a:r>
            <a:r>
              <a:rPr lang="ru-RU" sz="2000" dirty="0" err="1"/>
              <a:t>явищі</a:t>
            </a:r>
            <a:r>
              <a:rPr lang="ru-RU" sz="2000" dirty="0"/>
              <a:t> з </a:t>
            </a:r>
            <a:r>
              <a:rPr lang="ru-RU" sz="2000" dirty="0" err="1"/>
              <a:t>випадковістю</a:t>
            </a:r>
            <a:r>
              <a:rPr lang="ru-RU" sz="2000" dirty="0"/>
              <a:t>, і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сукупності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виявляє</a:t>
            </a:r>
            <a:r>
              <a:rPr lang="ru-RU" sz="2000" dirty="0"/>
              <a:t> себе як закон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Picture 4" descr="http://www.megawebsites.be/portals/28/pie_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1" y="18405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5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742">
        <p14:conveyor dir="l"/>
      </p:transition>
    </mc:Choice>
    <mc:Fallback xmlns="">
      <p:transition spd="slow" advTm="34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51393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36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056">
        <p14:shred/>
      </p:transition>
    </mc:Choice>
    <mc:Fallback xmlns="">
      <p:transition spd="slow" advTm="68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ihi.ru/pics/2012/05/15/91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8" y="0"/>
            <a:ext cx="9185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10666" y="4666506"/>
            <a:ext cx="8964488" cy="216024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964579">
            <a:off x="245594" y="887792"/>
            <a:ext cx="84946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рактична робота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79715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Я дослідила відсоток самотніх людей в різних країнах світу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27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3"/>
    </mc:Choice>
    <mc:Fallback xmlns="">
      <p:transition spd="slow" advTm="56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-style.ru/images/zakat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5" y="0"/>
            <a:ext cx="9160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691680" y="188640"/>
            <a:ext cx="7344816" cy="484868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4472" y="205229"/>
            <a:ext cx="7112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 </a:t>
            </a:r>
            <a:r>
              <a:rPr lang="ru-RU" sz="2800" dirty="0" err="1"/>
              <a:t>більше</a:t>
            </a:r>
            <a:r>
              <a:rPr lang="ru-RU" sz="2800" dirty="0"/>
              <a:t> людей </a:t>
            </a:r>
            <a:r>
              <a:rPr lang="ru-RU" sz="2800" dirty="0" err="1"/>
              <a:t>середнього</a:t>
            </a:r>
            <a:r>
              <a:rPr lang="ru-RU" sz="2800" dirty="0"/>
              <a:t> </a:t>
            </a:r>
            <a:r>
              <a:rPr lang="ru-RU" sz="2800" dirty="0" err="1"/>
              <a:t>віку</a:t>
            </a:r>
            <a:r>
              <a:rPr lang="ru-RU" sz="2800" dirty="0"/>
              <a:t>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самотні</a:t>
            </a:r>
            <a:r>
              <a:rPr lang="ru-RU" sz="2800" dirty="0"/>
              <a:t>. У США </a:t>
            </a:r>
            <a:r>
              <a:rPr lang="ru-RU" sz="2800" dirty="0" err="1"/>
              <a:t>ця</a:t>
            </a:r>
            <a:r>
              <a:rPr lang="ru-RU" sz="2800" dirty="0"/>
              <a:t> цифра становить 40%, у </a:t>
            </a:r>
            <a:r>
              <a:rPr lang="ru-RU" sz="2800" dirty="0" err="1"/>
              <a:t>Великобританії</a:t>
            </a:r>
            <a:r>
              <a:rPr lang="ru-RU" sz="2800" dirty="0"/>
              <a:t> - 31%, в </a:t>
            </a:r>
            <a:r>
              <a:rPr lang="ru-RU" sz="2800" dirty="0" err="1"/>
              <a:t>Японії</a:t>
            </a:r>
            <a:r>
              <a:rPr lang="ru-RU" sz="2800" dirty="0"/>
              <a:t> - </a:t>
            </a:r>
            <a:r>
              <a:rPr lang="ru-RU" sz="2800" dirty="0" err="1"/>
              <a:t>близько</a:t>
            </a:r>
            <a:r>
              <a:rPr lang="ru-RU" sz="2800" dirty="0"/>
              <a:t> 15%, в </a:t>
            </a:r>
            <a:r>
              <a:rPr lang="ru-RU" sz="2800" dirty="0" err="1"/>
              <a:t>Росії</a:t>
            </a:r>
            <a:r>
              <a:rPr lang="ru-RU" sz="2800" dirty="0"/>
              <a:t>, за </a:t>
            </a:r>
            <a:r>
              <a:rPr lang="ru-RU" sz="2800" dirty="0" err="1"/>
              <a:t>неофіційними</a:t>
            </a:r>
            <a:r>
              <a:rPr lang="ru-RU" sz="2800" dirty="0"/>
              <a:t> </a:t>
            </a:r>
            <a:r>
              <a:rPr lang="ru-RU" sz="2800" dirty="0" err="1"/>
              <a:t>даними</a:t>
            </a:r>
            <a:r>
              <a:rPr lang="ru-RU" sz="2800" dirty="0"/>
              <a:t>, </a:t>
            </a:r>
            <a:r>
              <a:rPr lang="ru-RU" sz="2800" dirty="0" err="1"/>
              <a:t>близько</a:t>
            </a:r>
            <a:r>
              <a:rPr lang="ru-RU" sz="2800" dirty="0"/>
              <a:t> 40</a:t>
            </a:r>
            <a:r>
              <a:rPr lang="ru-RU" sz="2800" dirty="0" smtClean="0"/>
              <a:t>%.</a:t>
            </a:r>
            <a:r>
              <a:rPr lang="ru-RU" sz="2800" b="1" dirty="0"/>
              <a:t> -</a:t>
            </a:r>
            <a:r>
              <a:rPr lang="en-US" sz="2800" b="1" dirty="0"/>
              <a:t> </a:t>
            </a:r>
            <a:r>
              <a:rPr lang="ru-RU" sz="2800" dirty="0"/>
              <a:t>43 </a:t>
            </a:r>
            <a:r>
              <a:rPr lang="ru-RU" sz="2800" dirty="0" err="1"/>
              <a:t>мільйона</a:t>
            </a:r>
            <a:r>
              <a:rPr lang="ru-RU" sz="2800" dirty="0"/>
              <a:t> людей в </a:t>
            </a:r>
            <a:r>
              <a:rPr lang="ru-RU" sz="2800" dirty="0" err="1"/>
              <a:t>Америці</a:t>
            </a:r>
            <a:r>
              <a:rPr lang="ru-RU" sz="2800" dirty="0"/>
              <a:t> зараз </a:t>
            </a:r>
            <a:r>
              <a:rPr lang="ru-RU" sz="2800" dirty="0" err="1"/>
              <a:t>самотні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на 30% </a:t>
            </a:r>
            <a:r>
              <a:rPr lang="ru-RU" sz="2800" dirty="0" err="1"/>
              <a:t>вище</a:t>
            </a:r>
            <a:r>
              <a:rPr lang="ru-RU" sz="2800" dirty="0"/>
              <a:t> </a:t>
            </a:r>
            <a:r>
              <a:rPr lang="ru-RU" sz="2800" dirty="0" err="1"/>
              <a:t>показника</a:t>
            </a:r>
            <a:r>
              <a:rPr lang="ru-RU" sz="2800" dirty="0"/>
              <a:t> 1960</a:t>
            </a:r>
            <a:r>
              <a:rPr lang="uk-UA" sz="2800" dirty="0"/>
              <a:t>.</a:t>
            </a:r>
            <a:r>
              <a:rPr lang="ru-RU" sz="2800" dirty="0"/>
              <a:t> У </a:t>
            </a:r>
            <a:r>
              <a:rPr lang="ru-RU" sz="2800" dirty="0" err="1"/>
              <a:t>Німеччині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живе</a:t>
            </a:r>
            <a:r>
              <a:rPr lang="ru-RU" sz="2800" dirty="0"/>
              <a:t> </a:t>
            </a:r>
            <a:r>
              <a:rPr lang="ru-RU" sz="2800" dirty="0" err="1"/>
              <a:t>самотньо</a:t>
            </a:r>
            <a:r>
              <a:rPr lang="ru-RU" sz="2800" dirty="0"/>
              <a:t>, становить </a:t>
            </a:r>
            <a:r>
              <a:rPr lang="ru-RU" sz="2800" dirty="0" err="1"/>
              <a:t>понад</a:t>
            </a:r>
            <a:r>
              <a:rPr lang="ru-RU" sz="2800" dirty="0"/>
              <a:t> 11 </a:t>
            </a:r>
            <a:r>
              <a:rPr lang="ru-RU" sz="2800" dirty="0" err="1"/>
              <a:t>мільйонів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. У</a:t>
            </a:r>
            <a:r>
              <a:rPr lang="ru-RU" sz="2800" dirty="0" smtClean="0"/>
              <a:t> </a:t>
            </a:r>
            <a:r>
              <a:rPr lang="ru-RU" sz="2800" dirty="0" err="1"/>
              <a:t>Польщі</a:t>
            </a:r>
            <a:r>
              <a:rPr lang="ru-RU" sz="2800" dirty="0"/>
              <a:t> — </a:t>
            </a:r>
            <a:r>
              <a:rPr lang="ru-RU" sz="2800" dirty="0" err="1"/>
              <a:t>від</a:t>
            </a:r>
            <a:r>
              <a:rPr lang="ru-RU" sz="2800" dirty="0"/>
              <a:t> 13 до 17%, і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відсоток</a:t>
            </a:r>
            <a:r>
              <a:rPr lang="ru-RU" sz="2800" dirty="0"/>
              <a:t> </a:t>
            </a:r>
            <a:r>
              <a:rPr lang="ru-RU" sz="2800" dirty="0" err="1"/>
              <a:t>постійно</a:t>
            </a:r>
            <a:r>
              <a:rPr lang="ru-RU" sz="2800" dirty="0"/>
              <a:t> </a:t>
            </a:r>
            <a:r>
              <a:rPr lang="ru-RU" sz="2800" dirty="0" err="1"/>
              <a:t>зростає</a:t>
            </a:r>
            <a:r>
              <a:rPr lang="ru-RU" sz="2800" dirty="0"/>
              <a:t>.</a:t>
            </a:r>
            <a:r>
              <a:rPr lang="ru-RU" sz="2800" dirty="0" smtClean="0"/>
              <a:t>                                                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I </a:t>
            </a:r>
            <a:r>
              <a:rPr lang="ru-RU" dirty="0" err="1" smtClean="0"/>
              <a:t>етап</a:t>
            </a:r>
            <a:endParaRPr lang="en-US" dirty="0" smtClean="0"/>
          </a:p>
          <a:p>
            <a:pPr lvl="0"/>
            <a:r>
              <a:rPr lang="ru-RU" dirty="0" err="1"/>
              <a:t>П</a:t>
            </a:r>
            <a:r>
              <a:rPr lang="ru-RU" dirty="0" err="1" smtClean="0"/>
              <a:t>ервинні</a:t>
            </a:r>
            <a:r>
              <a:rPr lang="ru-RU" dirty="0" smtClean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 smtClean="0"/>
              <a:t>дані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8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941">
        <p14:flip dir="r"/>
      </p:transition>
    </mc:Choice>
    <mc:Fallback xmlns="">
      <p:transition spd="slow" advTm="36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-style.ru/images/zakat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5" y="0"/>
            <a:ext cx="9160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691680" y="188640"/>
            <a:ext cx="7344816" cy="59046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4472" y="205229"/>
            <a:ext cx="7112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</a:t>
            </a:r>
            <a:r>
              <a:rPr lang="en-US" sz="2400" b="1" dirty="0"/>
              <a:t> </a:t>
            </a:r>
            <a:r>
              <a:rPr lang="ru-RU" sz="2400" dirty="0"/>
              <a:t>у </a:t>
            </a:r>
            <a:r>
              <a:rPr lang="ru-RU" sz="2400" dirty="0" err="1"/>
              <a:t>Росії</a:t>
            </a:r>
            <a:r>
              <a:rPr lang="ru-RU" sz="2400" dirty="0"/>
              <a:t> у </a:t>
            </a:r>
            <a:r>
              <a:rPr lang="ru-RU" sz="2400" dirty="0" err="1"/>
              <a:t>віковій</a:t>
            </a:r>
            <a:r>
              <a:rPr lang="ru-RU" sz="2400" dirty="0"/>
              <a:t> </a:t>
            </a:r>
            <a:r>
              <a:rPr lang="ru-RU" sz="2400" dirty="0" err="1"/>
              <a:t>групі</a:t>
            </a:r>
            <a:r>
              <a:rPr lang="ru-RU" sz="2400" dirty="0"/>
              <a:t> 60 </a:t>
            </a:r>
            <a:r>
              <a:rPr lang="ru-RU" sz="2400" dirty="0" err="1"/>
              <a:t>років</a:t>
            </a:r>
            <a:r>
              <a:rPr lang="ru-RU" sz="2400" dirty="0"/>
              <a:t> і старше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 і </a:t>
            </a:r>
            <a:r>
              <a:rPr lang="ru-RU" sz="2400" dirty="0" err="1"/>
              <a:t>чоловіків</a:t>
            </a:r>
            <a:r>
              <a:rPr lang="ru-RU" sz="2400" dirty="0"/>
              <a:t> становить 224/100. У </a:t>
            </a:r>
            <a:r>
              <a:rPr lang="ru-RU" sz="2400" dirty="0" err="1"/>
              <a:t>Японії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пропорція</a:t>
            </a:r>
            <a:r>
              <a:rPr lang="ru-RU" sz="2400" dirty="0"/>
              <a:t> </a:t>
            </a:r>
            <a:r>
              <a:rPr lang="ru-RU" sz="2400" dirty="0" err="1"/>
              <a:t>виглядає</a:t>
            </a:r>
            <a:r>
              <a:rPr lang="ru-RU" sz="2400" dirty="0"/>
              <a:t> так - 127 </a:t>
            </a:r>
            <a:r>
              <a:rPr lang="ru-RU" sz="2400" dirty="0" err="1"/>
              <a:t>жінок</a:t>
            </a:r>
            <a:r>
              <a:rPr lang="ru-RU" sz="2400" dirty="0"/>
              <a:t> на 100 </a:t>
            </a:r>
            <a:r>
              <a:rPr lang="ru-RU" sz="2400" dirty="0" err="1"/>
              <a:t>чоловіків</a:t>
            </a:r>
            <a:r>
              <a:rPr lang="ru-RU" sz="2400" dirty="0"/>
              <a:t>. У </a:t>
            </a:r>
            <a:r>
              <a:rPr lang="ru-RU" sz="2400" dirty="0" err="1"/>
              <a:t>Росії</a:t>
            </a:r>
            <a:r>
              <a:rPr lang="ru-RU" sz="2400" dirty="0"/>
              <a:t> на 20 одиноких </a:t>
            </a:r>
            <a:r>
              <a:rPr lang="ru-RU" sz="2400" dirty="0" err="1"/>
              <a:t>чоловіків</a:t>
            </a:r>
            <a:r>
              <a:rPr lang="ru-RU" sz="2400" dirty="0"/>
              <a:t> </a:t>
            </a:r>
            <a:r>
              <a:rPr lang="ru-RU" sz="2400" dirty="0" err="1"/>
              <a:t>припадає</a:t>
            </a:r>
            <a:r>
              <a:rPr lang="ru-RU" sz="2400" dirty="0"/>
              <a:t> 58 </a:t>
            </a:r>
            <a:r>
              <a:rPr lang="ru-RU" sz="2400" dirty="0" err="1"/>
              <a:t>самотніх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. На жаль, </a:t>
            </a:r>
            <a:r>
              <a:rPr lang="ru-RU" sz="2400" dirty="0" err="1"/>
              <a:t>Росія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перетворюється</a:t>
            </a:r>
            <a:r>
              <a:rPr lang="ru-RU" sz="2400" dirty="0"/>
              <a:t> на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літніх</a:t>
            </a:r>
            <a:r>
              <a:rPr lang="ru-RU" sz="2400" dirty="0"/>
              <a:t> </a:t>
            </a:r>
            <a:r>
              <a:rPr lang="ru-RU" sz="2400" dirty="0" err="1"/>
              <a:t>самотніх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; </a:t>
            </a:r>
            <a:br>
              <a:rPr lang="ru-RU" sz="2400" dirty="0"/>
            </a:br>
            <a:r>
              <a:rPr lang="ru-RU" sz="2400" b="1" dirty="0"/>
              <a:t>- </a:t>
            </a:r>
            <a:r>
              <a:rPr lang="ru-RU" sz="2400" dirty="0"/>
              <a:t>за </a:t>
            </a:r>
            <a:r>
              <a:rPr lang="ru-RU" sz="2400" dirty="0" err="1"/>
              <a:t>даними</a:t>
            </a:r>
            <a:r>
              <a:rPr lang="ru-RU" sz="2400" dirty="0"/>
              <a:t> статистики, 70% одиноких </a:t>
            </a:r>
            <a:r>
              <a:rPr lang="ru-RU" sz="2400" dirty="0" err="1"/>
              <a:t>чоловіків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 </a:t>
            </a:r>
            <a:r>
              <a:rPr lang="ru-RU" sz="2400" dirty="0" err="1"/>
              <a:t>вихідні</a:t>
            </a:r>
            <a:r>
              <a:rPr lang="ru-RU" sz="2400" dirty="0"/>
              <a:t>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телевізора</a:t>
            </a:r>
            <a:r>
              <a:rPr lang="ru-RU" sz="2400" dirty="0"/>
              <a:t>, а 82% одиноких </a:t>
            </a:r>
            <a:r>
              <a:rPr lang="ru-RU" sz="2400" dirty="0" err="1"/>
              <a:t>жінок</a:t>
            </a:r>
            <a:r>
              <a:rPr lang="ru-RU" sz="2400" dirty="0"/>
              <a:t> </a:t>
            </a:r>
            <a:r>
              <a:rPr lang="ru-RU" sz="2400" dirty="0" err="1"/>
              <a:t>вважають</a:t>
            </a:r>
            <a:r>
              <a:rPr lang="ru-RU" sz="2400" dirty="0"/>
              <a:t> за </a:t>
            </a:r>
            <a:r>
              <a:rPr lang="ru-RU" sz="2400" dirty="0" err="1"/>
              <a:t>краще</a:t>
            </a:r>
            <a:r>
              <a:rPr lang="ru-RU" sz="2400" dirty="0"/>
              <a:t> в </a:t>
            </a:r>
            <a:r>
              <a:rPr lang="ru-RU" sz="2400" dirty="0" err="1"/>
              <a:t>уїк-енд</a:t>
            </a:r>
            <a:r>
              <a:rPr lang="ru-RU" sz="2400" dirty="0"/>
              <a:t> </a:t>
            </a:r>
            <a:r>
              <a:rPr lang="ru-RU" sz="2400" dirty="0" err="1"/>
              <a:t>ходити</a:t>
            </a:r>
            <a:r>
              <a:rPr lang="ru-RU" sz="2400" dirty="0"/>
              <a:t> в </a:t>
            </a:r>
            <a:r>
              <a:rPr lang="ru-RU" sz="2400" dirty="0" err="1"/>
              <a:t>гості</a:t>
            </a:r>
            <a:r>
              <a:rPr lang="ru-RU" sz="2400" dirty="0"/>
              <a:t>, в </a:t>
            </a:r>
            <a:r>
              <a:rPr lang="ru-RU" sz="2400" dirty="0" err="1"/>
              <a:t>театри</a:t>
            </a:r>
            <a:r>
              <a:rPr lang="ru-RU" sz="2400" dirty="0"/>
              <a:t> і на </a:t>
            </a:r>
            <a:r>
              <a:rPr lang="ru-RU" sz="2400" dirty="0" err="1"/>
              <a:t>екскурсії</a:t>
            </a:r>
            <a:r>
              <a:rPr lang="ru-RU" sz="2400" dirty="0"/>
              <a:t>; </a:t>
            </a:r>
            <a:br>
              <a:rPr lang="ru-RU" sz="2400" dirty="0"/>
            </a:br>
            <a:r>
              <a:rPr lang="ru-RU" sz="2400" b="1" dirty="0"/>
              <a:t>- 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новими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, </a:t>
            </a:r>
            <a:r>
              <a:rPr lang="ru-RU" sz="2400" dirty="0" err="1"/>
              <a:t>шанси</a:t>
            </a:r>
            <a:r>
              <a:rPr lang="ru-RU" sz="2400" dirty="0"/>
              <a:t> </a:t>
            </a:r>
            <a:r>
              <a:rPr lang="ru-RU" sz="2400" dirty="0" err="1"/>
              <a:t>самотньої</a:t>
            </a:r>
            <a:r>
              <a:rPr lang="ru-RU" sz="2400" dirty="0"/>
              <a:t> 40-річної </a:t>
            </a:r>
            <a:r>
              <a:rPr lang="ru-RU" sz="2400" dirty="0" err="1"/>
              <a:t>жінки</a:t>
            </a:r>
            <a:r>
              <a:rPr lang="ru-RU" sz="2400" dirty="0"/>
              <a:t> </a:t>
            </a:r>
            <a:r>
              <a:rPr lang="ru-RU" sz="2400" dirty="0" err="1"/>
              <a:t>вийти</a:t>
            </a:r>
            <a:r>
              <a:rPr lang="ru-RU" sz="2400" dirty="0"/>
              <a:t> </a:t>
            </a:r>
            <a:r>
              <a:rPr lang="ru-RU" sz="2400" dirty="0" err="1"/>
              <a:t>заміж</a:t>
            </a:r>
            <a:r>
              <a:rPr lang="ru-RU" sz="2400" dirty="0"/>
              <a:t> </a:t>
            </a:r>
            <a:r>
              <a:rPr lang="ru-RU" sz="2400" dirty="0" err="1"/>
              <a:t>складають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20%;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I </a:t>
            </a:r>
            <a:r>
              <a:rPr lang="ru-RU" dirty="0" err="1" smtClean="0"/>
              <a:t>етап</a:t>
            </a:r>
            <a:endParaRPr lang="en-US" dirty="0" smtClean="0"/>
          </a:p>
          <a:p>
            <a:pPr lvl="0"/>
            <a:r>
              <a:rPr lang="ru-RU" dirty="0" err="1"/>
              <a:t>П</a:t>
            </a:r>
            <a:r>
              <a:rPr lang="ru-RU" dirty="0" err="1" smtClean="0"/>
              <a:t>ервинні</a:t>
            </a:r>
            <a:r>
              <a:rPr lang="ru-RU" dirty="0" smtClean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 smtClean="0"/>
              <a:t>дані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6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697">
        <p14:flip dir="r"/>
      </p:transition>
    </mc:Choice>
    <mc:Fallback xmlns="">
      <p:transition spd="slow" advTm="50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joyreactor.cc/pics/post/full/%D0%BA%D1%80%D0%B0%D1%81%D0%B8%D0%B2%D1%8B%D0%B5-%D0%BA%D0%B0%D1%80%D1%82%D0%B8%D0%BD%D0%BA%D0%B8-%D0%BF%D0%B5%D1%81%D0%BE%D1%87%D0%BD%D0%B8%D1%86%D0%B0-%D0%BA%D1%80%D0%B0%D1%81%D0%B8%D0%B2%D1%8B%D1%85-%D0%BA%D0%B0%D1%80%D1%82%D0%B8%D0%BD%D0%BE%D0%BA-%D0%B7%D0%B0%D0%BA%D0%B0%D1%82-%D0%BE%D0%B1%D0%BE%D0%B8-%D0%B4%D0%BB%D1%8F-%D1%81%D1%82%D0%BE%D0%BB%D0%B0-6080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8789"/>
              </p:ext>
            </p:extLst>
          </p:nvPr>
        </p:nvGraphicFramePr>
        <p:xfrm>
          <a:off x="1547664" y="692696"/>
          <a:ext cx="7272808" cy="577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Країна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Відсоток</a:t>
                      </a:r>
                      <a:r>
                        <a:rPr lang="uk-UA" sz="3600" baseline="0" dirty="0" smtClean="0"/>
                        <a:t> самотності</a:t>
                      </a:r>
                      <a:endParaRPr lang="ru-RU" sz="36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США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40</a:t>
                      </a:r>
                      <a:endParaRPr lang="ru-RU" sz="36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Велика</a:t>
                      </a:r>
                      <a:r>
                        <a:rPr lang="uk-UA" sz="3600" baseline="0" dirty="0" smtClean="0"/>
                        <a:t> Британія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31</a:t>
                      </a:r>
                      <a:endParaRPr lang="ru-RU" sz="36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Японія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Росія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40</a:t>
                      </a:r>
                      <a:endParaRPr lang="ru-RU" sz="36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Польща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15</a:t>
                      </a: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Німеччина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нутый угол 1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етап</a:t>
            </a:r>
            <a:endParaRPr lang="en-US" dirty="0" smtClean="0"/>
          </a:p>
          <a:p>
            <a:r>
              <a:rPr lang="ru-RU" dirty="0" err="1" smtClean="0"/>
              <a:t>Первинна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endParaRPr lang="ru-RU" dirty="0"/>
          </a:p>
          <a:p>
            <a:pPr lvl="0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7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9"/>
    </mc:Choice>
    <mc:Fallback xmlns="">
      <p:transition spd="slow" advTm="1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q-oboi.ru/photo/svincovyy_zakat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III </a:t>
            </a:r>
            <a:r>
              <a:rPr lang="ru-RU" dirty="0" err="1" smtClean="0"/>
              <a:t>етап</a:t>
            </a:r>
            <a:endParaRPr lang="ru-RU" dirty="0" smtClean="0"/>
          </a:p>
          <a:p>
            <a:pPr lvl="0"/>
            <a:r>
              <a:rPr lang="ru-RU" dirty="0" err="1" smtClean="0"/>
              <a:t>Анал</a:t>
            </a:r>
            <a:r>
              <a:rPr lang="uk-UA" dirty="0" smtClean="0"/>
              <a:t>із</a:t>
            </a:r>
            <a:endParaRPr lang="en-US" dirty="0" smtClean="0"/>
          </a:p>
          <a:p>
            <a:pPr lvl="0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409924"/>
              </p:ext>
            </p:extLst>
          </p:nvPr>
        </p:nvGraphicFramePr>
        <p:xfrm>
          <a:off x="2123728" y="1412776"/>
          <a:ext cx="6048672" cy="44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81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Horse\Desktop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-34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832" cy="1080120"/>
          </a:xfr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chemeClr val="accent1"/>
                </a:solidFill>
              </a:rPr>
              <a:t>Що таке статистика?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2160" y="1073346"/>
            <a:ext cx="8229600" cy="496855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5400" b="1" dirty="0" smtClean="0"/>
              <a:t>Статистика</a:t>
            </a:r>
            <a:r>
              <a:rPr lang="vi-VN" sz="5400" dirty="0"/>
              <a:t> </a:t>
            </a:r>
            <a:r>
              <a:rPr lang="vi-VN" sz="5400" dirty="0" smtClean="0"/>
              <a:t>—</a:t>
            </a:r>
            <a:r>
              <a:rPr lang="uk-UA" sz="5400" dirty="0" smtClean="0"/>
              <a:t> </a:t>
            </a:r>
            <a:r>
              <a:rPr lang="uk-UA" sz="5400" dirty="0" smtClean="0">
                <a:cs typeface="Times New Roman" panose="02020603050405020304" pitchFamily="18" charset="0"/>
              </a:rPr>
              <a:t>це</a:t>
            </a:r>
            <a:r>
              <a:rPr lang="vi-VN" sz="5400" dirty="0"/>
              <a:t> наука, яка вивчає методи кількісного охоплення і дослідження масових, зокрема суспільних, явищ і процесів. </a:t>
            </a:r>
            <a:endParaRPr lang="ru-RU" sz="5400" dirty="0"/>
          </a:p>
        </p:txBody>
      </p:sp>
      <p:pic>
        <p:nvPicPr>
          <p:cNvPr id="1026" name="Picture 2" descr="http://www.prof-lead.ru/wp-content/uploads/2011/12/article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69160"/>
            <a:ext cx="3116152" cy="23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89179"/>
      </p:ext>
    </p:extLst>
  </p:cSld>
  <p:clrMapOvr>
    <a:masterClrMapping/>
  </p:clrMapOvr>
  <p:transition spd="slow" advTm="719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iroda-style.ru/images/zakat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5" y="0"/>
            <a:ext cx="9160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488154"/>
              </p:ext>
            </p:extLst>
          </p:nvPr>
        </p:nvGraphicFramePr>
        <p:xfrm>
          <a:off x="3059832" y="872716"/>
          <a:ext cx="53285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III </a:t>
            </a:r>
            <a:r>
              <a:rPr lang="ru-RU" dirty="0" err="1" smtClean="0"/>
              <a:t>етап</a:t>
            </a:r>
            <a:endParaRPr lang="ru-RU" dirty="0" smtClean="0"/>
          </a:p>
          <a:p>
            <a:pPr lvl="0"/>
            <a:r>
              <a:rPr lang="ru-RU" dirty="0" err="1" smtClean="0"/>
              <a:t>Анал</a:t>
            </a:r>
            <a:r>
              <a:rPr lang="uk-UA" dirty="0" smtClean="0"/>
              <a:t>із</a:t>
            </a:r>
            <a:endParaRPr lang="en-US" dirty="0" smtClean="0"/>
          </a:p>
          <a:p>
            <a:pPr lvl="0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6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6"/>
    </mc:Choice>
    <mc:Fallback xmlns="">
      <p:transition spd="slow" advTm="6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tihi.ru/pics/2014/06/09/6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47751351"/>
              </p:ext>
            </p:extLst>
          </p:nvPr>
        </p:nvGraphicFramePr>
        <p:xfrm>
          <a:off x="2267744" y="1628800"/>
          <a:ext cx="64807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101452" y="44624"/>
            <a:ext cx="1800200" cy="1656184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III </a:t>
            </a:r>
            <a:r>
              <a:rPr lang="ru-RU" dirty="0" err="1" smtClean="0"/>
              <a:t>етап</a:t>
            </a:r>
            <a:endParaRPr lang="ru-RU" dirty="0" smtClean="0"/>
          </a:p>
          <a:p>
            <a:pPr lvl="0"/>
            <a:r>
              <a:rPr lang="ru-RU" dirty="0" err="1" smtClean="0"/>
              <a:t>Анал</a:t>
            </a:r>
            <a:r>
              <a:rPr lang="uk-UA" dirty="0" smtClean="0"/>
              <a:t>із</a:t>
            </a:r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5" name="AutoShape 2" descr="http://st.gdefon.com/wallpapers_original/wallpapers/417132_ozero_mostik_zakat_pticy_1680x1050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st.gdefon.com/wallpapers_original/wallpapers/417132_ozero_mostik_zakat_pticy_1680x1050_(www.GdeFon.ru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.gdefon.com/wallpapers_original/wallpapers/417132_ozero_mostik_zakat_pticy_1680x1050_(www.GdeFon.ru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4"/>
    </mc:Choice>
    <mc:Fallback xmlns="">
      <p:transition spd="slow" advTm="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80aqafcrtq.cc/img/4/7/1/%D0%9E%D0%B4%D0%B8%D0%BD%D0%BE%D1%87%D0%B5%D1%81%D1%82%D0%B2%D0%BE,%20%D1%87%D0%B5%D0%BB%D0%BE%D0%B2%D0%B5%D0%BA,%20%D0%BA%D0%B0%D0%BC%D0%BD%D0%B8,%201280x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60106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Отже, найвищий відсоток самотніх людей в США та Росії, а найнижчий в Німеччині </a:t>
            </a:r>
            <a:endParaRPr lang="ru-RU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7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2"/>
    </mc:Choice>
    <mc:Fallback xmlns="">
      <p:transition spd="slow" advTm="9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ж люди знаю про статистику?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Відео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11">
        <p14:prism isContent="1" isInverted="1"/>
      </p:transition>
    </mc:Choice>
    <mc:Fallback xmlns="">
      <p:transition spd="slow" advTm="8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hkolazhizni.ru/img/content/i123/123988_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3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971600" y="2367971"/>
            <a:ext cx="7272808" cy="2880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2410" y="2852936"/>
            <a:ext cx="67714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</a:rPr>
              <a:t>Історія </a:t>
            </a:r>
            <a:r>
              <a:rPr lang="uk-UA" sz="5400" dirty="0" smtClean="0">
                <a:solidFill>
                  <a:schemeClr val="bg1"/>
                </a:solidFill>
              </a:rPr>
              <a:t>виникнення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endParaRPr lang="uk-UA" sz="5400" dirty="0" smtClean="0">
              <a:solidFill>
                <a:schemeClr val="bg1"/>
              </a:solidFill>
            </a:endParaRPr>
          </a:p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статистики </a:t>
            </a:r>
            <a:endParaRPr lang="ru-RU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006636"/>
      </p:ext>
    </p:extLst>
  </p:cSld>
  <p:clrMapOvr>
    <a:masterClrMapping/>
  </p:clrMapOvr>
  <p:transition spd="slow" advTm="349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mez.ru/wp-content/uploads/2009/08/kn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37" y="-376300"/>
            <a:ext cx="9663798" cy="74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c02.deviantart.net/fs71/i/2011/095/a/b/gottfried_achenwall_by_artigas-d3dan4k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628943" cy="3312468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468878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Слово </a:t>
            </a:r>
            <a:r>
              <a:rPr lang="uk-UA" sz="2000" b="1" dirty="0" smtClean="0"/>
              <a:t>«статистика» </a:t>
            </a:r>
            <a:r>
              <a:rPr lang="uk-UA" sz="2000" dirty="0" smtClean="0"/>
              <a:t>походить від латинського </a:t>
            </a:r>
            <a:r>
              <a:rPr lang="uk-UA" sz="2000" b="1" i="1" dirty="0" smtClean="0"/>
              <a:t>status</a:t>
            </a:r>
            <a:r>
              <a:rPr lang="uk-UA" sz="2000" dirty="0" smtClean="0"/>
              <a:t> — стан справ.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науку термін «статистика» ввів німецький </a:t>
            </a:r>
            <a:r>
              <a:rPr lang="uk-UA" sz="2000" dirty="0" err="1" smtClean="0"/>
              <a:t>учений Готфрід</a:t>
            </a:r>
            <a:r>
              <a:rPr lang="uk-UA" sz="2000" dirty="0" smtClean="0"/>
              <a:t> </a:t>
            </a:r>
            <a:r>
              <a:rPr lang="uk-UA" sz="2000" dirty="0" err="1" smtClean="0"/>
              <a:t>Ахенвалль</a:t>
            </a:r>
            <a:r>
              <a:rPr lang="uk-UA" sz="2000" dirty="0" smtClean="0"/>
              <a:t> в 1746 році, запропонувавши замінити назву курсу «Державознавство», що викладалося в університетах Німеччини, на «Статистику», поклавши тим самим початок розвитку статистики як науки й навчальної дисципліни. </a:t>
            </a:r>
            <a:endParaRPr lang="uk-U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9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367">
        <p:dissolve/>
      </p:transition>
    </mc:Choice>
    <mc:Fallback xmlns="">
      <p:transition spd="slow" advTm="203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mez.ru/wp-content/uploads/2009/08/kn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20" y="-374413"/>
            <a:ext cx="9663798" cy="74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17617"/>
            <a:ext cx="3557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Незважаючи на це, статистичний облік вівся набагато раніше: проводилися переписи населення у Древньому Китаю, здійснювалося порівняння військового потенціалу держав, вівся </a:t>
            </a:r>
            <a:r>
              <a:rPr lang="uk-UA" sz="2400" dirty="0" err="1" smtClean="0"/>
              <a:t>облік майна гр</a:t>
            </a:r>
            <a:r>
              <a:rPr lang="uk-UA" sz="2400" dirty="0" smtClean="0"/>
              <a:t>омадян в Древньому Римі тощо.</a:t>
            </a:r>
          </a:p>
          <a:p>
            <a:pPr algn="ctr"/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17804" y="548680"/>
            <a:ext cx="360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Типові приклади раннього етапу застосування статистичних методів описані в Біблії, в Старому Завіті. Там, зокрема, приводиться число воїнів у різних племенах. З математичної точки зору справа зводилася до підрахунку числа влучень значень спостережуваних ознак у певні градації.</a:t>
            </a:r>
          </a:p>
          <a:p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6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251">
        <p14:flash/>
      </p:transition>
    </mc:Choice>
    <mc:Fallback xmlns="">
      <p:transition spd="slow" advTm="31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78261147"/>
              </p:ext>
            </p:extLst>
          </p:nvPr>
        </p:nvGraphicFramePr>
        <p:xfrm>
          <a:off x="-69250" y="-170879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3808" y="131576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Статистика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583" y="-201017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Види статистики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914678" y="5157192"/>
            <a:ext cx="1944216" cy="154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Дал</a:t>
            </a:r>
            <a:r>
              <a:rPr lang="uk-UA" dirty="0" smtClean="0">
                <a:hlinkClick r:id="rId9" action="ppaction://hlinksldjump"/>
              </a:rPr>
              <a:t>і</a:t>
            </a:r>
            <a:r>
              <a:rPr lang="uk-UA" dirty="0" smtClean="0">
                <a:sym typeface="Wingdings" panose="05000000000000000000" pitchFamily="2" charset="2"/>
                <a:hlinkClick r:id="rId9" action="ppaction://hlinksldjump"/>
              </a:rPr>
              <a:t></a:t>
            </a:r>
            <a:endParaRPr lang="uk-UA" dirty="0" smtClean="0"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0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383">
        <p14:doors dir="vert"/>
      </p:transition>
    </mc:Choice>
    <mc:Fallback xmlns="">
      <p:transition spd="slow" advTm="11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idruchniki.com/imag/stat/opr_stat/image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690">
            <a:off x="622049" y="4072614"/>
            <a:ext cx="4140379" cy="25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innovation-group.com.ua/sprav/cd5/2_5_13_98_5_files/image0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045">
            <a:off x="4727598" y="4033904"/>
            <a:ext cx="4449467" cy="24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80890" y="-387424"/>
            <a:ext cx="8711589" cy="50405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8255497" cy="3816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Математична</a:t>
            </a:r>
            <a:r>
              <a:rPr lang="ru-RU" b="1" dirty="0" smtClean="0"/>
              <a:t> </a:t>
            </a:r>
            <a:r>
              <a:rPr lang="ru-RU" b="1" dirty="0"/>
              <a:t>статистика</a:t>
            </a:r>
            <a:r>
              <a:rPr lang="ru-RU" dirty="0"/>
              <a:t> — </a:t>
            </a:r>
            <a:r>
              <a:rPr lang="ru-RU" dirty="0" err="1"/>
              <a:t>розділ</a:t>
            </a:r>
            <a:r>
              <a:rPr lang="ru-RU" dirty="0"/>
              <a:t> математики та </a:t>
            </a:r>
            <a:r>
              <a:rPr lang="ru-RU" dirty="0" err="1"/>
              <a:t>інформатики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дослідних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 </a:t>
            </a:r>
            <a:r>
              <a:rPr lang="ru-RU" dirty="0" err="1"/>
              <a:t>імовірнісні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задачами </a:t>
            </a:r>
            <a:r>
              <a:rPr lang="ru-RU" dirty="0" err="1"/>
              <a:t>математичної</a:t>
            </a:r>
            <a:r>
              <a:rPr lang="ru-RU" dirty="0"/>
              <a:t> статистики є </a:t>
            </a:r>
            <a:r>
              <a:rPr lang="ru-RU" dirty="0" err="1"/>
              <a:t>статистична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гіпотез</a:t>
            </a:r>
            <a:r>
              <a:rPr lang="ru-RU" dirty="0"/>
              <a:t>,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 </a:t>
            </a:r>
            <a:r>
              <a:rPr lang="ru-RU" dirty="0" err="1" smtClean="0"/>
              <a:t>статистичних</a:t>
            </a:r>
            <a:r>
              <a:rPr lang="ru-RU" dirty="0" smtClean="0"/>
              <a:t> </a:t>
            </a:r>
            <a:r>
              <a:rPr lang="ru-RU" dirty="0" err="1"/>
              <a:t>імовірностей</a:t>
            </a:r>
            <a:r>
              <a:rPr lang="ru-RU" dirty="0"/>
              <a:t> 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статистичної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числових</a:t>
            </a:r>
            <a:r>
              <a:rPr lang="ru-RU" dirty="0"/>
              <a:t> характеристик </a:t>
            </a:r>
            <a:r>
              <a:rPr lang="ru-RU" dirty="0" err="1"/>
              <a:t>випадкових</a:t>
            </a:r>
            <a:r>
              <a:rPr lang="ru-RU" dirty="0"/>
              <a:t> </a:t>
            </a:r>
            <a:r>
              <a:rPr lang="ru-RU" dirty="0" err="1"/>
              <a:t>вибірок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є: </a:t>
            </a:r>
            <a:r>
              <a:rPr lang="ru-RU" dirty="0" err="1"/>
              <a:t>вибіркове</a:t>
            </a:r>
            <a:r>
              <a:rPr lang="ru-RU" dirty="0"/>
              <a:t> </a:t>
            </a:r>
            <a:r>
              <a:rPr lang="ru-RU" dirty="0" err="1"/>
              <a:t>середнє,вибіркові</a:t>
            </a:r>
            <a:r>
              <a:rPr lang="ru-RU" dirty="0"/>
              <a:t> </a:t>
            </a:r>
            <a:r>
              <a:rPr lang="ru-RU" dirty="0" err="1"/>
              <a:t>дисперсії</a:t>
            </a:r>
            <a:r>
              <a:rPr lang="ru-RU" dirty="0"/>
              <a:t>, </a:t>
            </a:r>
            <a:r>
              <a:rPr lang="ru-RU" dirty="0" err="1"/>
              <a:t>стандартне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2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757">
        <p:circle/>
      </p:transition>
    </mc:Choice>
    <mc:Fallback xmlns="">
      <p:transition spd="slow" advTm="357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107504" y="2897560"/>
            <a:ext cx="8814130" cy="36277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899470"/>
            <a:ext cx="8856984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/>
              <a:t>математичної</a:t>
            </a:r>
            <a:r>
              <a:rPr lang="ru-RU" sz="2800" dirty="0"/>
              <a:t> статистики широко </a:t>
            </a:r>
            <a:r>
              <a:rPr lang="ru-RU" sz="2800" dirty="0" err="1"/>
              <a:t>застосовують</a:t>
            </a:r>
            <a:r>
              <a:rPr lang="ru-RU" sz="2800" dirty="0"/>
              <a:t> в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, </a:t>
            </a:r>
            <a:r>
              <a:rPr lang="ru-RU" sz="2800" dirty="0" err="1"/>
              <a:t>радіотехніці</a:t>
            </a:r>
            <a:r>
              <a:rPr lang="ru-RU" sz="2800" dirty="0"/>
              <a:t>, </a:t>
            </a:r>
            <a:r>
              <a:rPr lang="ru-RU" sz="2800" dirty="0" err="1"/>
              <a:t>військовій</a:t>
            </a:r>
            <a:r>
              <a:rPr lang="ru-RU" sz="2800" dirty="0"/>
              <a:t> </a:t>
            </a:r>
            <a:r>
              <a:rPr lang="ru-RU" sz="2800" dirty="0" err="1"/>
              <a:t>справі</a:t>
            </a:r>
            <a:r>
              <a:rPr lang="ru-RU" sz="2800" dirty="0"/>
              <a:t>, </a:t>
            </a:r>
            <a:r>
              <a:rPr lang="ru-RU" sz="2800" dirty="0" err="1"/>
              <a:t>теорії</a:t>
            </a:r>
            <a:r>
              <a:rPr lang="ru-RU" sz="2800" dirty="0"/>
              <a:t> автоматичного </a:t>
            </a:r>
            <a:r>
              <a:rPr lang="ru-RU" sz="2800" dirty="0" err="1"/>
              <a:t>керування</a:t>
            </a:r>
            <a:r>
              <a:rPr lang="ru-RU" sz="2800" dirty="0"/>
              <a:t>, </a:t>
            </a:r>
            <a:r>
              <a:rPr lang="ru-RU" sz="2800" dirty="0" err="1"/>
              <a:t>біології</a:t>
            </a:r>
            <a:r>
              <a:rPr lang="ru-RU" sz="2800" dirty="0"/>
              <a:t>, </a:t>
            </a:r>
            <a:r>
              <a:rPr lang="ru-RU" sz="2800" dirty="0" err="1"/>
              <a:t>економіці</a:t>
            </a:r>
            <a:r>
              <a:rPr lang="ru-RU" sz="2800" dirty="0"/>
              <a:t>, </a:t>
            </a:r>
            <a:r>
              <a:rPr lang="ru-RU" sz="2800" dirty="0" err="1"/>
              <a:t>статистичній</a:t>
            </a:r>
            <a:r>
              <a:rPr lang="ru-RU" sz="2800" dirty="0"/>
              <a:t> </a:t>
            </a:r>
            <a:r>
              <a:rPr lang="ru-RU" sz="2800" dirty="0" err="1"/>
              <a:t>фізиці</a:t>
            </a:r>
            <a:r>
              <a:rPr lang="ru-RU" sz="2800" dirty="0"/>
              <a:t>, </a:t>
            </a:r>
            <a:r>
              <a:rPr lang="ru-RU" sz="2800" dirty="0" err="1"/>
              <a:t>зоряній</a:t>
            </a:r>
            <a:r>
              <a:rPr lang="ru-RU" sz="2800" dirty="0"/>
              <a:t> </a:t>
            </a:r>
            <a:r>
              <a:rPr lang="ru-RU" sz="2800" dirty="0" err="1"/>
              <a:t>астрономії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  <a:r>
              <a:rPr lang="ru-RU" sz="2800" dirty="0" err="1"/>
              <a:t>Математичну</a:t>
            </a:r>
            <a:r>
              <a:rPr lang="ru-RU" sz="2800" dirty="0"/>
              <a:t> статистику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при </a:t>
            </a:r>
            <a:r>
              <a:rPr lang="ru-RU" sz="2800" dirty="0" err="1"/>
              <a:t>розв'язанні</a:t>
            </a:r>
            <a:r>
              <a:rPr lang="ru-RU" sz="2800" dirty="0"/>
              <a:t> </a:t>
            </a:r>
            <a:r>
              <a:rPr lang="ru-RU" sz="2800" dirty="0" err="1"/>
              <a:t>теоретичних</a:t>
            </a:r>
            <a:r>
              <a:rPr lang="ru-RU" sz="2800" dirty="0"/>
              <a:t> і </a:t>
            </a:r>
            <a:r>
              <a:rPr lang="ru-RU" sz="2800" dirty="0" err="1"/>
              <a:t>практичних</a:t>
            </a:r>
            <a:r>
              <a:rPr lang="ru-RU" sz="2800" dirty="0"/>
              <a:t> задач </a:t>
            </a:r>
            <a:r>
              <a:rPr lang="ru-RU" sz="2800" dirty="0" err="1"/>
              <a:t>кібернетики</a:t>
            </a:r>
            <a:r>
              <a:rPr lang="ru-RU" sz="2800" dirty="0"/>
              <a:t>. </a:t>
            </a:r>
          </a:p>
        </p:txBody>
      </p:sp>
      <p:pic>
        <p:nvPicPr>
          <p:cNvPr id="5122" name="Picture 2" descr="http://www.rw6ase2.narod.ru/jpg/radiotehnika_u7111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4" y="-173294"/>
            <a:ext cx="1728191" cy="12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stronet.ru/cgi-bin/skyc.cgi?ut=10.2975&amp;day=27&amp;month=9&amp;year=2012&amp;longitude=-30.5667&amp;latitude=50.4000&amp;azimuth=0&amp;height=0&amp;m=5.0&amp;dgrids=0&amp;dcbnd=0&amp;dfig=1&amp;colstars=1&amp;names=1&amp;xs=800&amp;theme=0&amp;dpl=1&amp;drawmw=1&amp;pdf=0&amp;lang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25" y="1210787"/>
            <a:ext cx="2647975" cy="16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012160" y="-173294"/>
            <a:ext cx="952500" cy="1486929"/>
            <a:chOff x="-56843" y="1226577"/>
            <a:chExt cx="952500" cy="1486929"/>
          </a:xfrm>
        </p:grpSpPr>
        <p:pic>
          <p:nvPicPr>
            <p:cNvPr id="5130" name="Picture 10" descr="http://vseslova.com.ua/images/bse/0010/101765/1_bi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278" y="1226577"/>
              <a:ext cx="899592" cy="148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://upload.wikimedia.org/math/2/0/9/209662cadad6c3fd2bc9acf07c8c670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843" y="1889078"/>
              <a:ext cx="95250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chto-takoe-forex.ru/wp-content/uploads/2012/03/economics_emblem_money_429p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45" y="1098155"/>
            <a:ext cx="2607581" cy="17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ie.uci.edu/academics/AImages/biolog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96" y="-173294"/>
            <a:ext cx="1343876" cy="13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kurse.ua/i/2011-10/prokuratura-ne-nash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22" y="-18698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7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662">
        <p14:glitter pattern="hexagon"/>
      </p:transition>
    </mc:Choice>
    <mc:Fallback xmlns="">
      <p:transition spd="slow" advTm="30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28" y="-243408"/>
            <a:ext cx="9643556" cy="72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3528" y="1988840"/>
            <a:ext cx="8820472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27089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hlinkClick r:id="rId4" action="ppaction://hlinksldjump"/>
              </a:rPr>
              <a:t>Повернутись назад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852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"/>
    </mc:Choice>
    <mc:Fallback xmlns="">
      <p:transition spd="slow" advTm="596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5|6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</TotalTime>
  <Words>392</Words>
  <Application>Microsoft Office PowerPoint</Application>
  <PresentationFormat>Экран (4:3)</PresentationFormat>
  <Paragraphs>70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Презентация PowerPoint</vt:lpstr>
      <vt:lpstr>Що таке статистика?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ж люди знаю про статистику?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</dc:title>
  <dc:creator>Horse</dc:creator>
  <cp:lastModifiedBy>Horse</cp:lastModifiedBy>
  <cp:revision>36</cp:revision>
  <dcterms:created xsi:type="dcterms:W3CDTF">2015-01-08T08:58:58Z</dcterms:created>
  <dcterms:modified xsi:type="dcterms:W3CDTF">2015-01-14T21:09:04Z</dcterms:modified>
</cp:coreProperties>
</file>