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7921"/>
    <a:srgbClr val="E4DC44"/>
    <a:srgbClr val="F2B12E"/>
    <a:srgbClr val="0ABEFE"/>
    <a:srgbClr val="2BC0F5"/>
    <a:srgbClr val="F9177D"/>
    <a:srgbClr val="FF00FF"/>
    <a:srgbClr val="86189C"/>
    <a:srgbClr val="D2FF2D"/>
    <a:srgbClr val="EFFF9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6" y="-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F965935-2399-4859-A300-D81CD00AAABA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6BD563F-FA69-4A32-A761-AC42AA713E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965935-2399-4859-A300-D81CD00AAABA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BD563F-FA69-4A32-A761-AC42AA713E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965935-2399-4859-A300-D81CD00AAABA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BD563F-FA69-4A32-A761-AC42AA713E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965935-2399-4859-A300-D81CD00AAABA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BD563F-FA69-4A32-A761-AC42AA713E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965935-2399-4859-A300-D81CD00AAABA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BD563F-FA69-4A32-A761-AC42AA713E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965935-2399-4859-A300-D81CD00AAABA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BD563F-FA69-4A32-A761-AC42AA713E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965935-2399-4859-A300-D81CD00AAABA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BD563F-FA69-4A32-A761-AC42AA713E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965935-2399-4859-A300-D81CD00AAABA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BD563F-FA69-4A32-A761-AC42AA713E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965935-2399-4859-A300-D81CD00AAABA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BD563F-FA69-4A32-A761-AC42AA713E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F965935-2399-4859-A300-D81CD00AAABA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BD563F-FA69-4A32-A761-AC42AA713E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F965935-2399-4859-A300-D81CD00AAABA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6BD563F-FA69-4A32-A761-AC42AA713E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F965935-2399-4859-A300-D81CD00AAABA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6BD563F-FA69-4A32-A761-AC42AA713E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uk.wikipedia.org/wiki/%D0%A1%D1%96%D0%B2%D0%B5%D1%80%D1%81%D1%8C%D0%BA%D0%B8%D0%B9_%D0%94%D0%BE%D0%BD%D0%B5%D1%86%D1%8C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908720"/>
            <a:ext cx="7772400" cy="1829761"/>
          </a:xfrm>
        </p:spPr>
        <p:txBody>
          <a:bodyPr/>
          <a:lstStyle/>
          <a:p>
            <a:r>
              <a:rPr lang="uk-UA" dirty="0" smtClean="0">
                <a:solidFill>
                  <a:srgbClr val="2BC0F5"/>
                </a:solidFill>
              </a:rPr>
              <a:t>Водний транспорт України</a:t>
            </a:r>
            <a:endParaRPr lang="ru-RU" dirty="0">
              <a:solidFill>
                <a:srgbClr val="2BC0F5"/>
              </a:solidFill>
            </a:endParaRPr>
          </a:p>
        </p:txBody>
      </p:sp>
      <p:pic>
        <p:nvPicPr>
          <p:cNvPr id="4" name="Рисунок 3" descr="m8cj4zl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899592" y="2852936"/>
            <a:ext cx="3924212" cy="2673741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836712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rgbClr val="151BFF"/>
                </a:solidFill>
                <a:latin typeface="Courier New" pitchFamily="49" charset="0"/>
                <a:cs typeface="Courier New" pitchFamily="49" charset="0"/>
              </a:rPr>
              <a:t>Річковий</a:t>
            </a:r>
            <a:r>
              <a:rPr lang="ru-RU" sz="2000" b="1" dirty="0" smtClean="0">
                <a:solidFill>
                  <a:srgbClr val="151BFF"/>
                </a:solidFill>
                <a:latin typeface="Courier New" pitchFamily="49" charset="0"/>
                <a:cs typeface="Courier New" pitchFamily="49" charset="0"/>
              </a:rPr>
              <a:t> транспорт </a:t>
            </a:r>
            <a:r>
              <a:rPr lang="ru-RU" sz="2000" dirty="0" smtClean="0">
                <a:solidFill>
                  <a:srgbClr val="151BFF"/>
                </a:solidFill>
                <a:latin typeface="Courier New" pitchFamily="49" charset="0"/>
                <a:cs typeface="Courier New" pitchFamily="49" charset="0"/>
              </a:rPr>
              <a:t>- </a:t>
            </a:r>
            <a:r>
              <a:rPr lang="ru-RU" sz="2000" dirty="0" smtClean="0">
                <a:solidFill>
                  <a:srgbClr val="151BFF"/>
                </a:solidFill>
                <a:latin typeface="Courier New" pitchFamily="49" charset="0"/>
                <a:cs typeface="Courier New" pitchFamily="49" charset="0"/>
              </a:rPr>
              <a:t>один </a:t>
            </a:r>
            <a:r>
              <a:rPr lang="ru-RU" sz="2000" dirty="0" err="1" smtClean="0">
                <a:solidFill>
                  <a:srgbClr val="151BFF"/>
                </a:solidFill>
                <a:latin typeface="Courier New" pitchFamily="49" charset="0"/>
                <a:cs typeface="Courier New" pitchFamily="49" charset="0"/>
              </a:rPr>
              <a:t>з</a:t>
            </a:r>
            <a:r>
              <a:rPr lang="ru-RU" sz="2000" dirty="0" smtClean="0">
                <a:solidFill>
                  <a:srgbClr val="151B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dirty="0" err="1" smtClean="0">
                <a:solidFill>
                  <a:srgbClr val="151BFF"/>
                </a:solidFill>
                <a:latin typeface="Courier New" pitchFamily="49" charset="0"/>
                <a:cs typeface="Courier New" pitchFamily="49" charset="0"/>
              </a:rPr>
              <a:t>основних</a:t>
            </a:r>
            <a:r>
              <a:rPr lang="ru-RU" sz="2000" dirty="0" smtClean="0">
                <a:solidFill>
                  <a:srgbClr val="151B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dirty="0" err="1" smtClean="0">
                <a:solidFill>
                  <a:srgbClr val="151BFF"/>
                </a:solidFill>
                <a:latin typeface="Courier New" pitchFamily="49" charset="0"/>
                <a:cs typeface="Courier New" pitchFamily="49" charset="0"/>
              </a:rPr>
              <a:t>видів</a:t>
            </a:r>
            <a:r>
              <a:rPr lang="ru-RU" sz="2000" dirty="0" smtClean="0">
                <a:solidFill>
                  <a:srgbClr val="151BFF"/>
                </a:solidFill>
                <a:latin typeface="Courier New" pitchFamily="49" charset="0"/>
                <a:cs typeface="Courier New" pitchFamily="49" charset="0"/>
              </a:rPr>
              <a:t> </a:t>
            </a:r>
            <a:r>
              <a:rPr lang="ru-RU" sz="2000" dirty="0" smtClean="0">
                <a:solidFill>
                  <a:srgbClr val="151BFF"/>
                </a:solidFill>
                <a:latin typeface="Courier New" pitchFamily="49" charset="0"/>
                <a:cs typeface="Courier New" pitchFamily="49" charset="0"/>
              </a:rPr>
              <a:t>транспорту, </a:t>
            </a:r>
            <a:r>
              <a:rPr lang="ru-RU" sz="2000" dirty="0" err="1" smtClean="0">
                <a:solidFill>
                  <a:srgbClr val="151BFF"/>
                </a:solidFill>
                <a:latin typeface="Courier New" pitchFamily="49" charset="0"/>
                <a:cs typeface="Courier New" pitchFamily="49" charset="0"/>
              </a:rPr>
              <a:t>що</a:t>
            </a:r>
            <a:r>
              <a:rPr lang="ru-RU" sz="2000" dirty="0" smtClean="0">
                <a:solidFill>
                  <a:srgbClr val="151B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dirty="0" err="1" smtClean="0">
                <a:solidFill>
                  <a:srgbClr val="151BFF"/>
                </a:solidFill>
                <a:latin typeface="Courier New" pitchFamily="49" charset="0"/>
                <a:cs typeface="Courier New" pitchFamily="49" charset="0"/>
              </a:rPr>
              <a:t>здійснює</a:t>
            </a:r>
            <a:r>
              <a:rPr lang="ru-RU" sz="2000" dirty="0" smtClean="0">
                <a:solidFill>
                  <a:srgbClr val="151B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dirty="0" err="1" smtClean="0">
                <a:solidFill>
                  <a:srgbClr val="151BFF"/>
                </a:solidFill>
                <a:latin typeface="Courier New" pitchFamily="49" charset="0"/>
                <a:cs typeface="Courier New" pitchFamily="49" charset="0"/>
              </a:rPr>
              <a:t>перевезення</a:t>
            </a:r>
            <a:r>
              <a:rPr lang="ru-RU" sz="2000" dirty="0" smtClean="0">
                <a:solidFill>
                  <a:srgbClr val="151B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dirty="0" err="1" smtClean="0">
                <a:solidFill>
                  <a:srgbClr val="151BFF"/>
                </a:solidFill>
                <a:latin typeface="Courier New" pitchFamily="49" charset="0"/>
                <a:cs typeface="Courier New" pitchFamily="49" charset="0"/>
              </a:rPr>
              <a:t>вантажів</a:t>
            </a:r>
            <a:r>
              <a:rPr lang="ru-RU" sz="2000" dirty="0" smtClean="0">
                <a:solidFill>
                  <a:srgbClr val="151BFF"/>
                </a:solidFill>
                <a:latin typeface="Courier New" pitchFamily="49" charset="0"/>
                <a:cs typeface="Courier New" pitchFamily="49" charset="0"/>
              </a:rPr>
              <a:t> та </a:t>
            </a:r>
            <a:r>
              <a:rPr lang="ru-RU" sz="2000" dirty="0" err="1" smtClean="0">
                <a:solidFill>
                  <a:srgbClr val="151BFF"/>
                </a:solidFill>
                <a:latin typeface="Courier New" pitchFamily="49" charset="0"/>
                <a:cs typeface="Courier New" pitchFamily="49" charset="0"/>
              </a:rPr>
              <a:t>пасажирів</a:t>
            </a:r>
            <a:r>
              <a:rPr lang="ru-RU" sz="2000" dirty="0" smtClean="0">
                <a:solidFill>
                  <a:srgbClr val="151B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dirty="0" err="1" smtClean="0">
                <a:solidFill>
                  <a:srgbClr val="151BFF"/>
                </a:solidFill>
                <a:latin typeface="Courier New" pitchFamily="49" charset="0"/>
                <a:cs typeface="Courier New" pitchFamily="49" charset="0"/>
              </a:rPr>
              <a:t>внутр</a:t>
            </a:r>
            <a:r>
              <a:rPr lang="uk-UA" sz="2000" dirty="0" err="1" smtClean="0">
                <a:solidFill>
                  <a:srgbClr val="151BFF"/>
                </a:solidFill>
                <a:latin typeface="Courier New" pitchFamily="49" charset="0"/>
                <a:cs typeface="Courier New" pitchFamily="49" charset="0"/>
              </a:rPr>
              <a:t>ішніми</a:t>
            </a:r>
            <a:r>
              <a:rPr lang="ru-RU" sz="2000" dirty="0" smtClean="0">
                <a:solidFill>
                  <a:srgbClr val="151B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dirty="0" err="1" smtClean="0">
                <a:solidFill>
                  <a:srgbClr val="151BFF"/>
                </a:solidFill>
                <a:latin typeface="Courier New" pitchFamily="49" charset="0"/>
                <a:cs typeface="Courier New" pitchFamily="49" charset="0"/>
              </a:rPr>
              <a:t>водними</a:t>
            </a:r>
            <a:r>
              <a:rPr lang="ru-RU" sz="2000" dirty="0" smtClean="0">
                <a:solidFill>
                  <a:srgbClr val="151BFF"/>
                </a:solidFill>
                <a:latin typeface="Courier New" pitchFamily="49" charset="0"/>
                <a:cs typeface="Courier New" pitchFamily="49" charset="0"/>
              </a:rPr>
              <a:t> шляхами.</a:t>
            </a:r>
            <a:endParaRPr lang="ru-RU" sz="2000" dirty="0">
              <a:solidFill>
                <a:srgbClr val="151BFF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" name="Рисунок 3" descr="1421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2204864"/>
            <a:ext cx="3432844" cy="25692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Richkoviy-transport-znovu-stane-populyarni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3068960"/>
            <a:ext cx="3528392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340768"/>
            <a:ext cx="3096344" cy="4247317"/>
          </a:xfrm>
          <a:prstGeom prst="rect">
            <a:avLst/>
          </a:prstGeom>
          <a:solidFill>
            <a:srgbClr val="EFFF9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3AC7CA"/>
                </a:solidFill>
              </a:rPr>
              <a:t>Загальна</a:t>
            </a:r>
            <a:r>
              <a:rPr lang="ru-RU" dirty="0" smtClean="0">
                <a:solidFill>
                  <a:srgbClr val="3AC7CA"/>
                </a:solidFill>
              </a:rPr>
              <a:t> </a:t>
            </a:r>
            <a:r>
              <a:rPr lang="ru-RU" dirty="0" err="1" smtClean="0">
                <a:solidFill>
                  <a:srgbClr val="3AC7CA"/>
                </a:solidFill>
              </a:rPr>
              <a:t>довжина</a:t>
            </a:r>
            <a:r>
              <a:rPr lang="ru-RU" dirty="0" smtClean="0">
                <a:solidFill>
                  <a:srgbClr val="3AC7CA"/>
                </a:solidFill>
              </a:rPr>
              <a:t> </a:t>
            </a:r>
            <a:r>
              <a:rPr lang="ru-RU" dirty="0" err="1" smtClean="0">
                <a:solidFill>
                  <a:srgbClr val="3AC7CA"/>
                </a:solidFill>
              </a:rPr>
              <a:t>судноплавних</a:t>
            </a:r>
            <a:r>
              <a:rPr lang="ru-RU" dirty="0" smtClean="0">
                <a:solidFill>
                  <a:srgbClr val="3AC7CA"/>
                </a:solidFill>
              </a:rPr>
              <a:t> </a:t>
            </a:r>
            <a:r>
              <a:rPr lang="ru-RU" dirty="0" err="1" smtClean="0">
                <a:solidFill>
                  <a:srgbClr val="3AC7CA"/>
                </a:solidFill>
              </a:rPr>
              <a:t>шляхів</a:t>
            </a:r>
            <a:r>
              <a:rPr lang="ru-RU" dirty="0" smtClean="0">
                <a:solidFill>
                  <a:srgbClr val="3AC7CA"/>
                </a:solidFill>
              </a:rPr>
              <a:t> в </a:t>
            </a:r>
            <a:r>
              <a:rPr lang="ru-RU" dirty="0" err="1" smtClean="0">
                <a:solidFill>
                  <a:srgbClr val="3AC7CA"/>
                </a:solidFill>
              </a:rPr>
              <a:t>Україні</a:t>
            </a:r>
            <a:r>
              <a:rPr lang="ru-RU" dirty="0" smtClean="0">
                <a:solidFill>
                  <a:srgbClr val="3AC7CA"/>
                </a:solidFill>
              </a:rPr>
              <a:t> до 2,4 тис. </a:t>
            </a:r>
            <a:r>
              <a:rPr lang="ru-RU" dirty="0" err="1" smtClean="0">
                <a:solidFill>
                  <a:srgbClr val="3AC7CA"/>
                </a:solidFill>
              </a:rPr>
              <a:t>кілометрів</a:t>
            </a:r>
            <a:r>
              <a:rPr lang="ru-RU" dirty="0" smtClean="0">
                <a:solidFill>
                  <a:srgbClr val="3AC7CA"/>
                </a:solidFill>
              </a:rPr>
              <a:t>. </a:t>
            </a:r>
            <a:r>
              <a:rPr lang="ru-RU" dirty="0" err="1" smtClean="0">
                <a:solidFill>
                  <a:srgbClr val="3AC7CA"/>
                </a:solidFill>
              </a:rPr>
              <a:t>Майже</a:t>
            </a:r>
            <a:r>
              <a:rPr lang="ru-RU" dirty="0" smtClean="0">
                <a:solidFill>
                  <a:srgbClr val="3AC7CA"/>
                </a:solidFill>
              </a:rPr>
              <a:t> за </a:t>
            </a:r>
            <a:r>
              <a:rPr lang="ru-RU" dirty="0" err="1" smtClean="0">
                <a:solidFill>
                  <a:srgbClr val="3AC7CA"/>
                </a:solidFill>
              </a:rPr>
              <a:t>всіма</a:t>
            </a:r>
            <a:r>
              <a:rPr lang="ru-RU" dirty="0" smtClean="0">
                <a:solidFill>
                  <a:srgbClr val="3AC7CA"/>
                </a:solidFill>
              </a:rPr>
              <a:t> </a:t>
            </a:r>
            <a:r>
              <a:rPr lang="ru-RU" dirty="0" err="1" smtClean="0">
                <a:solidFill>
                  <a:srgbClr val="3AC7CA"/>
                </a:solidFill>
              </a:rPr>
              <a:t>показниками</a:t>
            </a:r>
            <a:r>
              <a:rPr lang="ru-RU" dirty="0" smtClean="0">
                <a:solidFill>
                  <a:srgbClr val="3AC7CA"/>
                </a:solidFill>
              </a:rPr>
              <a:t> </a:t>
            </a:r>
            <a:r>
              <a:rPr lang="ru-RU" dirty="0" err="1" smtClean="0">
                <a:solidFill>
                  <a:srgbClr val="3AC7CA"/>
                </a:solidFill>
              </a:rPr>
              <a:t>перевезень</a:t>
            </a:r>
            <a:r>
              <a:rPr lang="ru-RU" dirty="0" smtClean="0">
                <a:solidFill>
                  <a:srgbClr val="3AC7CA"/>
                </a:solidFill>
              </a:rPr>
              <a:t> </a:t>
            </a:r>
            <a:r>
              <a:rPr lang="ru-RU" dirty="0" err="1" smtClean="0">
                <a:solidFill>
                  <a:srgbClr val="3AC7CA"/>
                </a:solidFill>
              </a:rPr>
              <a:t>вантажів</a:t>
            </a:r>
            <a:r>
              <a:rPr lang="ru-RU" dirty="0" smtClean="0">
                <a:solidFill>
                  <a:srgbClr val="3AC7CA"/>
                </a:solidFill>
              </a:rPr>
              <a:t> </a:t>
            </a:r>
            <a:r>
              <a:rPr lang="ru-RU" dirty="0" err="1" smtClean="0">
                <a:solidFill>
                  <a:srgbClr val="3AC7CA"/>
                </a:solidFill>
              </a:rPr>
              <a:t>і</a:t>
            </a:r>
            <a:r>
              <a:rPr lang="ru-RU" dirty="0" smtClean="0">
                <a:solidFill>
                  <a:srgbClr val="3AC7CA"/>
                </a:solidFill>
              </a:rPr>
              <a:t> </a:t>
            </a:r>
            <a:r>
              <a:rPr lang="ru-RU" dirty="0" err="1" smtClean="0">
                <a:solidFill>
                  <a:srgbClr val="3AC7CA"/>
                </a:solidFill>
              </a:rPr>
              <a:t>пасажирів</a:t>
            </a:r>
            <a:r>
              <a:rPr lang="ru-RU" dirty="0" smtClean="0">
                <a:solidFill>
                  <a:srgbClr val="3AC7CA"/>
                </a:solidFill>
              </a:rPr>
              <a:t> </a:t>
            </a:r>
            <a:r>
              <a:rPr lang="ru-RU" dirty="0" err="1" smtClean="0">
                <a:solidFill>
                  <a:srgbClr val="3AC7CA"/>
                </a:solidFill>
              </a:rPr>
              <a:t>цей</a:t>
            </a:r>
            <a:r>
              <a:rPr lang="ru-RU" dirty="0" smtClean="0">
                <a:solidFill>
                  <a:srgbClr val="3AC7CA"/>
                </a:solidFill>
              </a:rPr>
              <a:t> вид транспорту </a:t>
            </a:r>
            <a:r>
              <a:rPr lang="ru-RU" dirty="0" err="1" smtClean="0">
                <a:solidFill>
                  <a:srgbClr val="3AC7CA"/>
                </a:solidFill>
              </a:rPr>
              <a:t>знаходиться</a:t>
            </a:r>
            <a:r>
              <a:rPr lang="ru-RU" dirty="0" smtClean="0">
                <a:solidFill>
                  <a:srgbClr val="3AC7CA"/>
                </a:solidFill>
              </a:rPr>
              <a:t> на </a:t>
            </a:r>
            <a:r>
              <a:rPr lang="ru-RU" dirty="0" err="1" smtClean="0">
                <a:solidFill>
                  <a:srgbClr val="3AC7CA"/>
                </a:solidFill>
              </a:rPr>
              <a:t>останньому</a:t>
            </a:r>
            <a:r>
              <a:rPr lang="ru-RU" dirty="0" smtClean="0">
                <a:solidFill>
                  <a:srgbClr val="3AC7CA"/>
                </a:solidFill>
              </a:rPr>
              <a:t> </a:t>
            </a:r>
            <a:r>
              <a:rPr lang="ru-RU" dirty="0" err="1" smtClean="0">
                <a:solidFill>
                  <a:srgbClr val="3AC7CA"/>
                </a:solidFill>
              </a:rPr>
              <a:t>місці</a:t>
            </a:r>
            <a:r>
              <a:rPr lang="ru-RU" dirty="0" smtClean="0">
                <a:solidFill>
                  <a:srgbClr val="3AC7CA"/>
                </a:solidFill>
              </a:rPr>
              <a:t>. </a:t>
            </a:r>
            <a:r>
              <a:rPr lang="ru-RU" dirty="0" err="1" smtClean="0">
                <a:solidFill>
                  <a:srgbClr val="3AC7CA"/>
                </a:solidFill>
              </a:rPr>
              <a:t>Серед</a:t>
            </a:r>
            <a:r>
              <a:rPr lang="ru-RU" dirty="0" smtClean="0">
                <a:solidFill>
                  <a:srgbClr val="3AC7CA"/>
                </a:solidFill>
              </a:rPr>
              <a:t> </a:t>
            </a:r>
            <a:r>
              <a:rPr lang="ru-RU" dirty="0" err="1" smtClean="0">
                <a:solidFill>
                  <a:srgbClr val="3AC7CA"/>
                </a:solidFill>
              </a:rPr>
              <a:t>його</a:t>
            </a:r>
            <a:r>
              <a:rPr lang="ru-RU" dirty="0" smtClean="0">
                <a:solidFill>
                  <a:srgbClr val="3AC7CA"/>
                </a:solidFill>
              </a:rPr>
              <a:t> </a:t>
            </a:r>
            <a:r>
              <a:rPr lang="ru-RU" dirty="0" err="1" smtClean="0">
                <a:solidFill>
                  <a:srgbClr val="3AC7CA"/>
                </a:solidFill>
              </a:rPr>
              <a:t>вантажів</a:t>
            </a:r>
            <a:r>
              <a:rPr lang="ru-RU" dirty="0" smtClean="0">
                <a:solidFill>
                  <a:srgbClr val="3AC7CA"/>
                </a:solidFill>
              </a:rPr>
              <a:t> </a:t>
            </a:r>
            <a:r>
              <a:rPr lang="ru-RU" dirty="0" err="1" smtClean="0">
                <a:solidFill>
                  <a:srgbClr val="3AC7CA"/>
                </a:solidFill>
              </a:rPr>
              <a:t>провідне</a:t>
            </a:r>
            <a:r>
              <a:rPr lang="ru-RU" dirty="0" smtClean="0">
                <a:solidFill>
                  <a:srgbClr val="3AC7CA"/>
                </a:solidFill>
              </a:rPr>
              <a:t> </a:t>
            </a:r>
            <a:r>
              <a:rPr lang="ru-RU" dirty="0" err="1" smtClean="0">
                <a:solidFill>
                  <a:srgbClr val="3AC7CA"/>
                </a:solidFill>
              </a:rPr>
              <a:t>місце</a:t>
            </a:r>
            <a:r>
              <a:rPr lang="ru-RU" dirty="0" smtClean="0">
                <a:solidFill>
                  <a:srgbClr val="3AC7CA"/>
                </a:solidFill>
              </a:rPr>
              <a:t> </a:t>
            </a:r>
            <a:r>
              <a:rPr lang="ru-RU" dirty="0" err="1" smtClean="0">
                <a:solidFill>
                  <a:srgbClr val="3AC7CA"/>
                </a:solidFill>
              </a:rPr>
              <a:t>посідають</a:t>
            </a:r>
            <a:r>
              <a:rPr lang="ru-RU" dirty="0" smtClean="0">
                <a:solidFill>
                  <a:srgbClr val="3AC7CA"/>
                </a:solidFill>
              </a:rPr>
              <a:t> </a:t>
            </a:r>
            <a:r>
              <a:rPr lang="ru-RU" dirty="0" err="1" smtClean="0">
                <a:solidFill>
                  <a:srgbClr val="3AC7CA"/>
                </a:solidFill>
              </a:rPr>
              <a:t>будівельні</a:t>
            </a:r>
            <a:r>
              <a:rPr lang="ru-RU" dirty="0" smtClean="0">
                <a:solidFill>
                  <a:srgbClr val="3AC7CA"/>
                </a:solidFill>
              </a:rPr>
              <a:t> </a:t>
            </a:r>
            <a:r>
              <a:rPr lang="ru-RU" dirty="0" err="1" smtClean="0">
                <a:solidFill>
                  <a:srgbClr val="3AC7CA"/>
                </a:solidFill>
              </a:rPr>
              <a:t>матеріали</a:t>
            </a:r>
            <a:r>
              <a:rPr lang="ru-RU" dirty="0" smtClean="0">
                <a:solidFill>
                  <a:srgbClr val="3AC7CA"/>
                </a:solidFill>
              </a:rPr>
              <a:t>,</a:t>
            </a:r>
            <a:r>
              <a:rPr lang="ru-RU" dirty="0" smtClean="0">
                <a:solidFill>
                  <a:srgbClr val="3AC7CA"/>
                </a:solidFill>
              </a:rPr>
              <a:t> </a:t>
            </a:r>
            <a:r>
              <a:rPr lang="ru-RU" dirty="0" err="1" smtClean="0">
                <a:solidFill>
                  <a:srgbClr val="3AC7CA"/>
                </a:solidFill>
              </a:rPr>
              <a:t>вугілля</a:t>
            </a:r>
            <a:r>
              <a:rPr lang="ru-RU" dirty="0" smtClean="0">
                <a:solidFill>
                  <a:srgbClr val="3AC7CA"/>
                </a:solidFill>
              </a:rPr>
              <a:t> </a:t>
            </a:r>
            <a:r>
              <a:rPr lang="ru-RU" dirty="0" err="1" smtClean="0">
                <a:solidFill>
                  <a:srgbClr val="3AC7CA"/>
                </a:solidFill>
              </a:rPr>
              <a:t>і</a:t>
            </a:r>
            <a:r>
              <a:rPr lang="ru-RU" dirty="0" smtClean="0">
                <a:solidFill>
                  <a:srgbClr val="3AC7CA"/>
                </a:solidFill>
              </a:rPr>
              <a:t> </a:t>
            </a:r>
            <a:r>
              <a:rPr lang="ru-RU" dirty="0" smtClean="0">
                <a:solidFill>
                  <a:srgbClr val="3AC7CA"/>
                </a:solidFill>
              </a:rPr>
              <a:t>кокс,</a:t>
            </a:r>
            <a:r>
              <a:rPr lang="ru-RU" dirty="0" smtClean="0">
                <a:solidFill>
                  <a:srgbClr val="3AC7CA"/>
                </a:solidFill>
              </a:rPr>
              <a:t> </a:t>
            </a:r>
            <a:r>
              <a:rPr lang="ru-RU" dirty="0" err="1" smtClean="0">
                <a:solidFill>
                  <a:srgbClr val="3AC7CA"/>
                </a:solidFill>
              </a:rPr>
              <a:t>залізна</a:t>
            </a:r>
            <a:r>
              <a:rPr lang="ru-RU" dirty="0" smtClean="0">
                <a:solidFill>
                  <a:srgbClr val="3AC7CA"/>
                </a:solidFill>
              </a:rPr>
              <a:t> </a:t>
            </a:r>
            <a:r>
              <a:rPr lang="ru-RU" dirty="0" err="1" smtClean="0">
                <a:solidFill>
                  <a:srgbClr val="3AC7CA"/>
                </a:solidFill>
              </a:rPr>
              <a:t>і</a:t>
            </a:r>
            <a:r>
              <a:rPr lang="ru-RU" dirty="0" smtClean="0">
                <a:solidFill>
                  <a:srgbClr val="3AC7CA"/>
                </a:solidFill>
              </a:rPr>
              <a:t> </a:t>
            </a:r>
            <a:r>
              <a:rPr lang="ru-RU" dirty="0" err="1" smtClean="0">
                <a:solidFill>
                  <a:srgbClr val="3AC7CA"/>
                </a:solidFill>
              </a:rPr>
              <a:t>марган-цева</a:t>
            </a:r>
            <a:r>
              <a:rPr lang="ru-RU" dirty="0" smtClean="0">
                <a:solidFill>
                  <a:srgbClr val="3AC7CA"/>
                </a:solidFill>
              </a:rPr>
              <a:t> </a:t>
            </a:r>
            <a:r>
              <a:rPr lang="ru-RU" dirty="0" err="1" smtClean="0">
                <a:solidFill>
                  <a:srgbClr val="3AC7CA"/>
                </a:solidFill>
              </a:rPr>
              <a:t>руди</a:t>
            </a:r>
            <a:r>
              <a:rPr lang="ru-RU" dirty="0" smtClean="0">
                <a:solidFill>
                  <a:srgbClr val="3AC7CA"/>
                </a:solidFill>
              </a:rPr>
              <a:t>.</a:t>
            </a:r>
            <a:endParaRPr lang="ru-RU" dirty="0">
              <a:solidFill>
                <a:srgbClr val="3AC7CA"/>
              </a:solidFill>
            </a:endParaRPr>
          </a:p>
        </p:txBody>
      </p:sp>
      <p:pic>
        <p:nvPicPr>
          <p:cNvPr id="5" name="Рисунок 4" descr="39910a69cb116fa6057656cbeaf6261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476672"/>
            <a:ext cx="2808312" cy="21530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medium_koks_liteynyiy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2132856"/>
            <a:ext cx="2998088" cy="22485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manganese-ore-india-price-of-manganese-ore-in-indi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4293096"/>
            <a:ext cx="2808312" cy="21062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764704"/>
            <a:ext cx="83529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9177D"/>
                </a:solidFill>
                <a:latin typeface="Constantia" pitchFamily="18" charset="0"/>
              </a:rPr>
              <a:t>    </a:t>
            </a:r>
            <a:r>
              <a:rPr lang="ru-RU" dirty="0" err="1" smtClean="0">
                <a:solidFill>
                  <a:srgbClr val="F9177D"/>
                </a:solidFill>
                <a:latin typeface="Constantia" pitchFamily="18" charset="0"/>
              </a:rPr>
              <a:t>Основну</a:t>
            </a:r>
            <a:r>
              <a:rPr lang="ru-RU" dirty="0" smtClean="0">
                <a:solidFill>
                  <a:srgbClr val="F9177D"/>
                </a:solidFill>
                <a:latin typeface="Constantia" pitchFamily="18" charset="0"/>
              </a:rPr>
              <a:t> </a:t>
            </a:r>
            <a:r>
              <a:rPr lang="ru-RU" dirty="0" smtClean="0">
                <a:solidFill>
                  <a:srgbClr val="F9177D"/>
                </a:solidFill>
                <a:latin typeface="Constantia" pitchFamily="18" charset="0"/>
              </a:rPr>
              <a:t>роль у </a:t>
            </a:r>
            <a:r>
              <a:rPr lang="ru-RU" dirty="0" err="1" smtClean="0">
                <a:solidFill>
                  <a:srgbClr val="F9177D"/>
                </a:solidFill>
                <a:latin typeface="Constantia" pitchFamily="18" charset="0"/>
              </a:rPr>
              <a:t>перевезенні</a:t>
            </a:r>
            <a:r>
              <a:rPr lang="ru-RU" dirty="0" smtClean="0">
                <a:solidFill>
                  <a:srgbClr val="F9177D"/>
                </a:solidFill>
                <a:latin typeface="Constantia" pitchFamily="18" charset="0"/>
              </a:rPr>
              <a:t> </a:t>
            </a:r>
            <a:r>
              <a:rPr lang="ru-RU" dirty="0" err="1" smtClean="0">
                <a:solidFill>
                  <a:srgbClr val="F9177D"/>
                </a:solidFill>
                <a:latin typeface="Constantia" pitchFamily="18" charset="0"/>
              </a:rPr>
              <a:t>вантажів</a:t>
            </a:r>
            <a:r>
              <a:rPr lang="ru-RU" dirty="0" smtClean="0">
                <a:solidFill>
                  <a:srgbClr val="F9177D"/>
                </a:solidFill>
                <a:latin typeface="Constantia" pitchFamily="18" charset="0"/>
              </a:rPr>
              <a:t> </a:t>
            </a:r>
            <a:r>
              <a:rPr lang="ru-RU" dirty="0" err="1" smtClean="0">
                <a:solidFill>
                  <a:srgbClr val="F9177D"/>
                </a:solidFill>
                <a:latin typeface="Constantia" pitchFamily="18" charset="0"/>
              </a:rPr>
              <a:t>і</a:t>
            </a:r>
            <a:r>
              <a:rPr lang="ru-RU" dirty="0" smtClean="0">
                <a:solidFill>
                  <a:srgbClr val="F9177D"/>
                </a:solidFill>
                <a:latin typeface="Constantia" pitchFamily="18" charset="0"/>
              </a:rPr>
              <a:t> </a:t>
            </a:r>
            <a:r>
              <a:rPr lang="ru-RU" dirty="0" err="1" smtClean="0">
                <a:solidFill>
                  <a:srgbClr val="F9177D"/>
                </a:solidFill>
                <a:latin typeface="Constantia" pitchFamily="18" charset="0"/>
              </a:rPr>
              <a:t>пасажирів</a:t>
            </a:r>
            <a:r>
              <a:rPr lang="ru-RU" dirty="0" smtClean="0">
                <a:solidFill>
                  <a:srgbClr val="F9177D"/>
                </a:solidFill>
                <a:latin typeface="Constantia" pitchFamily="18" charset="0"/>
              </a:rPr>
              <a:t> </a:t>
            </a:r>
            <a:r>
              <a:rPr lang="ru-RU" dirty="0" err="1" smtClean="0">
                <a:solidFill>
                  <a:srgbClr val="F9177D"/>
                </a:solidFill>
                <a:latin typeface="Constantia" pitchFamily="18" charset="0"/>
              </a:rPr>
              <a:t>відіграє</a:t>
            </a:r>
            <a:r>
              <a:rPr lang="ru-RU" dirty="0" smtClean="0">
                <a:solidFill>
                  <a:srgbClr val="F9177D"/>
                </a:solidFill>
                <a:latin typeface="Constantia" pitchFamily="18" charset="0"/>
              </a:rPr>
              <a:t> </a:t>
            </a:r>
            <a:r>
              <a:rPr lang="ru-RU" dirty="0" err="1" smtClean="0">
                <a:solidFill>
                  <a:srgbClr val="F9177D"/>
                </a:solidFill>
                <a:latin typeface="Constantia" pitchFamily="18" charset="0"/>
              </a:rPr>
              <a:t>Дніпровський</a:t>
            </a:r>
            <a:r>
              <a:rPr lang="ru-RU" dirty="0" smtClean="0">
                <a:solidFill>
                  <a:srgbClr val="F9177D"/>
                </a:solidFill>
                <a:latin typeface="Constantia" pitchFamily="18" charset="0"/>
              </a:rPr>
              <a:t> </a:t>
            </a:r>
            <a:r>
              <a:rPr lang="ru-RU" dirty="0" err="1" smtClean="0">
                <a:solidFill>
                  <a:srgbClr val="F9177D"/>
                </a:solidFill>
                <a:latin typeface="Constantia" pitchFamily="18" charset="0"/>
              </a:rPr>
              <a:t>басейн</a:t>
            </a:r>
            <a:r>
              <a:rPr lang="ru-RU" dirty="0" smtClean="0">
                <a:solidFill>
                  <a:srgbClr val="F9177D"/>
                </a:solidFill>
                <a:latin typeface="Constantia" pitchFamily="18" charset="0"/>
              </a:rPr>
              <a:t>. </a:t>
            </a:r>
            <a:r>
              <a:rPr lang="ru-RU" dirty="0" err="1" smtClean="0">
                <a:solidFill>
                  <a:srgbClr val="F9177D"/>
                </a:solidFill>
                <a:latin typeface="Constantia" pitchFamily="18" charset="0"/>
              </a:rPr>
              <a:t>Найбільші</a:t>
            </a:r>
            <a:r>
              <a:rPr lang="ru-RU" dirty="0" smtClean="0">
                <a:solidFill>
                  <a:srgbClr val="F9177D"/>
                </a:solidFill>
                <a:latin typeface="Constantia" pitchFamily="18" charset="0"/>
              </a:rPr>
              <a:t> </a:t>
            </a:r>
            <a:r>
              <a:rPr lang="ru-RU" dirty="0" smtClean="0">
                <a:solidFill>
                  <a:srgbClr val="F9177D"/>
                </a:solidFill>
                <a:latin typeface="Constantia" pitchFamily="18" charset="0"/>
              </a:rPr>
              <a:t>порти на </a:t>
            </a:r>
            <a:r>
              <a:rPr lang="ru-RU" dirty="0" err="1" smtClean="0">
                <a:solidFill>
                  <a:srgbClr val="F9177D"/>
                </a:solidFill>
                <a:latin typeface="Constantia" pitchFamily="18" charset="0"/>
              </a:rPr>
              <a:t>Дніпрі</a:t>
            </a:r>
            <a:r>
              <a:rPr lang="ru-RU" dirty="0" smtClean="0">
                <a:solidFill>
                  <a:srgbClr val="F9177D"/>
                </a:solidFill>
                <a:latin typeface="Constantia" pitchFamily="18" charset="0"/>
              </a:rPr>
              <a:t> — </a:t>
            </a:r>
            <a:r>
              <a:rPr lang="ru-RU" dirty="0" err="1" smtClean="0">
                <a:solidFill>
                  <a:srgbClr val="F9177D"/>
                </a:solidFill>
                <a:latin typeface="Constantia" pitchFamily="18" charset="0"/>
              </a:rPr>
              <a:t>Київ</a:t>
            </a:r>
            <a:r>
              <a:rPr lang="ru-RU" dirty="0" smtClean="0">
                <a:solidFill>
                  <a:srgbClr val="F9177D"/>
                </a:solidFill>
                <a:latin typeface="Constantia" pitchFamily="18" charset="0"/>
              </a:rPr>
              <a:t>, </a:t>
            </a:r>
            <a:r>
              <a:rPr lang="ru-RU" dirty="0" err="1" smtClean="0">
                <a:solidFill>
                  <a:srgbClr val="F9177D"/>
                </a:solidFill>
                <a:latin typeface="Constantia" pitchFamily="18" charset="0"/>
              </a:rPr>
              <a:t>Дніпропетровськ</a:t>
            </a:r>
            <a:r>
              <a:rPr lang="ru-RU" dirty="0" smtClean="0">
                <a:solidFill>
                  <a:srgbClr val="F9177D"/>
                </a:solidFill>
                <a:latin typeface="Constantia" pitchFamily="18" charset="0"/>
              </a:rPr>
              <a:t> </a:t>
            </a:r>
            <a:r>
              <a:rPr lang="ru-RU" dirty="0" err="1" smtClean="0">
                <a:solidFill>
                  <a:srgbClr val="F9177D"/>
                </a:solidFill>
                <a:latin typeface="Constantia" pitchFamily="18" charset="0"/>
              </a:rPr>
              <a:t>і</a:t>
            </a:r>
            <a:r>
              <a:rPr lang="ru-RU" dirty="0" smtClean="0">
                <a:solidFill>
                  <a:srgbClr val="F9177D"/>
                </a:solidFill>
                <a:latin typeface="Constantia" pitchFamily="18" charset="0"/>
              </a:rPr>
              <a:t> </a:t>
            </a:r>
            <a:r>
              <a:rPr lang="ru-RU" dirty="0" err="1" smtClean="0">
                <a:solidFill>
                  <a:srgbClr val="F9177D"/>
                </a:solidFill>
                <a:latin typeface="Constantia" pitchFamily="18" charset="0"/>
              </a:rPr>
              <a:t>Запоріжжя</a:t>
            </a:r>
            <a:r>
              <a:rPr lang="ru-RU" dirty="0" smtClean="0">
                <a:solidFill>
                  <a:srgbClr val="F9177D"/>
                </a:solidFill>
                <a:latin typeface="Constantia" pitchFamily="18" charset="0"/>
              </a:rPr>
              <a:t>.</a:t>
            </a:r>
            <a:endParaRPr lang="ru-RU" dirty="0" smtClean="0">
              <a:solidFill>
                <a:srgbClr val="F9177D"/>
              </a:solidFill>
              <a:latin typeface="Constantia" pitchFamily="18" charset="0"/>
            </a:endParaRPr>
          </a:p>
          <a:p>
            <a:r>
              <a:rPr lang="ru-RU" dirty="0" smtClean="0">
                <a:solidFill>
                  <a:srgbClr val="F9177D"/>
                </a:solidFill>
                <a:latin typeface="Constantia" pitchFamily="18" charset="0"/>
              </a:rPr>
              <a:t>    </a:t>
            </a:r>
            <a:r>
              <a:rPr lang="ru-RU" dirty="0" err="1" smtClean="0">
                <a:solidFill>
                  <a:srgbClr val="F9177D"/>
                </a:solidFill>
                <a:latin typeface="Constantia" pitchFamily="18" charset="0"/>
              </a:rPr>
              <a:t>Судноплавні</a:t>
            </a:r>
            <a:r>
              <a:rPr lang="ru-RU" dirty="0" smtClean="0">
                <a:solidFill>
                  <a:srgbClr val="F9177D"/>
                </a:solidFill>
                <a:latin typeface="Constantia" pitchFamily="18" charset="0"/>
              </a:rPr>
              <a:t> </a:t>
            </a:r>
            <a:r>
              <a:rPr lang="ru-RU" dirty="0" smtClean="0">
                <a:solidFill>
                  <a:srgbClr val="F9177D"/>
                </a:solidFill>
                <a:latin typeface="Constantia" pitchFamily="18" charset="0"/>
              </a:rPr>
              <a:t>шляхи </a:t>
            </a:r>
            <a:r>
              <a:rPr lang="ru-RU" dirty="0" err="1" smtClean="0">
                <a:solidFill>
                  <a:srgbClr val="F9177D"/>
                </a:solidFill>
                <a:latin typeface="Constantia" pitchFamily="18" charset="0"/>
              </a:rPr>
              <a:t>проходять</a:t>
            </a:r>
            <a:r>
              <a:rPr lang="ru-RU" dirty="0" smtClean="0">
                <a:solidFill>
                  <a:srgbClr val="F9177D"/>
                </a:solidFill>
                <a:latin typeface="Constantia" pitchFamily="18" charset="0"/>
              </a:rPr>
              <a:t> </a:t>
            </a:r>
            <a:r>
              <a:rPr lang="ru-RU" dirty="0" err="1" smtClean="0">
                <a:solidFill>
                  <a:srgbClr val="F9177D"/>
                </a:solidFill>
                <a:latin typeface="Constantia" pitchFamily="18" charset="0"/>
              </a:rPr>
              <a:t>також</a:t>
            </a:r>
            <a:r>
              <a:rPr lang="ru-RU" dirty="0" smtClean="0">
                <a:solidFill>
                  <a:srgbClr val="F9177D"/>
                </a:solidFill>
                <a:latin typeface="Constantia" pitchFamily="18" charset="0"/>
              </a:rPr>
              <a:t> по </a:t>
            </a:r>
            <a:r>
              <a:rPr lang="ru-RU" dirty="0" err="1" smtClean="0">
                <a:solidFill>
                  <a:srgbClr val="F9177D"/>
                </a:solidFill>
                <a:latin typeface="Constantia" pitchFamily="18" charset="0"/>
              </a:rPr>
              <a:t>Дністру</a:t>
            </a:r>
            <a:r>
              <a:rPr lang="ru-RU" dirty="0" smtClean="0">
                <a:solidFill>
                  <a:srgbClr val="F9177D"/>
                </a:solidFill>
                <a:latin typeface="Constantia" pitchFamily="18" charset="0"/>
              </a:rPr>
              <a:t>,</a:t>
            </a:r>
            <a:r>
              <a:rPr lang="ru-RU" dirty="0" smtClean="0">
                <a:solidFill>
                  <a:srgbClr val="F9177D"/>
                </a:solidFill>
                <a:latin typeface="Constantia" pitchFamily="18" charset="0"/>
              </a:rPr>
              <a:t> </a:t>
            </a:r>
            <a:r>
              <a:rPr lang="ru-RU" dirty="0" err="1" smtClean="0">
                <a:solidFill>
                  <a:srgbClr val="F9177D"/>
                </a:solidFill>
                <a:latin typeface="Constantia" pitchFamily="18" charset="0"/>
              </a:rPr>
              <a:t>Південному</a:t>
            </a:r>
            <a:r>
              <a:rPr lang="ru-RU" dirty="0" smtClean="0">
                <a:solidFill>
                  <a:srgbClr val="F9177D"/>
                </a:solidFill>
                <a:latin typeface="Constantia" pitchFamily="18" charset="0"/>
              </a:rPr>
              <a:t> Бугу,</a:t>
            </a:r>
            <a:r>
              <a:rPr lang="ru-RU" dirty="0" smtClean="0">
                <a:solidFill>
                  <a:srgbClr val="F9177D"/>
                </a:solidFill>
                <a:latin typeface="Constantia" pitchFamily="18" charset="0"/>
              </a:rPr>
              <a:t> </a:t>
            </a:r>
            <a:r>
              <a:rPr lang="ru-RU" dirty="0" err="1" smtClean="0">
                <a:solidFill>
                  <a:srgbClr val="F9177D"/>
                </a:solidFill>
                <a:latin typeface="Constantia" pitchFamily="18" charset="0"/>
              </a:rPr>
              <a:t>Інгульцю</a:t>
            </a:r>
            <a:r>
              <a:rPr lang="ru-RU" dirty="0" smtClean="0">
                <a:solidFill>
                  <a:srgbClr val="F9177D"/>
                </a:solidFill>
                <a:latin typeface="Constantia" pitchFamily="18" charset="0"/>
              </a:rPr>
              <a:t>, </a:t>
            </a:r>
            <a:r>
              <a:rPr lang="ru-RU" dirty="0" err="1" smtClean="0">
                <a:solidFill>
                  <a:srgbClr val="F9177D"/>
                </a:solidFill>
                <a:latin typeface="Constantia" pitchFamily="18" charset="0"/>
              </a:rPr>
              <a:t>Сіверському</a:t>
            </a:r>
            <a:r>
              <a:rPr lang="ru-RU" dirty="0" smtClean="0">
                <a:solidFill>
                  <a:srgbClr val="F9177D"/>
                </a:solidFill>
                <a:latin typeface="Constantia" pitchFamily="18" charset="0"/>
                <a:hlinkClick r:id="rId2" tooltip="Сіверський Донець"/>
              </a:rPr>
              <a:t> </a:t>
            </a:r>
            <a:r>
              <a:rPr lang="ru-RU" dirty="0" err="1" smtClean="0">
                <a:solidFill>
                  <a:srgbClr val="F9177D"/>
                </a:solidFill>
                <a:latin typeface="Constantia" pitchFamily="18" charset="0"/>
              </a:rPr>
              <a:t>Дінцю</a:t>
            </a:r>
            <a:r>
              <a:rPr lang="ru-RU" dirty="0" smtClean="0">
                <a:solidFill>
                  <a:srgbClr val="F9177D"/>
                </a:solidFill>
                <a:latin typeface="Constantia" pitchFamily="18" charset="0"/>
              </a:rPr>
              <a:t>,</a:t>
            </a:r>
            <a:r>
              <a:rPr lang="ru-RU" dirty="0" smtClean="0">
                <a:solidFill>
                  <a:srgbClr val="F9177D"/>
                </a:solidFill>
                <a:latin typeface="Constantia" pitchFamily="18" charset="0"/>
              </a:rPr>
              <a:t> </a:t>
            </a:r>
            <a:r>
              <a:rPr lang="ru-RU" dirty="0" err="1" smtClean="0">
                <a:solidFill>
                  <a:srgbClr val="F9177D"/>
                </a:solidFill>
                <a:latin typeface="Constantia" pitchFamily="18" charset="0"/>
              </a:rPr>
              <a:t>Стирі</a:t>
            </a:r>
            <a:r>
              <a:rPr lang="ru-RU" dirty="0" smtClean="0">
                <a:solidFill>
                  <a:srgbClr val="F9177D"/>
                </a:solidFill>
                <a:latin typeface="Constantia" pitchFamily="18" charset="0"/>
              </a:rPr>
              <a:t> та </a:t>
            </a:r>
            <a:r>
              <a:rPr lang="ru-RU" dirty="0" err="1" smtClean="0">
                <a:solidFill>
                  <a:srgbClr val="F9177D"/>
                </a:solidFill>
                <a:latin typeface="Constantia" pitchFamily="18" charset="0"/>
              </a:rPr>
              <a:t>Горині</a:t>
            </a:r>
            <a:r>
              <a:rPr lang="ru-RU" dirty="0" smtClean="0">
                <a:solidFill>
                  <a:srgbClr val="F9177D"/>
                </a:solidFill>
                <a:latin typeface="Constantia" pitchFamily="18" charset="0"/>
              </a:rPr>
              <a:t>.</a:t>
            </a:r>
            <a:endParaRPr lang="ru-RU" dirty="0" smtClean="0">
              <a:solidFill>
                <a:srgbClr val="F9177D"/>
              </a:solidFill>
              <a:latin typeface="Constantia" pitchFamily="18" charset="0"/>
            </a:endParaRPr>
          </a:p>
          <a:p>
            <a:r>
              <a:rPr lang="ru-RU" dirty="0" smtClean="0">
                <a:solidFill>
                  <a:srgbClr val="F9177D"/>
                </a:solidFill>
                <a:latin typeface="Constantia" pitchFamily="18" charset="0"/>
              </a:rPr>
              <a:t>    Основною </a:t>
            </a:r>
            <a:r>
              <a:rPr lang="ru-RU" dirty="0" err="1" smtClean="0">
                <a:solidFill>
                  <a:srgbClr val="F9177D"/>
                </a:solidFill>
                <a:latin typeface="Constantia" pitchFamily="18" charset="0"/>
              </a:rPr>
              <a:t>річковою</a:t>
            </a:r>
            <a:r>
              <a:rPr lang="ru-RU" dirty="0" smtClean="0">
                <a:solidFill>
                  <a:srgbClr val="F9177D"/>
                </a:solidFill>
                <a:latin typeface="Constantia" pitchFamily="18" charset="0"/>
              </a:rPr>
              <a:t> </a:t>
            </a:r>
            <a:r>
              <a:rPr lang="ru-RU" dirty="0" err="1" smtClean="0">
                <a:solidFill>
                  <a:srgbClr val="F9177D"/>
                </a:solidFill>
                <a:latin typeface="Constantia" pitchFamily="18" charset="0"/>
              </a:rPr>
              <a:t>магістраллю</a:t>
            </a:r>
            <a:r>
              <a:rPr lang="ru-RU" dirty="0" smtClean="0">
                <a:solidFill>
                  <a:srgbClr val="F9177D"/>
                </a:solidFill>
                <a:latin typeface="Constantia" pitchFamily="18" charset="0"/>
              </a:rPr>
              <a:t> </a:t>
            </a:r>
            <a:r>
              <a:rPr lang="ru-RU" dirty="0" err="1" smtClean="0">
                <a:solidFill>
                  <a:srgbClr val="F9177D"/>
                </a:solidFill>
                <a:latin typeface="Constantia" pitchFamily="18" charset="0"/>
              </a:rPr>
              <a:t>міждержавних</a:t>
            </a:r>
            <a:r>
              <a:rPr lang="ru-RU" dirty="0" smtClean="0">
                <a:solidFill>
                  <a:srgbClr val="F9177D"/>
                </a:solidFill>
                <a:latin typeface="Constantia" pitchFamily="18" charset="0"/>
              </a:rPr>
              <a:t> </a:t>
            </a:r>
            <a:r>
              <a:rPr lang="ru-RU" dirty="0" err="1" smtClean="0">
                <a:solidFill>
                  <a:srgbClr val="F9177D"/>
                </a:solidFill>
                <a:latin typeface="Constantia" pitchFamily="18" charset="0"/>
              </a:rPr>
              <a:t>перевезень</a:t>
            </a:r>
            <a:r>
              <a:rPr lang="ru-RU" dirty="0" smtClean="0">
                <a:solidFill>
                  <a:srgbClr val="F9177D"/>
                </a:solidFill>
                <a:latin typeface="Constantia" pitchFamily="18" charset="0"/>
              </a:rPr>
              <a:t> </a:t>
            </a:r>
            <a:r>
              <a:rPr lang="ru-RU" dirty="0" err="1" smtClean="0">
                <a:solidFill>
                  <a:srgbClr val="F9177D"/>
                </a:solidFill>
                <a:latin typeface="Constantia" pitchFamily="18" charset="0"/>
              </a:rPr>
              <a:t>є</a:t>
            </a:r>
            <a:r>
              <a:rPr lang="ru-RU" dirty="0" smtClean="0">
                <a:solidFill>
                  <a:srgbClr val="F9177D"/>
                </a:solidFill>
                <a:latin typeface="Constantia" pitchFamily="18" charset="0"/>
              </a:rPr>
              <a:t> </a:t>
            </a:r>
            <a:r>
              <a:rPr lang="ru-RU" dirty="0" smtClean="0">
                <a:solidFill>
                  <a:srgbClr val="F9177D"/>
                </a:solidFill>
                <a:latin typeface="Constantia" pitchFamily="18" charset="0"/>
              </a:rPr>
              <a:t>Дунай. </a:t>
            </a:r>
            <a:r>
              <a:rPr lang="ru-RU" dirty="0" smtClean="0">
                <a:solidFill>
                  <a:srgbClr val="F9177D"/>
                </a:solidFill>
                <a:latin typeface="Constantia" pitchFamily="18" charset="0"/>
              </a:rPr>
              <a:t>На </a:t>
            </a:r>
            <a:r>
              <a:rPr lang="ru-RU" dirty="0" err="1" smtClean="0">
                <a:solidFill>
                  <a:srgbClr val="F9177D"/>
                </a:solidFill>
                <a:latin typeface="Constantia" pitchFamily="18" charset="0"/>
              </a:rPr>
              <a:t>ньому</a:t>
            </a:r>
            <a:r>
              <a:rPr lang="ru-RU" dirty="0" smtClean="0">
                <a:solidFill>
                  <a:srgbClr val="F9177D"/>
                </a:solidFill>
                <a:latin typeface="Constantia" pitchFamily="18" charset="0"/>
              </a:rPr>
              <a:t> </a:t>
            </a:r>
            <a:r>
              <a:rPr lang="ru-RU" dirty="0" err="1" smtClean="0">
                <a:solidFill>
                  <a:srgbClr val="F9177D"/>
                </a:solidFill>
                <a:latin typeface="Constantia" pitchFamily="18" charset="0"/>
              </a:rPr>
              <a:t>діють</a:t>
            </a:r>
            <a:r>
              <a:rPr lang="ru-RU" dirty="0" smtClean="0">
                <a:solidFill>
                  <a:srgbClr val="F9177D"/>
                </a:solidFill>
                <a:latin typeface="Constantia" pitchFamily="18" charset="0"/>
              </a:rPr>
              <a:t> порти </a:t>
            </a:r>
            <a:r>
              <a:rPr lang="ru-RU" dirty="0" smtClean="0">
                <a:solidFill>
                  <a:srgbClr val="F9177D"/>
                </a:solidFill>
                <a:latin typeface="Constantia" pitchFamily="18" charset="0"/>
              </a:rPr>
              <a:t>Вилкове,</a:t>
            </a:r>
            <a:r>
              <a:rPr lang="ru-RU" dirty="0" smtClean="0">
                <a:solidFill>
                  <a:srgbClr val="F9177D"/>
                </a:solidFill>
                <a:latin typeface="Constantia" pitchFamily="18" charset="0"/>
              </a:rPr>
              <a:t> </a:t>
            </a:r>
            <a:r>
              <a:rPr lang="ru-RU" dirty="0" err="1" smtClean="0">
                <a:solidFill>
                  <a:srgbClr val="F9177D"/>
                </a:solidFill>
                <a:latin typeface="Constantia" pitchFamily="18" charset="0"/>
              </a:rPr>
              <a:t>Кілія</a:t>
            </a:r>
            <a:r>
              <a:rPr lang="ru-RU" dirty="0" smtClean="0">
                <a:solidFill>
                  <a:srgbClr val="F9177D"/>
                </a:solidFill>
                <a:latin typeface="Constantia" pitchFamily="18" charset="0"/>
              </a:rPr>
              <a:t>,</a:t>
            </a:r>
            <a:r>
              <a:rPr lang="ru-RU" dirty="0" smtClean="0">
                <a:solidFill>
                  <a:srgbClr val="F9177D"/>
                </a:solidFill>
                <a:latin typeface="Constantia" pitchFamily="18" charset="0"/>
              </a:rPr>
              <a:t> </a:t>
            </a:r>
            <a:r>
              <a:rPr lang="ru-RU" dirty="0" err="1" smtClean="0">
                <a:solidFill>
                  <a:srgbClr val="F9177D"/>
                </a:solidFill>
                <a:latin typeface="Constantia" pitchFamily="18" charset="0"/>
              </a:rPr>
              <a:t>Ізмаїл</a:t>
            </a:r>
            <a:r>
              <a:rPr lang="ru-RU" dirty="0" smtClean="0">
                <a:solidFill>
                  <a:srgbClr val="F9177D"/>
                </a:solidFill>
                <a:latin typeface="Constantia" pitchFamily="18" charset="0"/>
              </a:rPr>
              <a:t> та </a:t>
            </a:r>
            <a:r>
              <a:rPr lang="ru-RU" dirty="0" err="1" smtClean="0">
                <a:solidFill>
                  <a:srgbClr val="F9177D"/>
                </a:solidFill>
                <a:latin typeface="Constantia" pitchFamily="18" charset="0"/>
              </a:rPr>
              <a:t>Рені</a:t>
            </a:r>
            <a:r>
              <a:rPr lang="ru-RU" dirty="0" smtClean="0">
                <a:solidFill>
                  <a:srgbClr val="F9177D"/>
                </a:solidFill>
                <a:latin typeface="Constantia" pitchFamily="18" charset="0"/>
              </a:rPr>
              <a:t>.</a:t>
            </a:r>
            <a:endParaRPr lang="ru-RU" dirty="0">
              <a:solidFill>
                <a:srgbClr val="F9177D"/>
              </a:solidFill>
              <a:latin typeface="Constantia" pitchFamily="18" charset="0"/>
            </a:endParaRPr>
          </a:p>
        </p:txBody>
      </p:sp>
      <p:pic>
        <p:nvPicPr>
          <p:cNvPr id="3" name="Рисунок 2" descr="Danube_Vilkovo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861048"/>
            <a:ext cx="3487936" cy="23325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4DC44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Рисунок 3" descr="od2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2996952"/>
            <a:ext cx="4176464" cy="21861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2B12E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араллелограмм 1"/>
          <p:cNvSpPr/>
          <p:nvPr/>
        </p:nvSpPr>
        <p:spPr>
          <a:xfrm>
            <a:off x="1907704" y="836712"/>
            <a:ext cx="5616624" cy="720080"/>
          </a:xfrm>
          <a:prstGeom prst="parallelogram">
            <a:avLst/>
          </a:prstGeom>
          <a:solidFill>
            <a:srgbClr val="B5E1C3"/>
          </a:solidFill>
          <a:ln>
            <a:solidFill>
              <a:srgbClr val="43BD74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228A3B"/>
                </a:solidFill>
              </a:rPr>
              <a:t>Водний транспорт</a:t>
            </a:r>
            <a:endParaRPr lang="ru-RU" dirty="0">
              <a:solidFill>
                <a:srgbClr val="228A3B"/>
              </a:solidFill>
            </a:endParaRPr>
          </a:p>
        </p:txBody>
      </p:sp>
      <p:sp>
        <p:nvSpPr>
          <p:cNvPr id="3" name="Прямоугольник с двумя вырезанными соседними углами 2"/>
          <p:cNvSpPr/>
          <p:nvPr/>
        </p:nvSpPr>
        <p:spPr>
          <a:xfrm>
            <a:off x="899592" y="2420888"/>
            <a:ext cx="3312368" cy="648072"/>
          </a:xfrm>
          <a:prstGeom prst="snip2SameRect">
            <a:avLst/>
          </a:prstGeom>
          <a:solidFill>
            <a:srgbClr val="B5E1C3"/>
          </a:solidFill>
          <a:ln>
            <a:solidFill>
              <a:srgbClr val="43BD74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228A3B"/>
                </a:solidFill>
              </a:rPr>
              <a:t>Морський транспорт</a:t>
            </a:r>
            <a:endParaRPr lang="ru-RU" dirty="0">
              <a:solidFill>
                <a:srgbClr val="228A3B"/>
              </a:solidFill>
            </a:endParaRPr>
          </a:p>
        </p:txBody>
      </p:sp>
      <p:sp>
        <p:nvSpPr>
          <p:cNvPr id="5" name="Прямоугольник с двумя вырезанными соседними углами 4"/>
          <p:cNvSpPr/>
          <p:nvPr/>
        </p:nvSpPr>
        <p:spPr>
          <a:xfrm>
            <a:off x="5004048" y="2420888"/>
            <a:ext cx="3312368" cy="648072"/>
          </a:xfrm>
          <a:prstGeom prst="snip2SameRect">
            <a:avLst/>
          </a:prstGeom>
          <a:solidFill>
            <a:srgbClr val="B5E1C3"/>
          </a:solidFill>
          <a:ln>
            <a:solidFill>
              <a:srgbClr val="43BD74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228A3B"/>
                </a:solidFill>
              </a:rPr>
              <a:t>Річковий транспорт</a:t>
            </a:r>
            <a:endParaRPr lang="ru-RU" dirty="0">
              <a:solidFill>
                <a:srgbClr val="228A3B"/>
              </a:solidFill>
            </a:endParaRPr>
          </a:p>
        </p:txBody>
      </p:sp>
      <p:cxnSp>
        <p:nvCxnSpPr>
          <p:cNvPr id="7" name="Соединительная линия уступом 6"/>
          <p:cNvCxnSpPr>
            <a:stCxn id="2" idx="3"/>
            <a:endCxn id="3" idx="3"/>
          </p:cNvCxnSpPr>
          <p:nvPr/>
        </p:nvCxnSpPr>
        <p:spPr>
          <a:xfrm rot="5400000">
            <a:off x="3158843" y="953725"/>
            <a:ext cx="864096" cy="2070230"/>
          </a:xfrm>
          <a:prstGeom prst="bentConnector3">
            <a:avLst>
              <a:gd name="adj1" fmla="val 50000"/>
            </a:avLst>
          </a:prstGeom>
          <a:ln>
            <a:solidFill>
              <a:srgbClr val="228A3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Соединительная линия уступом 8"/>
          <p:cNvCxnSpPr>
            <a:stCxn id="2" idx="4"/>
            <a:endCxn id="5" idx="3"/>
          </p:cNvCxnSpPr>
          <p:nvPr/>
        </p:nvCxnSpPr>
        <p:spPr>
          <a:xfrm rot="16200000" flipH="1">
            <a:off x="5256076" y="1016732"/>
            <a:ext cx="864096" cy="1944216"/>
          </a:xfrm>
          <a:prstGeom prst="bentConnector3">
            <a:avLst>
              <a:gd name="adj1" fmla="val 50000"/>
            </a:avLst>
          </a:prstGeom>
          <a:ln>
            <a:solidFill>
              <a:srgbClr val="228A3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3573016"/>
            <a:ext cx="3384376" cy="2273088"/>
          </a:xfrm>
          <a:prstGeom prst="rect">
            <a:avLst/>
          </a:prstGeom>
        </p:spPr>
      </p:pic>
      <p:pic>
        <p:nvPicPr>
          <p:cNvPr id="13" name="Рисунок 12" descr="550px-Pict10.11-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55576" y="3573016"/>
            <a:ext cx="3402140" cy="222751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шивка 2"/>
          <p:cNvSpPr/>
          <p:nvPr/>
        </p:nvSpPr>
        <p:spPr>
          <a:xfrm>
            <a:off x="755576" y="764704"/>
            <a:ext cx="6840760" cy="792088"/>
          </a:xfrm>
          <a:prstGeom prst="chevron">
            <a:avLst/>
          </a:prstGeom>
          <a:solidFill>
            <a:srgbClr val="F4E7F9"/>
          </a:solidFill>
          <a:ln>
            <a:solidFill>
              <a:srgbClr val="A215E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A215E1"/>
                </a:solidFill>
                <a:latin typeface="Arial Black" pitchFamily="34" charset="0"/>
              </a:rPr>
              <a:t>Морський транспорт</a:t>
            </a:r>
            <a:endParaRPr lang="ru-RU" sz="2400" dirty="0">
              <a:solidFill>
                <a:srgbClr val="A215E1"/>
              </a:solidFill>
              <a:latin typeface="Arial Black" pitchFamily="34" charset="0"/>
            </a:endParaRPr>
          </a:p>
        </p:txBody>
      </p:sp>
      <p:pic>
        <p:nvPicPr>
          <p:cNvPr id="4" name="Рисунок 3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988840"/>
            <a:ext cx="2830439" cy="40252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CE7DF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hernigov_29_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708920"/>
            <a:ext cx="4187957" cy="31409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CE7DF3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836712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140DD"/>
                </a:solidFill>
              </a:rPr>
              <a:t>    </a:t>
            </a:r>
            <a:r>
              <a:rPr lang="ru-RU" dirty="0" err="1" smtClean="0">
                <a:solidFill>
                  <a:srgbClr val="2140DD"/>
                </a:solidFill>
              </a:rPr>
              <a:t>Україна</a:t>
            </a:r>
            <a:r>
              <a:rPr lang="ru-RU" dirty="0" smtClean="0">
                <a:solidFill>
                  <a:srgbClr val="2140DD"/>
                </a:solidFill>
              </a:rPr>
              <a:t> </a:t>
            </a:r>
            <a:r>
              <a:rPr lang="ru-RU" dirty="0" err="1">
                <a:solidFill>
                  <a:srgbClr val="2140DD"/>
                </a:solidFill>
              </a:rPr>
              <a:t>має</a:t>
            </a:r>
            <a:r>
              <a:rPr lang="ru-RU" dirty="0">
                <a:solidFill>
                  <a:srgbClr val="2140DD"/>
                </a:solidFill>
              </a:rPr>
              <a:t> </a:t>
            </a:r>
            <a:r>
              <a:rPr lang="ru-RU" dirty="0" err="1">
                <a:solidFill>
                  <a:srgbClr val="2140DD"/>
                </a:solidFill>
              </a:rPr>
              <a:t>сприятливі</a:t>
            </a:r>
            <a:r>
              <a:rPr lang="ru-RU" dirty="0">
                <a:solidFill>
                  <a:srgbClr val="2140DD"/>
                </a:solidFill>
              </a:rPr>
              <a:t> </a:t>
            </a:r>
            <a:r>
              <a:rPr lang="ru-RU" dirty="0" err="1">
                <a:solidFill>
                  <a:srgbClr val="2140DD"/>
                </a:solidFill>
              </a:rPr>
              <a:t>передумови</a:t>
            </a:r>
            <a:r>
              <a:rPr lang="ru-RU" dirty="0">
                <a:solidFill>
                  <a:srgbClr val="2140DD"/>
                </a:solidFill>
              </a:rPr>
              <a:t> для </a:t>
            </a:r>
            <a:r>
              <a:rPr lang="ru-RU" dirty="0" err="1">
                <a:solidFill>
                  <a:srgbClr val="2140DD"/>
                </a:solidFill>
              </a:rPr>
              <a:t>розвитку</a:t>
            </a:r>
            <a:r>
              <a:rPr lang="ru-RU" dirty="0">
                <a:solidFill>
                  <a:srgbClr val="2140DD"/>
                </a:solidFill>
              </a:rPr>
              <a:t> </a:t>
            </a:r>
            <a:r>
              <a:rPr lang="ru-RU" dirty="0" err="1">
                <a:solidFill>
                  <a:srgbClr val="2140DD"/>
                </a:solidFill>
              </a:rPr>
              <a:t>морського</a:t>
            </a:r>
            <a:r>
              <a:rPr lang="ru-RU" dirty="0">
                <a:solidFill>
                  <a:srgbClr val="2140DD"/>
                </a:solidFill>
              </a:rPr>
              <a:t> транспорту; на </a:t>
            </a:r>
            <a:r>
              <a:rPr lang="ru-RU" dirty="0" err="1">
                <a:solidFill>
                  <a:srgbClr val="2140DD"/>
                </a:solidFill>
              </a:rPr>
              <a:t>півдні</a:t>
            </a:r>
            <a:r>
              <a:rPr lang="ru-RU" dirty="0">
                <a:solidFill>
                  <a:srgbClr val="2140DD"/>
                </a:solidFill>
              </a:rPr>
              <a:t> </a:t>
            </a:r>
            <a:r>
              <a:rPr lang="ru-RU" dirty="0" err="1">
                <a:solidFill>
                  <a:srgbClr val="2140DD"/>
                </a:solidFill>
              </a:rPr>
              <a:t>її</a:t>
            </a:r>
            <a:r>
              <a:rPr lang="ru-RU" dirty="0">
                <a:solidFill>
                  <a:srgbClr val="2140DD"/>
                </a:solidFill>
              </a:rPr>
              <a:t> </a:t>
            </a:r>
            <a:r>
              <a:rPr lang="ru-RU" dirty="0" err="1">
                <a:solidFill>
                  <a:srgbClr val="2140DD"/>
                </a:solidFill>
              </a:rPr>
              <a:t>територію</a:t>
            </a:r>
            <a:r>
              <a:rPr lang="ru-RU" dirty="0">
                <a:solidFill>
                  <a:srgbClr val="2140DD"/>
                </a:solidFill>
              </a:rPr>
              <a:t> </a:t>
            </a:r>
            <a:r>
              <a:rPr lang="ru-RU" dirty="0" err="1">
                <a:solidFill>
                  <a:srgbClr val="2140DD"/>
                </a:solidFill>
              </a:rPr>
              <a:t>омивають</a:t>
            </a:r>
            <a:r>
              <a:rPr lang="ru-RU" dirty="0">
                <a:solidFill>
                  <a:srgbClr val="2140DD"/>
                </a:solidFill>
              </a:rPr>
              <a:t> води Чорного та </a:t>
            </a:r>
            <a:r>
              <a:rPr lang="ru-RU" dirty="0" err="1">
                <a:solidFill>
                  <a:srgbClr val="2140DD"/>
                </a:solidFill>
              </a:rPr>
              <a:t>Азовського</a:t>
            </a:r>
            <a:r>
              <a:rPr lang="ru-RU" dirty="0">
                <a:solidFill>
                  <a:srgbClr val="2140DD"/>
                </a:solidFill>
              </a:rPr>
              <a:t> </a:t>
            </a:r>
            <a:r>
              <a:rPr lang="ru-RU" dirty="0" err="1" smtClean="0">
                <a:solidFill>
                  <a:srgbClr val="2140DD"/>
                </a:solidFill>
              </a:rPr>
              <a:t>морів</a:t>
            </a:r>
            <a:r>
              <a:rPr lang="ru-RU" dirty="0" smtClean="0">
                <a:solidFill>
                  <a:srgbClr val="2140DD"/>
                </a:solidFill>
              </a:rPr>
              <a:t>.</a:t>
            </a:r>
          </a:p>
          <a:p>
            <a:r>
              <a:rPr lang="ru-RU" dirty="0" smtClean="0">
                <a:solidFill>
                  <a:srgbClr val="2140DD"/>
                </a:solidFill>
              </a:rPr>
              <a:t>    </a:t>
            </a:r>
            <a:r>
              <a:rPr lang="ru-RU" dirty="0" err="1" smtClean="0">
                <a:solidFill>
                  <a:srgbClr val="2140DD"/>
                </a:solidFill>
              </a:rPr>
              <a:t>Загальна</a:t>
            </a:r>
            <a:r>
              <a:rPr lang="ru-RU" dirty="0" smtClean="0">
                <a:solidFill>
                  <a:srgbClr val="2140DD"/>
                </a:solidFill>
              </a:rPr>
              <a:t> </a:t>
            </a:r>
            <a:r>
              <a:rPr lang="ru-RU" dirty="0" err="1">
                <a:solidFill>
                  <a:srgbClr val="2140DD"/>
                </a:solidFill>
              </a:rPr>
              <a:t>довжина</a:t>
            </a:r>
            <a:r>
              <a:rPr lang="ru-RU" dirty="0">
                <a:solidFill>
                  <a:srgbClr val="2140DD"/>
                </a:solidFill>
              </a:rPr>
              <a:t> </a:t>
            </a:r>
            <a:r>
              <a:rPr lang="ru-RU" dirty="0" err="1">
                <a:solidFill>
                  <a:srgbClr val="2140DD"/>
                </a:solidFill>
              </a:rPr>
              <a:t>морської</a:t>
            </a:r>
            <a:r>
              <a:rPr lang="ru-RU" dirty="0">
                <a:solidFill>
                  <a:srgbClr val="2140DD"/>
                </a:solidFill>
              </a:rPr>
              <a:t> </a:t>
            </a:r>
            <a:r>
              <a:rPr lang="ru-RU" dirty="0" err="1">
                <a:solidFill>
                  <a:srgbClr val="2140DD"/>
                </a:solidFill>
              </a:rPr>
              <a:t>берегової</a:t>
            </a:r>
            <a:r>
              <a:rPr lang="ru-RU" dirty="0">
                <a:solidFill>
                  <a:srgbClr val="2140DD"/>
                </a:solidFill>
              </a:rPr>
              <a:t> </a:t>
            </a:r>
            <a:r>
              <a:rPr lang="ru-RU" dirty="0" err="1">
                <a:solidFill>
                  <a:srgbClr val="2140DD"/>
                </a:solidFill>
              </a:rPr>
              <a:t>лінії</a:t>
            </a:r>
            <a:r>
              <a:rPr lang="ru-RU" dirty="0">
                <a:solidFill>
                  <a:srgbClr val="2140DD"/>
                </a:solidFill>
              </a:rPr>
              <a:t> </a:t>
            </a:r>
            <a:r>
              <a:rPr lang="ru-RU" dirty="0" err="1">
                <a:solidFill>
                  <a:srgbClr val="2140DD"/>
                </a:solidFill>
              </a:rPr>
              <a:t>України</a:t>
            </a:r>
            <a:r>
              <a:rPr lang="ru-RU" dirty="0">
                <a:solidFill>
                  <a:srgbClr val="2140DD"/>
                </a:solidFill>
              </a:rPr>
              <a:t> </a:t>
            </a:r>
            <a:r>
              <a:rPr lang="ru-RU" dirty="0" err="1">
                <a:solidFill>
                  <a:srgbClr val="2140DD"/>
                </a:solidFill>
              </a:rPr>
              <a:t>понад</a:t>
            </a:r>
            <a:r>
              <a:rPr lang="ru-RU" dirty="0">
                <a:solidFill>
                  <a:srgbClr val="2140DD"/>
                </a:solidFill>
              </a:rPr>
              <a:t> 2000 </a:t>
            </a:r>
            <a:r>
              <a:rPr lang="ru-RU" dirty="0" smtClean="0">
                <a:solidFill>
                  <a:srgbClr val="2140DD"/>
                </a:solidFill>
              </a:rPr>
              <a:t>км. </a:t>
            </a:r>
          </a:p>
          <a:p>
            <a:r>
              <a:rPr lang="ru-RU" dirty="0">
                <a:solidFill>
                  <a:srgbClr val="2140DD"/>
                </a:solidFill>
              </a:rPr>
              <a:t> </a:t>
            </a:r>
            <a:r>
              <a:rPr lang="ru-RU" dirty="0" smtClean="0">
                <a:solidFill>
                  <a:srgbClr val="2140DD"/>
                </a:solidFill>
              </a:rPr>
              <a:t>   </a:t>
            </a:r>
            <a:r>
              <a:rPr lang="ru-RU" dirty="0" err="1" smtClean="0">
                <a:solidFill>
                  <a:srgbClr val="2140DD"/>
                </a:solidFill>
              </a:rPr>
              <a:t>Регулярні</a:t>
            </a:r>
            <a:r>
              <a:rPr lang="ru-RU" dirty="0" smtClean="0">
                <a:solidFill>
                  <a:srgbClr val="2140DD"/>
                </a:solidFill>
              </a:rPr>
              <a:t> </a:t>
            </a:r>
            <a:r>
              <a:rPr lang="ru-RU" dirty="0" err="1">
                <a:solidFill>
                  <a:srgbClr val="2140DD"/>
                </a:solidFill>
              </a:rPr>
              <a:t>морські</a:t>
            </a:r>
            <a:r>
              <a:rPr lang="ru-RU" dirty="0">
                <a:solidFill>
                  <a:srgbClr val="2140DD"/>
                </a:solidFill>
              </a:rPr>
              <a:t> </a:t>
            </a:r>
            <a:r>
              <a:rPr lang="ru-RU" dirty="0" err="1">
                <a:solidFill>
                  <a:srgbClr val="2140DD"/>
                </a:solidFill>
              </a:rPr>
              <a:t>перевезення</a:t>
            </a:r>
            <a:r>
              <a:rPr lang="ru-RU" dirty="0">
                <a:solidFill>
                  <a:srgbClr val="2140DD"/>
                </a:solidFill>
              </a:rPr>
              <a:t> </a:t>
            </a:r>
            <a:r>
              <a:rPr lang="ru-RU" dirty="0" err="1">
                <a:solidFill>
                  <a:srgbClr val="2140DD"/>
                </a:solidFill>
              </a:rPr>
              <a:t>Чорним</a:t>
            </a:r>
            <a:r>
              <a:rPr lang="ru-RU" dirty="0">
                <a:solidFill>
                  <a:srgbClr val="2140DD"/>
                </a:solidFill>
              </a:rPr>
              <a:t> </a:t>
            </a:r>
            <a:r>
              <a:rPr lang="ru-RU" dirty="0" err="1">
                <a:solidFill>
                  <a:srgbClr val="2140DD"/>
                </a:solidFill>
              </a:rPr>
              <a:t>й</a:t>
            </a:r>
            <a:r>
              <a:rPr lang="ru-RU" dirty="0">
                <a:solidFill>
                  <a:srgbClr val="2140DD"/>
                </a:solidFill>
              </a:rPr>
              <a:t> </a:t>
            </a:r>
            <a:r>
              <a:rPr lang="ru-RU" dirty="0" err="1">
                <a:solidFill>
                  <a:srgbClr val="2140DD"/>
                </a:solidFill>
              </a:rPr>
              <a:t>Азовським</a:t>
            </a:r>
            <a:r>
              <a:rPr lang="ru-RU" dirty="0">
                <a:solidFill>
                  <a:srgbClr val="2140DD"/>
                </a:solidFill>
              </a:rPr>
              <a:t> морями </a:t>
            </a:r>
            <a:r>
              <a:rPr lang="ru-RU" dirty="0" err="1">
                <a:solidFill>
                  <a:srgbClr val="2140DD"/>
                </a:solidFill>
              </a:rPr>
              <a:t>почалися</a:t>
            </a:r>
            <a:r>
              <a:rPr lang="ru-RU" dirty="0">
                <a:solidFill>
                  <a:srgbClr val="2140DD"/>
                </a:solidFill>
              </a:rPr>
              <a:t> </a:t>
            </a:r>
            <a:r>
              <a:rPr lang="ru-RU" dirty="0" err="1">
                <a:solidFill>
                  <a:srgbClr val="2140DD"/>
                </a:solidFill>
              </a:rPr>
              <a:t>наприкінці</a:t>
            </a:r>
            <a:r>
              <a:rPr lang="ru-RU" dirty="0">
                <a:solidFill>
                  <a:srgbClr val="2140DD"/>
                </a:solidFill>
              </a:rPr>
              <a:t> </a:t>
            </a:r>
            <a:r>
              <a:rPr lang="en-US" dirty="0">
                <a:solidFill>
                  <a:srgbClr val="2140DD"/>
                </a:solidFill>
              </a:rPr>
              <a:t>XVIII </a:t>
            </a:r>
            <a:r>
              <a:rPr lang="ru-RU" dirty="0">
                <a:solidFill>
                  <a:srgbClr val="2140DD"/>
                </a:solidFill>
              </a:rPr>
              <a:t>ст.</a:t>
            </a:r>
          </a:p>
        </p:txBody>
      </p:sp>
      <p:pic>
        <p:nvPicPr>
          <p:cNvPr id="3" name="Рисунок 2" descr="image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3068960"/>
            <a:ext cx="5616624" cy="2828911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6016" y="1196752"/>
            <a:ext cx="36724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    </a:t>
            </a:r>
            <a:r>
              <a:rPr lang="ru-RU" sz="2000" dirty="0" smtClean="0">
                <a:solidFill>
                  <a:srgbClr val="FFC000"/>
                </a:solidFill>
                <a:latin typeface="Century Gothic" pitchFamily="34" charset="0"/>
              </a:rPr>
              <a:t>Уже </a:t>
            </a:r>
            <a:r>
              <a:rPr lang="ru-RU" sz="2000" dirty="0">
                <a:solidFill>
                  <a:srgbClr val="FFC000"/>
                </a:solidFill>
                <a:latin typeface="Century Gothic" pitchFamily="34" charset="0"/>
              </a:rPr>
              <a:t>в </a:t>
            </a:r>
            <a:r>
              <a:rPr lang="en-US" sz="2000" dirty="0">
                <a:solidFill>
                  <a:srgbClr val="FFC000"/>
                </a:solidFill>
                <a:latin typeface="Century Gothic" pitchFamily="34" charset="0"/>
              </a:rPr>
              <a:t>IV—VI </a:t>
            </a:r>
            <a:r>
              <a:rPr lang="ru-RU" sz="2000" dirty="0">
                <a:solidFill>
                  <a:srgbClr val="FFC000"/>
                </a:solidFill>
                <a:latin typeface="Century Gothic" pitchFamily="34" charset="0"/>
              </a:rPr>
              <a:t>ст. </a:t>
            </a:r>
            <a:r>
              <a:rPr lang="ru-RU" sz="2000" dirty="0" err="1">
                <a:solidFill>
                  <a:srgbClr val="FFC000"/>
                </a:solidFill>
                <a:latin typeface="Century Gothic" pitchFamily="34" charset="0"/>
              </a:rPr>
              <a:t>Чорне</a:t>
            </a:r>
            <a:r>
              <a:rPr lang="ru-RU" sz="2000" dirty="0">
                <a:solidFill>
                  <a:srgbClr val="FFC000"/>
                </a:solidFill>
                <a:latin typeface="Century Gothic" pitchFamily="34" charset="0"/>
              </a:rPr>
              <a:t> море </a:t>
            </a:r>
            <a:r>
              <a:rPr lang="ru-RU" sz="2000" dirty="0" err="1">
                <a:solidFill>
                  <a:srgbClr val="FFC000"/>
                </a:solidFill>
                <a:latin typeface="Century Gothic" pitchFamily="34" charset="0"/>
              </a:rPr>
              <a:t>було</a:t>
            </a:r>
            <a:r>
              <a:rPr lang="ru-RU" sz="200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latin typeface="Century Gothic" pitchFamily="34" charset="0"/>
              </a:rPr>
              <a:t>судноплавним</a:t>
            </a:r>
            <a:r>
              <a:rPr lang="ru-RU" sz="2000" dirty="0">
                <a:solidFill>
                  <a:srgbClr val="FFC000"/>
                </a:solidFill>
                <a:latin typeface="Century Gothic" pitchFamily="34" charset="0"/>
              </a:rPr>
              <a:t>. </a:t>
            </a:r>
            <a:r>
              <a:rPr lang="ru-RU" sz="2000" dirty="0" err="1" smtClean="0">
                <a:solidFill>
                  <a:srgbClr val="FFC000"/>
                </a:solidFill>
                <a:latin typeface="Century Gothic" pitchFamily="34" charset="0"/>
              </a:rPr>
              <a:t>Після</a:t>
            </a:r>
            <a:r>
              <a:rPr lang="ru-RU" sz="20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ru-RU" sz="2000" dirty="0">
                <a:solidFill>
                  <a:srgbClr val="FFC000"/>
                </a:solidFill>
                <a:latin typeface="Century Gothic" pitchFamily="34" charset="0"/>
              </a:rPr>
              <a:t>перемоги над </a:t>
            </a:r>
            <a:r>
              <a:rPr lang="ru-RU" sz="2000" dirty="0" err="1">
                <a:solidFill>
                  <a:srgbClr val="FFC000"/>
                </a:solidFill>
                <a:latin typeface="Century Gothic" pitchFamily="34" charset="0"/>
              </a:rPr>
              <a:t>Туреччиною</a:t>
            </a:r>
            <a:r>
              <a:rPr lang="ru-RU" sz="2000" dirty="0">
                <a:solidFill>
                  <a:srgbClr val="FFC000"/>
                </a:solidFill>
                <a:latin typeface="Century Gothic" pitchFamily="34" charset="0"/>
              </a:rPr>
              <a:t> у 80-х роках </a:t>
            </a:r>
            <a:r>
              <a:rPr lang="en-US" sz="2000" dirty="0">
                <a:solidFill>
                  <a:srgbClr val="FFC000"/>
                </a:solidFill>
                <a:latin typeface="Century Gothic" pitchFamily="34" charset="0"/>
              </a:rPr>
              <a:t>XVIII </a:t>
            </a:r>
            <a:r>
              <a:rPr lang="ru-RU" sz="2000" dirty="0">
                <a:solidFill>
                  <a:srgbClr val="FFC000"/>
                </a:solidFill>
                <a:latin typeface="Century Gothic" pitchFamily="34" charset="0"/>
              </a:rPr>
              <a:t>ст. </a:t>
            </a:r>
            <a:r>
              <a:rPr lang="ru-RU" sz="2000" dirty="0" err="1">
                <a:solidFill>
                  <a:srgbClr val="FFC000"/>
                </a:solidFill>
                <a:latin typeface="Century Gothic" pitchFamily="34" charset="0"/>
              </a:rPr>
              <a:t>і</a:t>
            </a:r>
            <a:r>
              <a:rPr lang="ru-RU" sz="2000" dirty="0">
                <a:solidFill>
                  <a:srgbClr val="FFC000"/>
                </a:solidFill>
                <a:latin typeface="Century Gothic" pitchFamily="34" charset="0"/>
              </a:rPr>
              <a:t> переходу до </a:t>
            </a:r>
            <a:r>
              <a:rPr lang="ru-RU" sz="2000" dirty="0" err="1">
                <a:solidFill>
                  <a:srgbClr val="FFC000"/>
                </a:solidFill>
                <a:latin typeface="Century Gothic" pitchFamily="34" charset="0"/>
              </a:rPr>
              <a:t>Російської</a:t>
            </a:r>
            <a:r>
              <a:rPr lang="ru-RU" sz="200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latin typeface="Century Gothic" pitchFamily="34" charset="0"/>
              </a:rPr>
              <a:t>імперії</a:t>
            </a:r>
            <a:r>
              <a:rPr lang="ru-RU" sz="200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latin typeface="Century Gothic" pitchFamily="34" charset="0"/>
              </a:rPr>
              <a:t>Північного</a:t>
            </a:r>
            <a:r>
              <a:rPr lang="ru-RU" sz="200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latin typeface="Century Gothic" pitchFamily="34" charset="0"/>
              </a:rPr>
              <a:t>Причорномор'я</a:t>
            </a:r>
            <a:r>
              <a:rPr lang="ru-RU" sz="200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latin typeface="Century Gothic" pitchFamily="34" charset="0"/>
              </a:rPr>
              <a:t>Приазов'я</a:t>
            </a:r>
            <a:r>
              <a:rPr lang="ru-RU" sz="2000" dirty="0">
                <a:solidFill>
                  <a:srgbClr val="FFC000"/>
                </a:solidFill>
                <a:latin typeface="Century Gothic" pitchFamily="34" charset="0"/>
              </a:rPr>
              <a:t> тут </a:t>
            </a:r>
            <a:r>
              <a:rPr lang="ru-RU" sz="2000" dirty="0" err="1">
                <a:solidFill>
                  <a:srgbClr val="FFC000"/>
                </a:solidFill>
                <a:latin typeface="Century Gothic" pitchFamily="34" charset="0"/>
              </a:rPr>
              <a:t>виникають</a:t>
            </a:r>
            <a:r>
              <a:rPr lang="ru-RU" sz="2000" dirty="0">
                <a:solidFill>
                  <a:srgbClr val="FFC000"/>
                </a:solidFill>
                <a:latin typeface="Century Gothic" pitchFamily="34" charset="0"/>
              </a:rPr>
              <a:t> порти — Херсон (1778), Севастополь (1788), Одеса (1794). У </a:t>
            </a:r>
            <a:r>
              <a:rPr lang="ru-RU" sz="2000" dirty="0" err="1">
                <a:solidFill>
                  <a:srgbClr val="FFC000"/>
                </a:solidFill>
                <a:latin typeface="Century Gothic" pitchFamily="34" charset="0"/>
              </a:rPr>
              <a:t>Миколаєві</a:t>
            </a:r>
            <a:r>
              <a:rPr lang="ru-RU" sz="2000" dirty="0">
                <a:solidFill>
                  <a:srgbClr val="FFC000"/>
                </a:solidFill>
                <a:latin typeface="Century Gothic" pitchFamily="34" charset="0"/>
              </a:rPr>
              <a:t> та </a:t>
            </a:r>
            <a:r>
              <a:rPr lang="ru-RU" sz="2000" dirty="0" err="1">
                <a:solidFill>
                  <a:srgbClr val="FFC000"/>
                </a:solidFill>
                <a:latin typeface="Century Gothic" pitchFamily="34" charset="0"/>
              </a:rPr>
              <a:t>Севастополі</a:t>
            </a:r>
            <a:r>
              <a:rPr lang="ru-RU" sz="2000" dirty="0">
                <a:solidFill>
                  <a:srgbClr val="FFC000"/>
                </a:solidFill>
                <a:latin typeface="Century Gothic" pitchFamily="34" charset="0"/>
              </a:rPr>
              <a:t> створено </a:t>
            </a:r>
            <a:r>
              <a:rPr lang="ru-RU" sz="2000" dirty="0" err="1">
                <a:solidFill>
                  <a:srgbClr val="FFC000"/>
                </a:solidFill>
                <a:latin typeface="Century Gothic" pitchFamily="34" charset="0"/>
              </a:rPr>
              <a:t>суднобудівні</a:t>
            </a:r>
            <a:r>
              <a:rPr lang="ru-RU" sz="200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latin typeface="Century Gothic" pitchFamily="34" charset="0"/>
              </a:rPr>
              <a:t>підприємства</a:t>
            </a:r>
            <a:r>
              <a:rPr lang="ru-RU" sz="2000" dirty="0">
                <a:solidFill>
                  <a:srgbClr val="FFC000"/>
                </a:solidFill>
                <a:latin typeface="Century Gothic" pitchFamily="34" charset="0"/>
              </a:rPr>
              <a:t>.</a:t>
            </a:r>
            <a:endParaRPr lang="ru-RU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pic>
        <p:nvPicPr>
          <p:cNvPr id="3" name="Рисунок 2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3501008"/>
            <a:ext cx="2912098" cy="231159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 descr="Рисунок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196752"/>
            <a:ext cx="2906078" cy="18780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764704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</a:t>
            </a:r>
            <a:r>
              <a:rPr lang="ru-RU" dirty="0" err="1" smtClean="0">
                <a:solidFill>
                  <a:srgbClr val="1FCF99"/>
                </a:solidFill>
              </a:rPr>
              <a:t>Найважливіші</a:t>
            </a:r>
            <a:r>
              <a:rPr lang="ru-RU" dirty="0" smtClean="0">
                <a:solidFill>
                  <a:srgbClr val="1FCF99"/>
                </a:solidFill>
              </a:rPr>
              <a:t> </a:t>
            </a:r>
            <a:r>
              <a:rPr lang="ru-RU" dirty="0" err="1" smtClean="0">
                <a:solidFill>
                  <a:srgbClr val="1FCF99"/>
                </a:solidFill>
              </a:rPr>
              <a:t>морські</a:t>
            </a:r>
            <a:r>
              <a:rPr lang="ru-RU" dirty="0" smtClean="0">
                <a:solidFill>
                  <a:srgbClr val="1FCF99"/>
                </a:solidFill>
              </a:rPr>
              <a:t> порти: Одеса</a:t>
            </a:r>
            <a:r>
              <a:rPr lang="ru-RU" dirty="0">
                <a:solidFill>
                  <a:srgbClr val="1FCF99"/>
                </a:solidFill>
              </a:rPr>
              <a:t>, </a:t>
            </a:r>
            <a:r>
              <a:rPr lang="ru-RU" dirty="0" err="1">
                <a:solidFill>
                  <a:srgbClr val="1FCF99"/>
                </a:solidFill>
              </a:rPr>
              <a:t>Ізмаїл</a:t>
            </a:r>
            <a:r>
              <a:rPr lang="ru-RU" dirty="0">
                <a:solidFill>
                  <a:srgbClr val="1FCF99"/>
                </a:solidFill>
              </a:rPr>
              <a:t>, </a:t>
            </a:r>
            <a:r>
              <a:rPr lang="ru-RU" dirty="0" err="1">
                <a:solidFill>
                  <a:srgbClr val="1FCF99"/>
                </a:solidFill>
              </a:rPr>
              <a:t>Іллічівськ</a:t>
            </a:r>
            <a:r>
              <a:rPr lang="ru-RU" dirty="0">
                <a:solidFill>
                  <a:srgbClr val="1FCF99"/>
                </a:solidFill>
              </a:rPr>
              <a:t>, Херсон, </a:t>
            </a:r>
            <a:r>
              <a:rPr lang="ru-RU" dirty="0" err="1">
                <a:solidFill>
                  <a:srgbClr val="1FCF99"/>
                </a:solidFill>
              </a:rPr>
              <a:t>Миколаїв</a:t>
            </a:r>
            <a:r>
              <a:rPr lang="ru-RU" dirty="0">
                <a:solidFill>
                  <a:srgbClr val="1FCF99"/>
                </a:solidFill>
              </a:rPr>
              <a:t>, Севастополь, Ялта, </a:t>
            </a:r>
            <a:r>
              <a:rPr lang="ru-RU" dirty="0" err="1">
                <a:solidFill>
                  <a:srgbClr val="1FCF99"/>
                </a:solidFill>
              </a:rPr>
              <a:t>Феодосія</a:t>
            </a:r>
            <a:r>
              <a:rPr lang="ru-RU" dirty="0">
                <a:solidFill>
                  <a:srgbClr val="1FCF99"/>
                </a:solidFill>
              </a:rPr>
              <a:t>, </a:t>
            </a:r>
            <a:r>
              <a:rPr lang="ru-RU" dirty="0" err="1">
                <a:solidFill>
                  <a:srgbClr val="1FCF99"/>
                </a:solidFill>
              </a:rPr>
              <a:t>Керч</a:t>
            </a:r>
            <a:r>
              <a:rPr lang="ru-RU" dirty="0">
                <a:solidFill>
                  <a:srgbClr val="1FCF99"/>
                </a:solidFill>
              </a:rPr>
              <a:t> та </a:t>
            </a:r>
            <a:r>
              <a:rPr lang="ru-RU" dirty="0" err="1">
                <a:solidFill>
                  <a:srgbClr val="1FCF99"/>
                </a:solidFill>
              </a:rPr>
              <a:t>ін</a:t>
            </a:r>
            <a:r>
              <a:rPr lang="ru-RU" dirty="0">
                <a:solidFill>
                  <a:srgbClr val="1FCF99"/>
                </a:solidFill>
              </a:rPr>
              <a:t>. </a:t>
            </a:r>
            <a:r>
              <a:rPr lang="ru-RU" dirty="0" err="1">
                <a:solidFill>
                  <a:srgbClr val="1FCF99"/>
                </a:solidFill>
              </a:rPr>
              <a:t>П</a:t>
            </a:r>
            <a:r>
              <a:rPr lang="ru-RU" dirty="0" err="1" smtClean="0">
                <a:solidFill>
                  <a:srgbClr val="1FCF99"/>
                </a:solidFill>
              </a:rPr>
              <a:t>ортові</a:t>
            </a:r>
            <a:r>
              <a:rPr lang="ru-RU" dirty="0" smtClean="0">
                <a:solidFill>
                  <a:srgbClr val="1FCF99"/>
                </a:solidFill>
              </a:rPr>
              <a:t> </a:t>
            </a:r>
            <a:r>
              <a:rPr lang="ru-RU" dirty="0" err="1">
                <a:solidFill>
                  <a:srgbClr val="1FCF99"/>
                </a:solidFill>
              </a:rPr>
              <a:t>міста</a:t>
            </a:r>
            <a:r>
              <a:rPr lang="ru-RU" dirty="0">
                <a:solidFill>
                  <a:srgbClr val="1FCF99"/>
                </a:solidFill>
              </a:rPr>
              <a:t> на берегах </a:t>
            </a:r>
            <a:r>
              <a:rPr lang="ru-RU" dirty="0" err="1">
                <a:solidFill>
                  <a:srgbClr val="1FCF99"/>
                </a:solidFill>
              </a:rPr>
              <a:t>Азовського</a:t>
            </a:r>
            <a:r>
              <a:rPr lang="ru-RU" dirty="0">
                <a:solidFill>
                  <a:srgbClr val="1FCF99"/>
                </a:solidFill>
              </a:rPr>
              <a:t> моря — </a:t>
            </a:r>
            <a:r>
              <a:rPr lang="ru-RU" dirty="0" err="1">
                <a:solidFill>
                  <a:srgbClr val="1FCF99"/>
                </a:solidFill>
              </a:rPr>
              <a:t>Маріуполь</a:t>
            </a:r>
            <a:r>
              <a:rPr lang="ru-RU" dirty="0">
                <a:solidFill>
                  <a:srgbClr val="1FCF99"/>
                </a:solidFill>
              </a:rPr>
              <a:t>, </a:t>
            </a:r>
            <a:r>
              <a:rPr lang="ru-RU" dirty="0" err="1">
                <a:solidFill>
                  <a:srgbClr val="1FCF99"/>
                </a:solidFill>
              </a:rPr>
              <a:t>Бердянські</a:t>
            </a:r>
            <a:r>
              <a:rPr lang="ru-RU" dirty="0">
                <a:solidFill>
                  <a:srgbClr val="1FCF99"/>
                </a:solidFill>
              </a:rPr>
              <a:t> </a:t>
            </a:r>
            <a:r>
              <a:rPr lang="ru-RU" dirty="0" err="1">
                <a:solidFill>
                  <a:srgbClr val="1FCF99"/>
                </a:solidFill>
              </a:rPr>
              <a:t>тощо</a:t>
            </a:r>
            <a:r>
              <a:rPr lang="ru-RU" dirty="0">
                <a:solidFill>
                  <a:srgbClr val="1FCF99"/>
                </a:solidFill>
              </a:rPr>
              <a:t>. </a:t>
            </a:r>
          </a:p>
        </p:txBody>
      </p:sp>
      <p:pic>
        <p:nvPicPr>
          <p:cNvPr id="3" name="Рисунок 2" descr="news-image-527cd0524ac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149080"/>
            <a:ext cx="3672408" cy="2444447"/>
          </a:xfrm>
          <a:prstGeom prst="rect">
            <a:avLst/>
          </a:prstGeom>
        </p:spPr>
      </p:pic>
      <p:pic>
        <p:nvPicPr>
          <p:cNvPr id="4" name="Рисунок 3" descr="817dedb733fd669dd20284d8ced858e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4149080"/>
            <a:ext cx="3552554" cy="2448272"/>
          </a:xfrm>
          <a:prstGeom prst="rect">
            <a:avLst/>
          </a:prstGeom>
        </p:spPr>
      </p:pic>
      <p:pic>
        <p:nvPicPr>
          <p:cNvPr id="5" name="Рисунок 4" descr="38624_1_1600x120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2060848"/>
            <a:ext cx="3563924" cy="2677398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836712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E37921"/>
                </a:solidFill>
                <a:latin typeface="Gulim" pitchFamily="34" charset="-127"/>
                <a:ea typeface="Gulim" pitchFamily="34" charset="-127"/>
              </a:rPr>
              <a:t>На </a:t>
            </a:r>
            <a:r>
              <a:rPr lang="ru-RU" b="1" dirty="0" err="1" smtClean="0">
                <a:solidFill>
                  <a:srgbClr val="E37921"/>
                </a:solidFill>
                <a:latin typeface="Gulim" pitchFamily="34" charset="-127"/>
                <a:ea typeface="Gulim" pitchFamily="34" charset="-127"/>
              </a:rPr>
              <a:t>території</a:t>
            </a:r>
            <a:r>
              <a:rPr lang="ru-RU" b="1" dirty="0" smtClean="0">
                <a:solidFill>
                  <a:srgbClr val="E37921"/>
                </a:solidFill>
                <a:latin typeface="Gulim" pitchFamily="34" charset="-127"/>
                <a:ea typeface="Gulim" pitchFamily="34" charset="-127"/>
              </a:rPr>
              <a:t> </a:t>
            </a:r>
            <a:r>
              <a:rPr lang="ru-RU" b="1" dirty="0" err="1" smtClean="0">
                <a:solidFill>
                  <a:srgbClr val="E37921"/>
                </a:solidFill>
                <a:latin typeface="Gulim" pitchFamily="34" charset="-127"/>
                <a:ea typeface="Gulim" pitchFamily="34" charset="-127"/>
              </a:rPr>
              <a:t>України</a:t>
            </a:r>
            <a:r>
              <a:rPr lang="ru-RU" b="1" dirty="0" smtClean="0">
                <a:solidFill>
                  <a:srgbClr val="E37921"/>
                </a:solidFill>
                <a:latin typeface="Gulim" pitchFamily="34" charset="-127"/>
                <a:ea typeface="Gulim" pitchFamily="34" charset="-127"/>
              </a:rPr>
              <a:t> </a:t>
            </a:r>
            <a:r>
              <a:rPr lang="ru-RU" b="1" dirty="0" err="1" smtClean="0">
                <a:solidFill>
                  <a:srgbClr val="E37921"/>
                </a:solidFill>
                <a:latin typeface="Gulim" pitchFamily="34" charset="-127"/>
                <a:ea typeface="Gulim" pitchFamily="34" charset="-127"/>
              </a:rPr>
              <a:t>розташовані</a:t>
            </a:r>
            <a:r>
              <a:rPr lang="ru-RU" b="1" dirty="0" smtClean="0">
                <a:solidFill>
                  <a:srgbClr val="E37921"/>
                </a:solidFill>
                <a:latin typeface="Gulim" pitchFamily="34" charset="-127"/>
                <a:ea typeface="Gulim" pitchFamily="34" charset="-127"/>
              </a:rPr>
              <a:t> 18 </a:t>
            </a:r>
            <a:r>
              <a:rPr lang="ru-RU" b="1" dirty="0" err="1" smtClean="0">
                <a:solidFill>
                  <a:srgbClr val="E37921"/>
                </a:solidFill>
                <a:latin typeface="Gulim" pitchFamily="34" charset="-127"/>
                <a:ea typeface="Gulim" pitchFamily="34" charset="-127"/>
              </a:rPr>
              <a:t>портів</a:t>
            </a:r>
            <a:r>
              <a:rPr lang="ru-RU" b="1" dirty="0" smtClean="0">
                <a:solidFill>
                  <a:srgbClr val="E37921"/>
                </a:solidFill>
                <a:latin typeface="Gulim" pitchFamily="34" charset="-127"/>
                <a:ea typeface="Gulim" pitchFamily="34" charset="-127"/>
              </a:rPr>
              <a:t>, до них належать 175 </a:t>
            </a:r>
            <a:r>
              <a:rPr lang="ru-RU" b="1" dirty="0" err="1" smtClean="0">
                <a:solidFill>
                  <a:srgbClr val="E37921"/>
                </a:solidFill>
                <a:latin typeface="Gulim" pitchFamily="34" charset="-127"/>
                <a:ea typeface="Gulim" pitchFamily="34" charset="-127"/>
              </a:rPr>
              <a:t>перевантажувальних</a:t>
            </a:r>
            <a:r>
              <a:rPr lang="ru-RU" b="1" dirty="0" smtClean="0">
                <a:solidFill>
                  <a:srgbClr val="E37921"/>
                </a:solidFill>
                <a:latin typeface="Gulim" pitchFamily="34" charset="-127"/>
                <a:ea typeface="Gulim" pitchFamily="34" charset="-127"/>
              </a:rPr>
              <a:t> </a:t>
            </a:r>
            <a:r>
              <a:rPr lang="ru-RU" b="1" dirty="0" err="1" smtClean="0">
                <a:solidFill>
                  <a:srgbClr val="E37921"/>
                </a:solidFill>
                <a:latin typeface="Gulim" pitchFamily="34" charset="-127"/>
                <a:ea typeface="Gulim" pitchFamily="34" charset="-127"/>
              </a:rPr>
              <a:t>комплексів</a:t>
            </a:r>
            <a:r>
              <a:rPr lang="ru-RU" b="1" dirty="0" smtClean="0">
                <a:solidFill>
                  <a:srgbClr val="E37921"/>
                </a:solidFill>
                <a:latin typeface="Gulim" pitchFamily="34" charset="-127"/>
                <a:ea typeface="Gulim" pitchFamily="34" charset="-127"/>
              </a:rPr>
              <a:t>, 8 </a:t>
            </a:r>
            <a:r>
              <a:rPr lang="ru-RU" b="1" dirty="0" err="1" smtClean="0">
                <a:solidFill>
                  <a:srgbClr val="E37921"/>
                </a:solidFill>
                <a:latin typeface="Gulim" pitchFamily="34" charset="-127"/>
                <a:ea typeface="Gulim" pitchFamily="34" charset="-127"/>
              </a:rPr>
              <a:t>судноремонтних</a:t>
            </a:r>
            <a:r>
              <a:rPr lang="ru-RU" b="1" dirty="0" smtClean="0">
                <a:solidFill>
                  <a:srgbClr val="E37921"/>
                </a:solidFill>
                <a:latin typeface="Gulim" pitchFamily="34" charset="-127"/>
                <a:ea typeface="Gulim" pitchFamily="34" charset="-127"/>
              </a:rPr>
              <a:t> </a:t>
            </a:r>
            <a:r>
              <a:rPr lang="ru-RU" b="1" dirty="0" err="1" smtClean="0">
                <a:solidFill>
                  <a:srgbClr val="E37921"/>
                </a:solidFill>
                <a:latin typeface="Gulim" pitchFamily="34" charset="-127"/>
                <a:ea typeface="Gulim" pitchFamily="34" charset="-127"/>
              </a:rPr>
              <a:t>заводів</a:t>
            </a:r>
            <a:r>
              <a:rPr lang="ru-RU" b="1" dirty="0" smtClean="0">
                <a:solidFill>
                  <a:srgbClr val="E37921"/>
                </a:solidFill>
                <a:latin typeface="Gulim" pitchFamily="34" charset="-127"/>
                <a:ea typeface="Gulim" pitchFamily="34" charset="-127"/>
              </a:rPr>
              <a:t>. </a:t>
            </a:r>
            <a:endParaRPr lang="ru-RU" b="1" dirty="0">
              <a:solidFill>
                <a:srgbClr val="E37921"/>
              </a:solidFill>
              <a:latin typeface="Gulim" pitchFamily="34" charset="-127"/>
              <a:ea typeface="Gulim" pitchFamily="34" charset="-127"/>
            </a:endParaRPr>
          </a:p>
        </p:txBody>
      </p:sp>
      <p:pic>
        <p:nvPicPr>
          <p:cNvPr id="3" name="Рисунок 2" descr="24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916832"/>
            <a:ext cx="8679757" cy="4260314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75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620688"/>
            <a:ext cx="72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9C49DB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ru-RU" sz="2000" dirty="0" err="1" smtClean="0">
                <a:solidFill>
                  <a:srgbClr val="9C49DB"/>
                </a:solidFill>
                <a:latin typeface="Consolas" pitchFamily="49" charset="0"/>
                <a:cs typeface="Consolas" pitchFamily="49" charset="0"/>
              </a:rPr>
              <a:t>Основними</a:t>
            </a:r>
            <a:r>
              <a:rPr lang="ru-RU" sz="2000" dirty="0" smtClean="0">
                <a:solidFill>
                  <a:srgbClr val="9C49DB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sz="2000" dirty="0" err="1">
                <a:solidFill>
                  <a:srgbClr val="9C49DB"/>
                </a:solidFill>
                <a:latin typeface="Consolas" pitchFamily="49" charset="0"/>
                <a:cs typeface="Consolas" pitchFamily="49" charset="0"/>
              </a:rPr>
              <a:t>експортними</a:t>
            </a:r>
            <a:r>
              <a:rPr lang="ru-RU" sz="2000" dirty="0">
                <a:solidFill>
                  <a:srgbClr val="9C49DB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sz="2000" dirty="0" err="1">
                <a:solidFill>
                  <a:srgbClr val="9C49DB"/>
                </a:solidFill>
                <a:latin typeface="Consolas" pitchFamily="49" charset="0"/>
                <a:cs typeface="Consolas" pitchFamily="49" charset="0"/>
              </a:rPr>
              <a:t>вантажами</a:t>
            </a:r>
            <a:r>
              <a:rPr lang="ru-RU" sz="2000" dirty="0">
                <a:solidFill>
                  <a:srgbClr val="9C49DB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sz="2000" dirty="0" err="1">
                <a:solidFill>
                  <a:srgbClr val="9C49DB"/>
                </a:solidFill>
                <a:latin typeface="Consolas" pitchFamily="49" charset="0"/>
                <a:cs typeface="Consolas" pitchFamily="49" charset="0"/>
              </a:rPr>
              <a:t>є</a:t>
            </a:r>
            <a:r>
              <a:rPr lang="ru-RU" sz="2000" dirty="0">
                <a:solidFill>
                  <a:srgbClr val="9C49DB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sz="2000" dirty="0" err="1">
                <a:solidFill>
                  <a:srgbClr val="9C49DB"/>
                </a:solidFill>
                <a:latin typeface="Consolas" pitchFamily="49" charset="0"/>
                <a:cs typeface="Consolas" pitchFamily="49" charset="0"/>
              </a:rPr>
              <a:t>кам'яне</a:t>
            </a:r>
            <a:r>
              <a:rPr lang="ru-RU" sz="2000" dirty="0">
                <a:solidFill>
                  <a:srgbClr val="9C49DB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sz="2000" dirty="0" err="1">
                <a:solidFill>
                  <a:srgbClr val="9C49DB"/>
                </a:solidFill>
                <a:latin typeface="Consolas" pitchFamily="49" charset="0"/>
                <a:cs typeface="Consolas" pitchFamily="49" charset="0"/>
              </a:rPr>
              <a:t>вугілля</a:t>
            </a:r>
            <a:r>
              <a:rPr lang="ru-RU" sz="2000" dirty="0">
                <a:solidFill>
                  <a:srgbClr val="9C49DB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ru-RU" sz="2000" dirty="0" err="1">
                <a:solidFill>
                  <a:srgbClr val="9C49DB"/>
                </a:solidFill>
                <a:latin typeface="Consolas" pitchFamily="49" charset="0"/>
                <a:cs typeface="Consolas" pitchFamily="49" charset="0"/>
              </a:rPr>
              <a:t>залізна</a:t>
            </a:r>
            <a:r>
              <a:rPr lang="ru-RU" sz="2000" dirty="0">
                <a:solidFill>
                  <a:srgbClr val="9C49DB"/>
                </a:solidFill>
                <a:latin typeface="Consolas" pitchFamily="49" charset="0"/>
                <a:cs typeface="Consolas" pitchFamily="49" charset="0"/>
              </a:rPr>
              <a:t> руда, кокс, </a:t>
            </a:r>
            <a:r>
              <a:rPr lang="ru-RU" sz="2000" dirty="0" err="1">
                <a:solidFill>
                  <a:srgbClr val="9C49DB"/>
                </a:solidFill>
                <a:latin typeface="Consolas" pitchFamily="49" charset="0"/>
                <a:cs typeface="Consolas" pitchFamily="49" charset="0"/>
              </a:rPr>
              <a:t>чорні</a:t>
            </a:r>
            <a:r>
              <a:rPr lang="ru-RU" sz="2000" dirty="0">
                <a:solidFill>
                  <a:srgbClr val="9C49DB"/>
                </a:solidFill>
                <a:latin typeface="Consolas" pitchFamily="49" charset="0"/>
                <a:cs typeface="Consolas" pitchFamily="49" charset="0"/>
              </a:rPr>
              <a:t> метали, </a:t>
            </a:r>
            <a:r>
              <a:rPr lang="ru-RU" sz="2000" dirty="0" err="1">
                <a:solidFill>
                  <a:srgbClr val="9C49DB"/>
                </a:solidFill>
                <a:latin typeface="Consolas" pitchFamily="49" charset="0"/>
                <a:cs typeface="Consolas" pitchFamily="49" charset="0"/>
              </a:rPr>
              <a:t>ліс</a:t>
            </a:r>
            <a:r>
              <a:rPr lang="ru-RU" sz="2000" dirty="0">
                <a:solidFill>
                  <a:srgbClr val="9C49DB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ru-RU" sz="2000" dirty="0" err="1">
                <a:solidFill>
                  <a:srgbClr val="9C49DB"/>
                </a:solidFill>
                <a:latin typeface="Consolas" pitchFamily="49" charset="0"/>
                <a:cs typeface="Consolas" pitchFamily="49" charset="0"/>
              </a:rPr>
              <a:t>цукор</a:t>
            </a:r>
            <a:r>
              <a:rPr lang="ru-RU" sz="2000" dirty="0">
                <a:solidFill>
                  <a:srgbClr val="9C49DB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ru-RU" sz="2000" dirty="0" err="1">
                <a:solidFill>
                  <a:srgbClr val="9C49DB"/>
                </a:solidFill>
                <a:latin typeface="Consolas" pitchFamily="49" charset="0"/>
                <a:cs typeface="Consolas" pitchFamily="49" charset="0"/>
              </a:rPr>
              <a:t>хімічні</a:t>
            </a:r>
            <a:r>
              <a:rPr lang="ru-RU" sz="2000" dirty="0">
                <a:solidFill>
                  <a:srgbClr val="9C49DB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sz="2000" dirty="0" err="1">
                <a:solidFill>
                  <a:srgbClr val="9C49DB"/>
                </a:solidFill>
                <a:latin typeface="Consolas" pitchFamily="49" charset="0"/>
                <a:cs typeface="Consolas" pitchFamily="49" charset="0"/>
              </a:rPr>
              <a:t>продукти</a:t>
            </a:r>
            <a:r>
              <a:rPr lang="ru-RU" sz="2000" dirty="0">
                <a:solidFill>
                  <a:srgbClr val="9C49DB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sz="2000" dirty="0" err="1">
                <a:solidFill>
                  <a:srgbClr val="9C49DB"/>
                </a:solidFill>
                <a:latin typeface="Consolas" pitchFamily="49" charset="0"/>
                <a:cs typeface="Consolas" pitchFamily="49" charset="0"/>
              </a:rPr>
              <a:t>тощо</a:t>
            </a:r>
            <a:r>
              <a:rPr lang="ru-RU" sz="2000" dirty="0">
                <a:solidFill>
                  <a:srgbClr val="9C49DB"/>
                </a:solidFill>
                <a:latin typeface="Consolas" pitchFamily="49" charset="0"/>
                <a:cs typeface="Consolas" pitchFamily="49" charset="0"/>
              </a:rPr>
              <a:t>; </a:t>
            </a:r>
            <a:r>
              <a:rPr lang="ru-RU" sz="2000" dirty="0" err="1">
                <a:solidFill>
                  <a:srgbClr val="9C49DB"/>
                </a:solidFill>
                <a:latin typeface="Consolas" pitchFamily="49" charset="0"/>
                <a:cs typeface="Consolas" pitchFamily="49" charset="0"/>
              </a:rPr>
              <a:t>імпортними</a:t>
            </a:r>
            <a:r>
              <a:rPr lang="ru-RU" sz="2000" dirty="0">
                <a:solidFill>
                  <a:srgbClr val="9C49DB"/>
                </a:solidFill>
                <a:latin typeface="Consolas" pitchFamily="49" charset="0"/>
                <a:cs typeface="Consolas" pitchFamily="49" charset="0"/>
              </a:rPr>
              <a:t> — </a:t>
            </a:r>
            <a:r>
              <a:rPr lang="ru-RU" sz="2000" dirty="0" err="1">
                <a:solidFill>
                  <a:srgbClr val="9C49DB"/>
                </a:solidFill>
                <a:latin typeface="Consolas" pitchFamily="49" charset="0"/>
                <a:cs typeface="Consolas" pitchFamily="49" charset="0"/>
              </a:rPr>
              <a:t>машини</a:t>
            </a:r>
            <a:r>
              <a:rPr lang="ru-RU" sz="2000" dirty="0">
                <a:solidFill>
                  <a:srgbClr val="9C49DB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ru-RU" sz="2000" dirty="0" err="1">
                <a:solidFill>
                  <a:srgbClr val="9C49DB"/>
                </a:solidFill>
                <a:latin typeface="Consolas" pitchFamily="49" charset="0"/>
                <a:cs typeface="Consolas" pitchFamily="49" charset="0"/>
              </a:rPr>
              <a:t>устаткування</a:t>
            </a:r>
            <a:r>
              <a:rPr lang="ru-RU" sz="2000" dirty="0">
                <a:solidFill>
                  <a:srgbClr val="9C49DB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sz="2000" dirty="0" err="1">
                <a:solidFill>
                  <a:srgbClr val="9C49DB"/>
                </a:solidFill>
                <a:latin typeface="Consolas" pitchFamily="49" charset="0"/>
                <a:cs typeface="Consolas" pitchFamily="49" charset="0"/>
              </a:rPr>
              <a:t>мінерально-сировинні</a:t>
            </a:r>
            <a:r>
              <a:rPr lang="ru-RU" sz="2000" dirty="0">
                <a:solidFill>
                  <a:srgbClr val="9C49DB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sz="2000" dirty="0" err="1">
                <a:solidFill>
                  <a:srgbClr val="9C49DB"/>
                </a:solidFill>
                <a:latin typeface="Consolas" pitchFamily="49" charset="0"/>
                <a:cs typeface="Consolas" pitchFamily="49" charset="0"/>
              </a:rPr>
              <a:t>ресурси</a:t>
            </a:r>
            <a:r>
              <a:rPr lang="ru-RU" sz="2000" dirty="0">
                <a:solidFill>
                  <a:srgbClr val="9C49DB"/>
                </a:solidFill>
                <a:latin typeface="Consolas" pitchFamily="49" charset="0"/>
                <a:cs typeface="Consolas" pitchFamily="49" charset="0"/>
              </a:rPr>
              <a:t> та </a:t>
            </a:r>
            <a:r>
              <a:rPr lang="ru-RU" sz="2000" dirty="0" err="1">
                <a:solidFill>
                  <a:srgbClr val="9C49DB"/>
                </a:solidFill>
                <a:latin typeface="Consolas" pitchFamily="49" charset="0"/>
                <a:cs typeface="Consolas" pitchFamily="49" charset="0"/>
              </a:rPr>
              <a:t>ін</a:t>
            </a:r>
            <a:r>
              <a:rPr lang="ru-RU" sz="2000" dirty="0">
                <a:solidFill>
                  <a:srgbClr val="9C49DB"/>
                </a:solidFill>
                <a:latin typeface="Consolas" pitchFamily="49" charset="0"/>
                <a:cs typeface="Consolas" pitchFamily="49" charset="0"/>
              </a:rPr>
              <a:t>.</a:t>
            </a:r>
          </a:p>
        </p:txBody>
      </p:sp>
      <p:pic>
        <p:nvPicPr>
          <p:cNvPr id="3" name="Рисунок 2" descr="31-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276872"/>
            <a:ext cx="3240360" cy="2371446"/>
          </a:xfrm>
          <a:prstGeom prst="rect">
            <a:avLst/>
          </a:prstGeom>
        </p:spPr>
      </p:pic>
      <p:pic>
        <p:nvPicPr>
          <p:cNvPr id="4" name="Рисунок 3" descr="image00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2276872"/>
            <a:ext cx="3170048" cy="2376264"/>
          </a:xfrm>
          <a:prstGeom prst="rect">
            <a:avLst/>
          </a:prstGeom>
        </p:spPr>
      </p:pic>
      <p:pic>
        <p:nvPicPr>
          <p:cNvPr id="5" name="Рисунок 4" descr="sedimentary3_co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4365104"/>
            <a:ext cx="3156572" cy="2376264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шивка 1"/>
          <p:cNvSpPr/>
          <p:nvPr/>
        </p:nvSpPr>
        <p:spPr>
          <a:xfrm>
            <a:off x="827584" y="692696"/>
            <a:ext cx="6264696" cy="792088"/>
          </a:xfrm>
          <a:prstGeom prst="chevron">
            <a:avLst/>
          </a:prstGeom>
          <a:solidFill>
            <a:srgbClr val="FFEDB3"/>
          </a:solidFill>
          <a:ln>
            <a:solidFill>
              <a:srgbClr val="F9BB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5980F"/>
                </a:solidFill>
              </a:rPr>
              <a:t>Річковий транспорт</a:t>
            </a:r>
            <a:endParaRPr lang="ru-RU" dirty="0">
              <a:solidFill>
                <a:srgbClr val="F5980F"/>
              </a:solidFill>
            </a:endParaRPr>
          </a:p>
        </p:txBody>
      </p:sp>
      <p:pic>
        <p:nvPicPr>
          <p:cNvPr id="3" name="Рисунок 2" descr="yah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90240">
            <a:off x="4920202" y="3323525"/>
            <a:ext cx="3366798" cy="25250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EF5BE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 descr="m8cj4zl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96493" flipH="1">
            <a:off x="920979" y="2299571"/>
            <a:ext cx="3456384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EF5BE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185</TotalTime>
  <Words>250</Words>
  <Application>Microsoft Office PowerPoint</Application>
  <PresentationFormat>Экран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Открытая</vt:lpstr>
      <vt:lpstr>Водний транспорт України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Водний транспорт України</dc:title>
  <dc:creator>Настя</dc:creator>
  <cp:lastModifiedBy>Настя</cp:lastModifiedBy>
  <cp:revision>19</cp:revision>
  <dcterms:created xsi:type="dcterms:W3CDTF">2014-03-27T20:50:22Z</dcterms:created>
  <dcterms:modified xsi:type="dcterms:W3CDTF">2014-03-28T21:16:41Z</dcterms:modified>
</cp:coreProperties>
</file>