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3" r:id="rId4"/>
    <p:sldId id="261" r:id="rId5"/>
    <p:sldId id="274" r:id="rId6"/>
    <p:sldId id="265" r:id="rId7"/>
    <p:sldId id="276" r:id="rId8"/>
    <p:sldId id="277" r:id="rId9"/>
    <p:sldId id="273" r:id="rId10"/>
    <p:sldId id="272" r:id="rId11"/>
    <p:sldId id="264" r:id="rId12"/>
    <p:sldId id="266" r:id="rId13"/>
    <p:sldId id="269" r:id="rId14"/>
    <p:sldId id="270" r:id="rId15"/>
    <p:sldId id="262" r:id="rId16"/>
    <p:sldId id="279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0BDB0-7641-4F4E-98E5-40FFE8B5788B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28E8-2BEC-4917-AD81-AD2D7A011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24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50FA5B1-F3DD-448A-9B47-C8C0902E8090}" type="datetimeFigureOut">
              <a:rPr lang="uk-UA" smtClean="0"/>
              <a:t>01.02.2015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C8D52B-1D89-4C74-8737-D0FAFC327F4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76672"/>
            <a:ext cx="6400800" cy="280831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600" b="1" dirty="0">
                <a:solidFill>
                  <a:schemeClr val="tx1">
                    <a:lumMod val="95000"/>
                  </a:schemeClr>
                </a:solidFill>
              </a:rPr>
              <a:t>Енергія в житті людини. Теплоенергетика. Енергозберігаючі  технології. Способи збереження енергії</a:t>
            </a:r>
            <a:r>
              <a:rPr lang="uk-UA" dirty="0"/>
              <a:t>.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51081"/>
            <a:ext cx="2664296" cy="31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18287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Найяскравіший приклад енергозберігаючої технології — заміна традиційних ламп накалювання на новий вид економічних ламп. Якщо замінити всі звичайні лампочки накалювання на нові, то споживання енергії для освітлення квартир зменшиться приблизно в 10 разів.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Енергозберігаючі технології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06809"/>
            <a:ext cx="4094534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2" y="-29209"/>
            <a:ext cx="4211960" cy="3810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50018" y="3276870"/>
            <a:ext cx="8229600" cy="3600400"/>
          </a:xfrm>
        </p:spPr>
        <p:txBody>
          <a:bodyPr>
            <a:normAutofit/>
          </a:bodyPr>
          <a:lstStyle/>
          <a:p>
            <a:pPr lvl="0" fontAlgn="base"/>
            <a:r>
              <a:rPr lang="uk-UA" dirty="0"/>
              <a:t>покращує теплоізоляцію/скорочує втрати тепла, витрати на опалювання</a:t>
            </a:r>
          </a:p>
          <a:p>
            <a:pPr lvl="0" fontAlgn="base"/>
            <a:r>
              <a:rPr lang="uk-UA" dirty="0"/>
              <a:t>оптимізує сонячне тепло</a:t>
            </a:r>
          </a:p>
          <a:p>
            <a:pPr lvl="0" fontAlgn="base"/>
            <a:r>
              <a:rPr lang="uk-UA" dirty="0"/>
              <a:t>зменшує конденсацію</a:t>
            </a:r>
          </a:p>
          <a:p>
            <a:pPr lvl="0" fontAlgn="base"/>
            <a:r>
              <a:rPr lang="uk-UA" dirty="0"/>
              <a:t>зменшує холодне випромінювання і тягу</a:t>
            </a:r>
          </a:p>
          <a:p>
            <a:pPr lvl="0" fontAlgn="base"/>
            <a:r>
              <a:rPr lang="uk-UA" dirty="0"/>
              <a:t>пропускання і віддзеркалення нейтрального кольору</a:t>
            </a:r>
          </a:p>
          <a:p>
            <a:pPr lvl="0" fontAlgn="base"/>
            <a:r>
              <a:rPr lang="uk-UA" dirty="0"/>
              <a:t>висока </a:t>
            </a:r>
            <a:r>
              <a:rPr lang="uk-UA" dirty="0" smtClean="0"/>
              <a:t>світлопроникаємість</a:t>
            </a:r>
            <a:endParaRPr lang="uk-UA" dirty="0"/>
          </a:p>
          <a:p>
            <a:pPr lvl="0" fontAlgn="base"/>
            <a:r>
              <a:rPr lang="uk-UA" dirty="0"/>
              <a:t>можливість скління разом з сонцезахисним </a:t>
            </a:r>
            <a:r>
              <a:rPr lang="uk-UA" dirty="0" smtClean="0"/>
              <a:t>склом</a:t>
            </a: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06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2348880"/>
            <a:ext cx="7745505" cy="3096344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 </a:t>
            </a:r>
            <a:r>
              <a:rPr lang="uk-UA" dirty="0" smtClean="0"/>
              <a:t>Енергозберігаюча </a:t>
            </a:r>
            <a:r>
              <a:rPr lang="uk-UA" dirty="0"/>
              <a:t>фарба вперше була розроблена фахівцями </a:t>
            </a:r>
            <a:r>
              <a:rPr lang="uk-UA" dirty="0" smtClean="0"/>
              <a:t>NASA. Її застосовують </a:t>
            </a:r>
            <a:r>
              <a:rPr lang="uk-UA" dirty="0"/>
              <a:t>в </a:t>
            </a:r>
            <a:r>
              <a:rPr lang="uk-UA" dirty="0" smtClean="0"/>
              <a:t>промисловості, </a:t>
            </a:r>
            <a:r>
              <a:rPr lang="uk-UA" dirty="0"/>
              <a:t>в </a:t>
            </a:r>
            <a:r>
              <a:rPr lang="uk-UA" dirty="0" smtClean="0"/>
              <a:t>побуті </a:t>
            </a:r>
            <a:r>
              <a:rPr lang="uk-UA" dirty="0"/>
              <a:t>і інших сферах діяльності. Відпала </a:t>
            </a:r>
            <a:r>
              <a:rPr lang="uk-UA" dirty="0" smtClean="0"/>
              <a:t>необхідність в  </a:t>
            </a:r>
            <a:r>
              <a:rPr lang="uk-UA" dirty="0"/>
              <a:t>процесі теплоізоляції ті ж труб, тепер буде достатньо їх пофарбувати.</a:t>
            </a:r>
          </a:p>
          <a:p>
            <a:r>
              <a:rPr lang="uk-UA" dirty="0" smtClean="0"/>
              <a:t>Зазвичай </a:t>
            </a:r>
            <a:r>
              <a:rPr lang="uk-UA" dirty="0"/>
              <a:t>енергозберігаюча фарба білого кольору, еластичне покриття утворюється після </a:t>
            </a:r>
            <a:r>
              <a:rPr lang="uk-UA" dirty="0" smtClean="0"/>
              <a:t>висихання. Температура </a:t>
            </a:r>
            <a:r>
              <a:rPr lang="uk-UA" dirty="0"/>
              <a:t>її горіння 840 градусів за </a:t>
            </a:r>
            <a:r>
              <a:rPr lang="uk-UA" dirty="0" smtClean="0"/>
              <a:t>Цельсієм.</a:t>
            </a:r>
            <a:endParaRPr lang="uk-UA" dirty="0"/>
          </a:p>
          <a:p>
            <a:r>
              <a:rPr lang="uk-UA" b="1" dirty="0"/>
              <a:t>Енергозберігаюча фарба</a:t>
            </a:r>
            <a:r>
              <a:rPr lang="uk-UA" dirty="0"/>
              <a:t> застосовується для фарбування металевих, бетонних, цегляних, пластикових, дерев'яних, скляних, картонних, гумових та деяких інших поверхонь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Енергозберігаюча фарба</a:t>
            </a:r>
            <a:endParaRPr lang="uk-UA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447" y="5096769"/>
            <a:ext cx="1685553" cy="176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479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0"/>
            <a:ext cx="4139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8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448272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/>
              <a:t>Вíчний</a:t>
            </a:r>
            <a:r>
              <a:rPr lang="uk-UA" b="1" dirty="0"/>
              <a:t> </a:t>
            </a:r>
            <a:r>
              <a:rPr lang="uk-UA" b="1" dirty="0" smtClean="0"/>
              <a:t>двиѓун</a:t>
            </a:r>
            <a:r>
              <a:rPr lang="uk-UA" dirty="0"/>
              <a:t> — ідеальний двигун, задуманий так, що, </a:t>
            </a:r>
            <a:r>
              <a:rPr lang="uk-UA" dirty="0" err="1"/>
              <a:t>бувши</a:t>
            </a:r>
            <a:r>
              <a:rPr lang="uk-UA" dirty="0"/>
              <a:t> запущеним один раз, буде працювати постійно і не вимагатиме додаткового надходження енергії. Подібний пристрій вступає в протиріччя з двома </a:t>
            </a:r>
            <a:r>
              <a:rPr lang="uk-UA" dirty="0" smtClean="0"/>
              <a:t>законами термодинаміки</a:t>
            </a:r>
            <a:r>
              <a:rPr lang="uk-UA" dirty="0"/>
              <a:t>:</a:t>
            </a:r>
          </a:p>
          <a:p>
            <a:r>
              <a:rPr lang="uk-UA" dirty="0" smtClean="0"/>
              <a:t>У </a:t>
            </a:r>
            <a:r>
              <a:rPr lang="uk-UA" dirty="0"/>
              <a:t>результаті всім реальним двигунам потрібне постійне постачання енергією, і жодна теплова машина не може перетворювати все тепло в корисну </a:t>
            </a:r>
            <a:r>
              <a:rPr lang="uk-UA" dirty="0" smtClean="0"/>
              <a:t>роботу.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Вічний двигун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20555"/>
            <a:ext cx="2448272" cy="1948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14875"/>
            <a:ext cx="2160240" cy="2061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59625"/>
            <a:ext cx="3757730" cy="21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060848"/>
            <a:ext cx="7745505" cy="446449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uk-UA" dirty="0" smtClean="0"/>
              <a:t>Закриваючи </a:t>
            </a:r>
            <a:r>
              <a:rPr lang="uk-UA" dirty="0"/>
              <a:t>на ніч штори, можна зменшити втрати тепла через вікна.</a:t>
            </a:r>
          </a:p>
          <a:p>
            <a:pPr lvl="0"/>
            <a:r>
              <a:rPr lang="uk-UA" dirty="0" smtClean="0"/>
              <a:t>Втрати </a:t>
            </a:r>
            <a:r>
              <a:rPr lang="uk-UA" dirty="0"/>
              <a:t>енергії через холодні стіни становлять 40-70 % від загальної потреби в теплі.</a:t>
            </a:r>
          </a:p>
          <a:p>
            <a:pPr lvl="0"/>
            <a:r>
              <a:rPr lang="uk-UA" dirty="0"/>
              <a:t>Економити електроенергію можна за рахунок кольору стін. Біла стіна відбиває 80 % спрямованого на неї світла, темно-зелена — лише 15 %, чорна — лише 9 %.</a:t>
            </a:r>
          </a:p>
          <a:p>
            <a:pPr lvl="0"/>
            <a:r>
              <a:rPr lang="uk-UA" dirty="0" smtClean="0"/>
              <a:t>Кран</a:t>
            </a:r>
            <a:r>
              <a:rPr lang="uk-UA" dirty="0"/>
              <a:t>, що протікає, призводить до втрат 7000 літрів </a:t>
            </a:r>
            <a:r>
              <a:rPr lang="uk-UA" dirty="0" smtClean="0"/>
              <a:t>води </a:t>
            </a:r>
            <a:r>
              <a:rPr lang="uk-UA" dirty="0"/>
              <a:t>на рік (за умови, що вона крапає повільно). Якщо ж вода біжить тоненькою цівкою, то її втрати становитимуть до 30 000 </a:t>
            </a:r>
            <a:r>
              <a:rPr lang="uk-UA" dirty="0" smtClean="0"/>
              <a:t>літрів на </a:t>
            </a:r>
            <a:r>
              <a:rPr lang="uk-UA" dirty="0"/>
              <a:t>рік.</a:t>
            </a:r>
          </a:p>
          <a:p>
            <a:pPr lvl="0"/>
            <a:r>
              <a:rPr lang="uk-UA" dirty="0" smtClean="0"/>
              <a:t>Щодня </a:t>
            </a:r>
            <a:r>
              <a:rPr lang="uk-UA" dirty="0"/>
              <a:t>енергетичні витрати в Україні сягають 100 мільйонів гривень. Тільки води ми втрачаємо на 4 мільйони гривень</a:t>
            </a:r>
            <a:r>
              <a:rPr lang="uk-UA" dirty="0" smtClean="0"/>
              <a:t>.</a:t>
            </a:r>
          </a:p>
          <a:p>
            <a:pPr lvl="0"/>
            <a:r>
              <a:rPr lang="ru-RU" dirty="0"/>
              <a:t> 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/>
              <a:t>третина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відбивається</a:t>
            </a:r>
            <a:r>
              <a:rPr lang="ru-RU" dirty="0"/>
              <a:t> атмосферою </a:t>
            </a:r>
            <a:r>
              <a:rPr lang="ru-RU" dirty="0" err="1"/>
              <a:t>Землі</a:t>
            </a:r>
            <a:r>
              <a:rPr lang="ru-RU" dirty="0"/>
              <a:t> назад у </a:t>
            </a:r>
            <a:r>
              <a:rPr lang="ru-RU" dirty="0" err="1"/>
              <a:t>космічний</a:t>
            </a:r>
            <a:r>
              <a:rPr lang="ru-RU" dirty="0"/>
              <a:t> </a:t>
            </a:r>
            <a:r>
              <a:rPr lang="ru-RU" dirty="0" err="1" smtClean="0"/>
              <a:t>простір</a:t>
            </a:r>
            <a:r>
              <a:rPr lang="uk-UA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Цікаві факти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59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6777318" cy="2880320"/>
          </a:xfrm>
        </p:spPr>
        <p:txBody>
          <a:bodyPr/>
          <a:lstStyle/>
          <a:p>
            <a:r>
              <a:rPr lang="uk-UA" sz="8800" dirty="0" smtClean="0"/>
              <a:t>Кінець</a:t>
            </a:r>
            <a:endParaRPr lang="uk-UA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6339599" y="4106443"/>
            <a:ext cx="247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Виконала:</a:t>
            </a:r>
          </a:p>
          <a:p>
            <a:r>
              <a:rPr lang="uk-UA" smtClean="0"/>
              <a:t>Вчитель</a:t>
            </a:r>
            <a:r>
              <a:rPr lang="uk-UA" dirty="0" smtClean="0"/>
              <a:t>: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39868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390706" cy="2664297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Людству </a:t>
            </a:r>
            <a:r>
              <a:rPr lang="uk-UA" dirty="0"/>
              <a:t>потрібна енергія, причому потреби в ній збільшуються з кожним роком. Разом з тим запаси традиційних природних палив (нафти, вугілля, газу і ін.) кінцеві. Кінцеві також і запаси ядерного палива - урану, з якого можна отримувати в реакторах плутоній. Практично невичерпні запаси термоядерного палива – </a:t>
            </a:r>
            <a:r>
              <a:rPr lang="uk-UA" dirty="0" smtClean="0"/>
              <a:t>водню. </a:t>
            </a:r>
            <a:r>
              <a:rPr lang="uk-UA" dirty="0"/>
              <a:t>Залишаються два шляхи: строга економія при витрачанні енергоресурсів і використання нетрадиційних поновлюваних джерел енергії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Енергія в житті людини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4437112"/>
            <a:ext cx="2857500" cy="228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86" y="4428106"/>
            <a:ext cx="297305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9"/>
            <a:ext cx="8229600" cy="30148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/>
              <a:t/>
            </a:r>
            <a:br>
              <a:rPr lang="uk-UA" dirty="0"/>
            </a:br>
            <a:r>
              <a:rPr lang="uk-UA" b="1" dirty="0"/>
              <a:t> Перший напрямок</a:t>
            </a:r>
            <a:r>
              <a:rPr lang="uk-UA" dirty="0"/>
              <a:t>: це економія існуючих корисних копалин. Економія передбачає використання нових технологічних рішень — енергозберігаючих технологій.</a:t>
            </a:r>
            <a:br>
              <a:rPr lang="uk-UA" dirty="0"/>
            </a:br>
            <a:r>
              <a:rPr lang="uk-UA" b="1" dirty="0" smtClean="0"/>
              <a:t>Другий </a:t>
            </a:r>
            <a:r>
              <a:rPr lang="uk-UA" b="1" dirty="0"/>
              <a:t>напрямок</a:t>
            </a:r>
            <a:r>
              <a:rPr lang="uk-UA" dirty="0"/>
              <a:t>: поступова заміна викопного палива на паливо, одержуване з </a:t>
            </a:r>
            <a:r>
              <a:rPr lang="uk-UA" dirty="0" smtClean="0"/>
              <a:t>рослин.</a:t>
            </a:r>
          </a:p>
          <a:p>
            <a:pPr marL="0" indent="0">
              <a:buNone/>
            </a:pPr>
            <a:r>
              <a:rPr lang="uk-UA" b="1" dirty="0" smtClean="0"/>
              <a:t>Третій </a:t>
            </a:r>
            <a:r>
              <a:rPr lang="uk-UA" b="1" dirty="0"/>
              <a:t>напрямок</a:t>
            </a:r>
            <a:r>
              <a:rPr lang="uk-UA" dirty="0"/>
              <a:t>: використання альтернативних джерел </a:t>
            </a:r>
            <a:r>
              <a:rPr lang="uk-UA" dirty="0" smtClean="0"/>
              <a:t>енергії.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4406"/>
          </a:xfrm>
        </p:spPr>
        <p:txBody>
          <a:bodyPr/>
          <a:lstStyle/>
          <a:p>
            <a:r>
              <a:rPr lang="uk-UA" dirty="0" smtClean="0"/>
              <a:t>Як зберегти енергетичні ресурси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78102"/>
            <a:ext cx="4032448" cy="267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8102"/>
            <a:ext cx="3816424" cy="267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91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096344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hlinkClick r:id="rId2" action="ppaction://hlinksldjump"/>
              </a:rPr>
              <a:t>Енергія </a:t>
            </a:r>
            <a:r>
              <a:rPr lang="uk-UA" b="1" dirty="0">
                <a:hlinkClick r:id="rId2" action="ppaction://hlinksldjump"/>
              </a:rPr>
              <a:t>річок.</a:t>
            </a:r>
            <a:endParaRPr lang="uk-UA" dirty="0"/>
          </a:p>
          <a:p>
            <a:r>
              <a:rPr lang="uk-UA" b="1" dirty="0">
                <a:hlinkClick r:id="rId2" action="ppaction://hlinksldjump"/>
              </a:rPr>
              <a:t>Енергія світового </a:t>
            </a:r>
            <a:r>
              <a:rPr lang="uk-UA" b="1" dirty="0" smtClean="0">
                <a:hlinkClick r:id="rId2" action="ppaction://hlinksldjump"/>
              </a:rPr>
              <a:t>океану</a:t>
            </a:r>
            <a:endParaRPr lang="uk-UA" dirty="0"/>
          </a:p>
          <a:p>
            <a:r>
              <a:rPr lang="uk-UA" b="1" dirty="0">
                <a:hlinkClick r:id="rId2" action="ppaction://hlinksldjump"/>
              </a:rPr>
              <a:t>Теплова енергія </a:t>
            </a:r>
            <a:r>
              <a:rPr lang="uk-UA" b="1" dirty="0" smtClean="0">
                <a:hlinkClick r:id="rId2" action="ppaction://hlinksldjump"/>
              </a:rPr>
              <a:t>океану</a:t>
            </a:r>
            <a:endParaRPr lang="uk-UA" dirty="0"/>
          </a:p>
          <a:p>
            <a:r>
              <a:rPr lang="uk-UA" b="1" dirty="0">
                <a:hlinkClick r:id="rId2" action="ppaction://hlinksldjump"/>
              </a:rPr>
              <a:t>Енергія морських течій</a:t>
            </a:r>
            <a:endParaRPr lang="uk-UA" dirty="0"/>
          </a:p>
          <a:p>
            <a:r>
              <a:rPr lang="uk-UA" b="1" dirty="0">
                <a:hlinkClick r:id="rId3" action="ppaction://hlinksldjump"/>
              </a:rPr>
              <a:t>Енергія сонця.</a:t>
            </a:r>
            <a:endParaRPr lang="uk-UA" dirty="0"/>
          </a:p>
          <a:p>
            <a:r>
              <a:rPr lang="uk-UA" b="1" dirty="0">
                <a:hlinkClick r:id="rId4" action="ppaction://hlinksldjump"/>
              </a:rPr>
              <a:t>Атомна енергія.</a:t>
            </a:r>
            <a:endParaRPr lang="uk-UA" dirty="0"/>
          </a:p>
          <a:p>
            <a:r>
              <a:rPr lang="uk-UA" b="1" dirty="0">
                <a:hlinkClick r:id="rId5" action="ppaction://hlinksldjump"/>
              </a:rPr>
              <a:t>Воднева </a:t>
            </a:r>
            <a:r>
              <a:rPr lang="uk-UA" b="1" dirty="0" smtClean="0">
                <a:hlinkClick r:id="rId5" action="ppaction://hlinksldjump"/>
              </a:rPr>
              <a:t>енергетика</a:t>
            </a:r>
            <a:endParaRPr lang="uk-UA" b="1" dirty="0" smtClean="0"/>
          </a:p>
          <a:p>
            <a:r>
              <a:rPr lang="uk-UA" b="1" dirty="0">
                <a:hlinkClick r:id="rId6" action="ppaction://hlinksldjump"/>
              </a:rPr>
              <a:t> Вітрова </a:t>
            </a:r>
            <a:r>
              <a:rPr lang="uk-UA" b="1" dirty="0" smtClean="0">
                <a:hlinkClick r:id="rId6" action="ppaction://hlinksldjump"/>
              </a:rPr>
              <a:t>енергія</a:t>
            </a:r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Альтернативні джерела енергії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464496" cy="310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2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4406"/>
          </a:xfrm>
        </p:spPr>
        <p:txBody>
          <a:bodyPr/>
          <a:lstStyle/>
          <a:p>
            <a:r>
              <a:rPr lang="uk-UA" dirty="0" smtClean="0"/>
              <a:t>Енергія річок та світового океану</a:t>
            </a:r>
            <a:endParaRPr lang="uk-UA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5" y="2048508"/>
            <a:ext cx="3384376" cy="277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12" y="2080841"/>
            <a:ext cx="2664498" cy="3456384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69668"/>
            <a:ext cx="4433949" cy="277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36113" y="6559829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hlinkClick r:id="rId5" action="ppaction://hlinksldjump"/>
              </a:rPr>
              <a:t>Назад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33181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1988840"/>
            <a:ext cx="295232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Сонячна енергія</a:t>
            </a:r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8" y="1991882"/>
            <a:ext cx="3716018" cy="278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15868"/>
            <a:ext cx="3416670" cy="25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415" y="6495971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hlinkClick r:id="rId5" action="ppaction://hlinksldjump"/>
              </a:rPr>
              <a:t>Назад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13475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7412"/>
            <a:ext cx="3429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86000"/>
            <a:ext cx="3048000" cy="2286000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4105470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Атомна енергія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8362658" y="6495971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hlinkClick r:id="rId5" action="ppaction://hlinksldjump"/>
              </a:rPr>
              <a:t>Назад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1993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3744416" cy="43924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Воднева енергетика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04056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16416" y="6453336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hlinkClick r:id="rId4" action="ppaction://hlinksldjump"/>
              </a:rPr>
              <a:t>Назад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5725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Вітрова енергія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1"/>
            <a:ext cx="4105275" cy="43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72" y="227687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72" y="4682260"/>
            <a:ext cx="3810000" cy="1914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5965" y="6501731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hlinkClick r:id="rId5" action="ppaction://hlinksldjump"/>
              </a:rPr>
              <a:t>Назад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360157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244</TotalTime>
  <Words>239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Твердый переплет</vt:lpstr>
      <vt:lpstr>Презентация PowerPoint</vt:lpstr>
      <vt:lpstr>Енергія в житті людини</vt:lpstr>
      <vt:lpstr>Як зберегти енергетичні ресурси</vt:lpstr>
      <vt:lpstr>Альтернативні джерела енергії</vt:lpstr>
      <vt:lpstr>Енергія річок та світового океану</vt:lpstr>
      <vt:lpstr>Сонячна енергія</vt:lpstr>
      <vt:lpstr>Атомна енергія</vt:lpstr>
      <vt:lpstr>Воднева енергетика</vt:lpstr>
      <vt:lpstr>Вітрова енергія</vt:lpstr>
      <vt:lpstr>Енергозберігаючі технології</vt:lpstr>
      <vt:lpstr>Презентация PowerPoint</vt:lpstr>
      <vt:lpstr>Енергозберігаюча фарба</vt:lpstr>
      <vt:lpstr>Презентация PowerPoint</vt:lpstr>
      <vt:lpstr>Вічний двигун</vt:lpstr>
      <vt:lpstr>Цікаві факти</vt:lpstr>
      <vt:lpstr>Кінець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felles</dc:creator>
  <cp:lastModifiedBy>felles</cp:lastModifiedBy>
  <cp:revision>20</cp:revision>
  <dcterms:created xsi:type="dcterms:W3CDTF">2014-05-07T10:45:44Z</dcterms:created>
  <dcterms:modified xsi:type="dcterms:W3CDTF">2015-02-01T12:46:21Z</dcterms:modified>
</cp:coreProperties>
</file>