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7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5" autoAdjust="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DA0E04-C60A-42E8-AD80-36A5A13D0C55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5A3041-4D24-44F4-8CFE-CF374F031E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Галілео Галілей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     (1564-1642)</a:t>
            </a:r>
            <a:endParaRPr lang="ru-RU" dirty="0"/>
          </a:p>
        </p:txBody>
      </p:sp>
      <p:pic>
        <p:nvPicPr>
          <p:cNvPr id="4" name="Рисунок 3" descr="Galileo.arp.300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191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575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роз'яснив</a:t>
            </a:r>
            <a:r>
              <a:rPr lang="ru-RU" dirty="0" smtClean="0"/>
              <a:t> причину </a:t>
            </a:r>
            <a:r>
              <a:rPr lang="ru-RU" dirty="0" err="1" smtClean="0"/>
              <a:t>чому</a:t>
            </a:r>
            <a:r>
              <a:rPr lang="ru-RU" dirty="0" smtClean="0"/>
              <a:t> земна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</a:t>
            </a:r>
            <a:r>
              <a:rPr lang="ru-RU" dirty="0" smtClean="0"/>
              <a:t>при </a:t>
            </a:r>
            <a:r>
              <a:rPr lang="ru-RU" dirty="0" err="1" smtClean="0"/>
              <a:t>обертанні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для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Коперник </a:t>
            </a:r>
            <a:r>
              <a:rPr lang="ru-RU" dirty="0" err="1" smtClean="0"/>
              <a:t>ввів</a:t>
            </a:r>
            <a:r>
              <a:rPr lang="ru-RU" dirty="0" smtClean="0"/>
              <a:t> «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»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Галілей</a:t>
            </a:r>
            <a:r>
              <a:rPr lang="ru-RU" dirty="0" smtClean="0"/>
              <a:t> показав на </a:t>
            </a:r>
            <a:r>
              <a:rPr lang="ru-RU" dirty="0" err="1" smtClean="0"/>
              <a:t>досвіді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вісь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рухаючоїсь</a:t>
            </a:r>
            <a:r>
              <a:rPr lang="ru-RU" dirty="0" smtClean="0"/>
              <a:t> </a:t>
            </a:r>
            <a:r>
              <a:rPr lang="ru-RU" dirty="0" err="1" smtClean="0"/>
              <a:t>дзиги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напрямок</a:t>
            </a:r>
            <a:r>
              <a:rPr lang="ru-RU" dirty="0" smtClean="0"/>
              <a:t> сама собою.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серйозну</a:t>
            </a:r>
            <a:r>
              <a:rPr lang="ru-RU" dirty="0" smtClean="0"/>
              <a:t> </a:t>
            </a:r>
            <a:r>
              <a:rPr lang="ru-RU" dirty="0" err="1" smtClean="0"/>
              <a:t>помилку</a:t>
            </a:r>
            <a:r>
              <a:rPr lang="ru-RU" dirty="0" smtClean="0"/>
              <a:t>, </a:t>
            </a:r>
            <a:r>
              <a:rPr lang="ru-RU" dirty="0" err="1" smtClean="0"/>
              <a:t>вважаючи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припливів</a:t>
            </a:r>
            <a:r>
              <a:rPr lang="ru-RU" dirty="0" smtClean="0"/>
              <a:t> доводить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2900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Галілео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помер 8 </a:t>
            </a:r>
            <a:r>
              <a:rPr lang="ru-RU" dirty="0" err="1" smtClean="0"/>
              <a:t>січня</a:t>
            </a:r>
            <a:r>
              <a:rPr lang="ru-RU" dirty="0" smtClean="0"/>
              <a:t> 1642 року, у </a:t>
            </a:r>
            <a:r>
              <a:rPr lang="ru-RU" dirty="0" err="1" smtClean="0"/>
              <a:t>віці</a:t>
            </a:r>
            <a:r>
              <a:rPr lang="ru-RU" dirty="0" smtClean="0"/>
              <a:t> 78 </a:t>
            </a:r>
            <a:r>
              <a:rPr lang="ru-RU" dirty="0" err="1" smtClean="0"/>
              <a:t>років</a:t>
            </a:r>
            <a:r>
              <a:rPr lang="ru-RU" dirty="0" smtClean="0"/>
              <a:t>,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ліжку</a:t>
            </a:r>
            <a:r>
              <a:rPr lang="ru-RU" dirty="0" smtClean="0"/>
              <a:t>. Папа Урбан заборонив </a:t>
            </a:r>
            <a:r>
              <a:rPr lang="ru-RU" dirty="0" err="1" smtClean="0"/>
              <a:t>ховати</a:t>
            </a:r>
            <a:r>
              <a:rPr lang="ru-RU" dirty="0" smtClean="0"/>
              <a:t> </a:t>
            </a:r>
            <a:r>
              <a:rPr lang="ru-RU" dirty="0" err="1" smtClean="0"/>
              <a:t>Галілея</a:t>
            </a:r>
            <a:r>
              <a:rPr lang="ru-RU" dirty="0" smtClean="0"/>
              <a:t> в </a:t>
            </a:r>
            <a:r>
              <a:rPr lang="ru-RU" dirty="0" err="1" smtClean="0"/>
              <a:t>сімейному</a:t>
            </a:r>
            <a:r>
              <a:rPr lang="ru-RU" dirty="0" smtClean="0"/>
              <a:t> </a:t>
            </a:r>
            <a:r>
              <a:rPr lang="ru-RU" dirty="0" err="1" smtClean="0"/>
              <a:t>склепі</a:t>
            </a:r>
            <a:r>
              <a:rPr lang="ru-RU" dirty="0" smtClean="0"/>
              <a:t> собору Санта </a:t>
            </a:r>
            <a:r>
              <a:rPr lang="ru-RU" dirty="0" err="1" smtClean="0"/>
              <a:t>Кроче</a:t>
            </a:r>
            <a:r>
              <a:rPr lang="ru-RU" dirty="0" smtClean="0"/>
              <a:t> у </a:t>
            </a:r>
            <a:r>
              <a:rPr lang="ru-RU" dirty="0" err="1" smtClean="0"/>
              <a:t>Флоренції</a:t>
            </a:r>
            <a:r>
              <a:rPr lang="ru-RU" dirty="0" smtClean="0"/>
              <a:t>. </a:t>
            </a:r>
            <a:r>
              <a:rPr lang="ru-RU" dirty="0" err="1" smtClean="0"/>
              <a:t>Поховали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Арчетрі</a:t>
            </a:r>
            <a:r>
              <a:rPr lang="ru-RU" dirty="0" smtClean="0"/>
              <a:t> без почестей,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Папа </a:t>
            </a:r>
            <a:r>
              <a:rPr lang="ru-RU" dirty="0" err="1" smtClean="0"/>
              <a:t>теж</a:t>
            </a:r>
            <a:r>
              <a:rPr lang="ru-RU" dirty="0" smtClean="0"/>
              <a:t> не дозволив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1737 </a:t>
            </a:r>
            <a:r>
              <a:rPr lang="ru-RU" dirty="0" err="1" smtClean="0"/>
              <a:t>році</a:t>
            </a:r>
            <a:r>
              <a:rPr lang="ru-RU" dirty="0" smtClean="0"/>
              <a:t> прах </a:t>
            </a:r>
            <a:r>
              <a:rPr lang="ru-RU" dirty="0" err="1" smtClean="0"/>
              <a:t>Галілея</a:t>
            </a:r>
            <a:r>
              <a:rPr lang="ru-RU" dirty="0" smtClean="0"/>
              <a:t>, як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просив, </a:t>
            </a:r>
            <a:r>
              <a:rPr lang="ru-RU" dirty="0" err="1" smtClean="0"/>
              <a:t>був</a:t>
            </a:r>
            <a:r>
              <a:rPr lang="ru-RU" dirty="0" smtClean="0"/>
              <a:t> перенесений в собор Санта </a:t>
            </a:r>
            <a:r>
              <a:rPr lang="ru-RU" dirty="0" err="1" smtClean="0"/>
              <a:t>Кроче</a:t>
            </a:r>
            <a:r>
              <a:rPr lang="ru-RU" dirty="0" smtClean="0"/>
              <a:t>, де 17 </a:t>
            </a:r>
            <a:r>
              <a:rPr lang="ru-RU" dirty="0" err="1" smtClean="0"/>
              <a:t>березня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урочисто</a:t>
            </a:r>
            <a:r>
              <a:rPr lang="ru-RU" dirty="0" smtClean="0"/>
              <a:t> </a:t>
            </a:r>
            <a:r>
              <a:rPr lang="ru-RU" dirty="0" err="1" smtClean="0"/>
              <a:t>похований</a:t>
            </a:r>
            <a:r>
              <a:rPr lang="ru-RU" dirty="0" smtClean="0"/>
              <a:t>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Гробниця Галілея</a:t>
            </a:r>
            <a:endParaRPr lang="ru-RU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8625" y="1589088"/>
            <a:ext cx="3450499" cy="4572000"/>
          </a:xfrm>
        </p:spPr>
      </p:pic>
      <p:pic>
        <p:nvPicPr>
          <p:cNvPr id="6" name="Содержимое 5" descr="7f324041345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72066" y="1571612"/>
            <a:ext cx="3659184" cy="45720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00364" y="2743200"/>
            <a:ext cx="5494349" cy="3829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15 лютого 1564 в </a:t>
            </a:r>
            <a:r>
              <a:rPr lang="ru-RU" dirty="0" err="1" smtClean="0"/>
              <a:t>Пізі</a:t>
            </a:r>
            <a:r>
              <a:rPr lang="ru-RU" dirty="0" smtClean="0"/>
              <a:t>.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до 11 </a:t>
            </a:r>
            <a:r>
              <a:rPr lang="ru-RU" dirty="0" err="1" smtClean="0"/>
              <a:t>років</a:t>
            </a:r>
            <a:r>
              <a:rPr lang="ru-RU" dirty="0" smtClean="0"/>
              <a:t> проходило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у </a:t>
            </a:r>
            <a:r>
              <a:rPr lang="ru-RU" dirty="0" err="1" smtClean="0"/>
              <a:t>Флоренцію</a:t>
            </a:r>
            <a:r>
              <a:rPr lang="ru-RU" dirty="0" smtClean="0"/>
              <a:t>, де </a:t>
            </a:r>
            <a:r>
              <a:rPr lang="ru-RU" dirty="0" err="1" smtClean="0"/>
              <a:t>навчався</a:t>
            </a:r>
            <a:r>
              <a:rPr lang="ru-RU" dirty="0" smtClean="0"/>
              <a:t> в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бенедиктинців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вступив в </a:t>
            </a:r>
            <a:r>
              <a:rPr lang="ru-RU" dirty="0" err="1" smtClean="0"/>
              <a:t>Пізанський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Там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медицину, </a:t>
            </a:r>
            <a:r>
              <a:rPr lang="ru-RU" dirty="0" err="1" smtClean="0"/>
              <a:t>геометрію</a:t>
            </a:r>
            <a:r>
              <a:rPr lang="ru-RU" dirty="0" smtClean="0"/>
              <a:t>, </a:t>
            </a:r>
            <a:r>
              <a:rPr lang="ru-RU" dirty="0" err="1" smtClean="0"/>
              <a:t>філософію</a:t>
            </a:r>
            <a:r>
              <a:rPr lang="ru-RU" dirty="0" smtClean="0"/>
              <a:t>, математику.</a:t>
            </a:r>
          </a:p>
          <a:p>
            <a:r>
              <a:rPr lang="ru-RU" dirty="0" smtClean="0"/>
              <a:t>Будучи не в </a:t>
            </a:r>
            <a:r>
              <a:rPr lang="ru-RU" dirty="0" err="1" smtClean="0"/>
              <a:t>змозі</a:t>
            </a:r>
            <a:r>
              <a:rPr lang="ru-RU" dirty="0" smtClean="0"/>
              <a:t> </a:t>
            </a:r>
            <a:r>
              <a:rPr lang="ru-RU" dirty="0" err="1" smtClean="0"/>
              <a:t>оплатити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повернувся</a:t>
            </a:r>
            <a:r>
              <a:rPr lang="ru-RU" dirty="0" smtClean="0"/>
              <a:t> до </a:t>
            </a:r>
            <a:r>
              <a:rPr lang="ru-RU" dirty="0" err="1" smtClean="0"/>
              <a:t>Флоренції</a:t>
            </a:r>
            <a:r>
              <a:rPr lang="ru-RU" dirty="0" smtClean="0"/>
              <a:t>, де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маркізом</a:t>
            </a:r>
            <a:r>
              <a:rPr lang="ru-RU" dirty="0" smtClean="0"/>
              <a:t> </a:t>
            </a:r>
            <a:r>
              <a:rPr lang="ru-RU" dirty="0" err="1" smtClean="0"/>
              <a:t>Монте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сприяв</a:t>
            </a:r>
            <a:r>
              <a:rPr lang="ru-RU" dirty="0" smtClean="0"/>
              <a:t> </a:t>
            </a:r>
            <a:r>
              <a:rPr lang="ru-RU" dirty="0" err="1" smtClean="0"/>
              <a:t>надходженню</a:t>
            </a:r>
            <a:r>
              <a:rPr lang="ru-RU" dirty="0" smtClean="0"/>
              <a:t> </a:t>
            </a:r>
            <a:r>
              <a:rPr lang="ru-RU" dirty="0" err="1" smtClean="0"/>
              <a:t>Галілея</a:t>
            </a:r>
            <a:r>
              <a:rPr lang="ru-RU" dirty="0" smtClean="0"/>
              <a:t> в </a:t>
            </a:r>
            <a:r>
              <a:rPr lang="ru-RU" dirty="0" err="1" smtClean="0"/>
              <a:t>Болонський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на роботу </a:t>
            </a:r>
            <a:r>
              <a:rPr lang="ru-RU" dirty="0" err="1" smtClean="0"/>
              <a:t>викладачем</a:t>
            </a:r>
            <a:r>
              <a:rPr lang="ru-RU" dirty="0" smtClean="0"/>
              <a:t> математики. </a:t>
            </a:r>
            <a:r>
              <a:rPr lang="ru-RU" dirty="0" err="1" smtClean="0"/>
              <a:t>Потім</a:t>
            </a:r>
            <a:r>
              <a:rPr lang="ru-RU" dirty="0" smtClean="0"/>
              <a:t> в </a:t>
            </a:r>
            <a:r>
              <a:rPr lang="ru-RU" dirty="0" err="1" smtClean="0"/>
              <a:t>біографії</a:t>
            </a:r>
            <a:r>
              <a:rPr lang="ru-RU" dirty="0" smtClean="0"/>
              <a:t> </a:t>
            </a:r>
            <a:r>
              <a:rPr lang="ru-RU" dirty="0" err="1" smtClean="0"/>
              <a:t>Галілея</a:t>
            </a:r>
            <a:r>
              <a:rPr lang="ru-RU" dirty="0" smtClean="0"/>
              <a:t> проходило </a:t>
            </a:r>
            <a:r>
              <a:rPr lang="ru-RU" dirty="0" err="1" smtClean="0"/>
              <a:t>викладання</a:t>
            </a:r>
            <a:r>
              <a:rPr lang="ru-RU" dirty="0" smtClean="0"/>
              <a:t> в </a:t>
            </a:r>
            <a:r>
              <a:rPr lang="ru-RU" dirty="0" err="1" smtClean="0"/>
              <a:t>Пізанського</a:t>
            </a:r>
            <a:r>
              <a:rPr lang="ru-RU" dirty="0" smtClean="0"/>
              <a:t>, а </a:t>
            </a:r>
            <a:r>
              <a:rPr lang="ru-RU" dirty="0" err="1" smtClean="0"/>
              <a:t>пізніше</a:t>
            </a:r>
            <a:r>
              <a:rPr lang="ru-RU" dirty="0" smtClean="0"/>
              <a:t> в </a:t>
            </a:r>
            <a:r>
              <a:rPr lang="ru-RU" dirty="0" err="1" smtClean="0"/>
              <a:t>Падуанському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. Тут </a:t>
            </a:r>
            <a:r>
              <a:rPr lang="ru-RU" dirty="0" err="1" smtClean="0"/>
              <a:t>був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плідних</a:t>
            </a:r>
            <a:r>
              <a:rPr lang="ru-RU" dirty="0" smtClean="0"/>
              <a:t> </a:t>
            </a:r>
            <a:r>
              <a:rPr lang="ru-RU" dirty="0" err="1" smtClean="0"/>
              <a:t>періодів</a:t>
            </a:r>
            <a:r>
              <a:rPr lang="ru-RU" dirty="0" smtClean="0"/>
              <a:t> для </a:t>
            </a:r>
            <a:r>
              <a:rPr lang="ru-RU" dirty="0" err="1" smtClean="0"/>
              <a:t>вченого</a:t>
            </a:r>
            <a:r>
              <a:rPr lang="ru-RU" dirty="0" smtClean="0"/>
              <a:t>. </a:t>
            </a:r>
            <a:r>
              <a:rPr lang="ru-RU" dirty="0" err="1" smtClean="0"/>
              <a:t>Праця</a:t>
            </a:r>
            <a:r>
              <a:rPr lang="ru-RU" dirty="0" smtClean="0"/>
              <a:t> «</a:t>
            </a:r>
            <a:r>
              <a:rPr lang="ru-RU" dirty="0" err="1" smtClean="0"/>
              <a:t>Механіка</a:t>
            </a:r>
            <a:r>
              <a:rPr lang="ru-RU" dirty="0" smtClean="0"/>
              <a:t>» </a:t>
            </a:r>
            <a:r>
              <a:rPr lang="ru-RU" dirty="0" err="1" smtClean="0"/>
              <a:t>Галілея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в 1593 </a:t>
            </a:r>
            <a:r>
              <a:rPr lang="ru-RU" dirty="0" err="1" smtClean="0"/>
              <a:t>році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</a:t>
            </a:r>
            <a:r>
              <a:rPr lang="ru-RU" dirty="0" err="1" smtClean="0"/>
              <a:t>Галілео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описав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падаючих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маятника, </a:t>
            </a:r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на </a:t>
            </a:r>
            <a:r>
              <a:rPr lang="ru-RU" dirty="0" err="1" smtClean="0"/>
              <a:t>противагу</a:t>
            </a:r>
            <a:r>
              <a:rPr lang="ru-RU" dirty="0" smtClean="0"/>
              <a:t> </a:t>
            </a:r>
            <a:r>
              <a:rPr lang="ru-RU" dirty="0" err="1" smtClean="0"/>
              <a:t>динаміці</a:t>
            </a:r>
            <a:r>
              <a:rPr lang="ru-RU" dirty="0" smtClean="0"/>
              <a:t> Аристотеля.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Біографія</a:t>
            </a:r>
            <a:endParaRPr lang="ru-RU" dirty="0"/>
          </a:p>
        </p:txBody>
      </p:sp>
      <p:pic>
        <p:nvPicPr>
          <p:cNvPr id="4" name="Рисунок 3" descr="220px-Galileo_la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43182"/>
            <a:ext cx="2095500" cy="296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5721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Праця </a:t>
            </a:r>
            <a:r>
              <a:rPr lang="uk-UA" dirty="0" err="1" smtClean="0"/>
              <a:t>“Механіка”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033574" cy="4343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1609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побудував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перший телескоп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опуклим</a:t>
            </a:r>
            <a:r>
              <a:rPr lang="ru-RU" dirty="0" smtClean="0"/>
              <a:t> </a:t>
            </a:r>
            <a:r>
              <a:rPr lang="ru-RU" dirty="0" err="1" smtClean="0"/>
              <a:t>об'єктивом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увігнутим</a:t>
            </a:r>
            <a:r>
              <a:rPr lang="ru-RU" dirty="0" smtClean="0"/>
              <a:t> окуляром. Труба давала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трикратне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.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телескоп,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в 32 рази.</a:t>
            </a:r>
          </a:p>
          <a:p>
            <a:endParaRPr lang="ru-RU" dirty="0"/>
          </a:p>
        </p:txBody>
      </p:sp>
      <p:pic>
        <p:nvPicPr>
          <p:cNvPr id="5" name="Содержимое 4" descr="1284844137_0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08374" y="1500174"/>
            <a:ext cx="434984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2857496"/>
            <a:ext cx="4414846" cy="33290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7 </a:t>
            </a:r>
            <a:r>
              <a:rPr lang="ru-RU" dirty="0" err="1" smtClean="0"/>
              <a:t>січня</a:t>
            </a:r>
            <a:r>
              <a:rPr lang="ru-RU" dirty="0" smtClean="0"/>
              <a:t> 1610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спрямував</a:t>
            </a:r>
            <a:r>
              <a:rPr lang="ru-RU" dirty="0" smtClean="0"/>
              <a:t> </a:t>
            </a:r>
            <a:r>
              <a:rPr lang="ru-RU" dirty="0" err="1" smtClean="0"/>
              <a:t>зорову</a:t>
            </a:r>
            <a:r>
              <a:rPr lang="ru-RU" dirty="0" smtClean="0"/>
              <a:t> трубу на небо.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в телескоп показали,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покритий</a:t>
            </a:r>
            <a:r>
              <a:rPr lang="ru-RU" dirty="0" smtClean="0"/>
              <a:t> горами </a:t>
            </a:r>
            <a:r>
              <a:rPr lang="ru-RU" dirty="0" err="1" smtClean="0"/>
              <a:t>і</a:t>
            </a:r>
            <a:r>
              <a:rPr lang="ru-RU" dirty="0" smtClean="0"/>
              <a:t> кратерами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, </a:t>
            </a:r>
            <a:r>
              <a:rPr lang="ru-RU" dirty="0" err="1" smtClean="0"/>
              <a:t>подібним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попелястий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пояснив як результат </a:t>
            </a:r>
            <a:r>
              <a:rPr lang="ru-RU" dirty="0" err="1" smtClean="0"/>
              <a:t>попадання</a:t>
            </a:r>
            <a:r>
              <a:rPr lang="ru-RU" dirty="0" smtClean="0"/>
              <a:t> на наш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</a:t>
            </a:r>
            <a:r>
              <a:rPr lang="ru-RU" dirty="0" err="1" smtClean="0"/>
              <a:t>відбитого</a:t>
            </a:r>
            <a:r>
              <a:rPr lang="ru-RU" dirty="0" smtClean="0"/>
              <a:t> Землею. Все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спростовувало</a:t>
            </a:r>
            <a:r>
              <a:rPr lang="ru-RU" dirty="0" smtClean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 err="1" smtClean="0"/>
              <a:t>Арістотеля</a:t>
            </a:r>
            <a:r>
              <a:rPr lang="ru-RU" dirty="0" smtClean="0"/>
              <a:t> про </a:t>
            </a:r>
            <a:r>
              <a:rPr lang="ru-RU" dirty="0" err="1" smtClean="0"/>
              <a:t>протилежність</a:t>
            </a:r>
            <a:r>
              <a:rPr lang="ru-RU" dirty="0" smtClean="0"/>
              <a:t> «земного» </a:t>
            </a:r>
            <a:r>
              <a:rPr lang="ru-RU" dirty="0" err="1" smtClean="0"/>
              <a:t>і</a:t>
            </a:r>
            <a:r>
              <a:rPr lang="ru-RU" dirty="0" smtClean="0"/>
              <a:t> «небесного»: Земля стала </a:t>
            </a:r>
            <a:r>
              <a:rPr lang="ru-RU" dirty="0" err="1" smtClean="0"/>
              <a:t>тілом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ж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небесні</a:t>
            </a:r>
            <a:r>
              <a:rPr lang="ru-RU" dirty="0" smtClean="0"/>
              <a:t> </a:t>
            </a:r>
            <a:r>
              <a:rPr lang="ru-RU" dirty="0" err="1" smtClean="0"/>
              <a:t>світила</a:t>
            </a:r>
            <a:r>
              <a:rPr lang="ru-RU" dirty="0" smtClean="0"/>
              <a:t>.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виявив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лібрацію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857496"/>
            <a:ext cx="360998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3629028" cy="361475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(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Йоганна</a:t>
            </a:r>
            <a:r>
              <a:rPr lang="ru-RU" dirty="0" smtClean="0"/>
              <a:t> </a:t>
            </a:r>
            <a:r>
              <a:rPr lang="ru-RU" dirty="0" err="1" smtClean="0"/>
              <a:t>Фабриціуса</a:t>
            </a:r>
            <a:r>
              <a:rPr lang="ru-RU" dirty="0" smtClean="0"/>
              <a:t>), </a:t>
            </a:r>
            <a:r>
              <a:rPr lang="ru-RU" dirty="0" err="1" smtClean="0"/>
              <a:t>сонячні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.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постійна</a:t>
            </a:r>
            <a:r>
              <a:rPr lang="ru-RU" dirty="0" smtClean="0"/>
              <a:t> </a:t>
            </a:r>
            <a:r>
              <a:rPr lang="ru-RU" dirty="0" err="1" smtClean="0"/>
              <a:t>мінливість</a:t>
            </a:r>
            <a:r>
              <a:rPr lang="ru-RU" dirty="0" smtClean="0"/>
              <a:t> </a:t>
            </a:r>
            <a:r>
              <a:rPr lang="ru-RU" dirty="0" err="1" smtClean="0"/>
              <a:t>спростовували</a:t>
            </a:r>
            <a:r>
              <a:rPr lang="ru-RU" dirty="0" smtClean="0"/>
              <a:t> тезу Аристотеля про </a:t>
            </a:r>
            <a:r>
              <a:rPr lang="ru-RU" dirty="0" err="1" smtClean="0"/>
              <a:t>досконалість</a:t>
            </a:r>
            <a:r>
              <a:rPr lang="ru-RU" dirty="0" smtClean="0"/>
              <a:t> небес (на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«</a:t>
            </a:r>
            <a:r>
              <a:rPr lang="ru-RU" dirty="0" err="1" smtClean="0"/>
              <a:t>підмісячного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»). За результатами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</a:t>
            </a:r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оцінив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Сонячні плями</a:t>
            </a:r>
            <a:endParaRPr lang="ru-RU" dirty="0"/>
          </a:p>
        </p:txBody>
      </p:sp>
      <p:pic>
        <p:nvPicPr>
          <p:cNvPr id="4" name="Рисунок 3" descr="а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714620"/>
            <a:ext cx="335758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3700466" cy="297181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Галілей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Венера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. З одного боку, </a:t>
            </a:r>
            <a:r>
              <a:rPr lang="ru-RU" dirty="0" err="1" smtClean="0"/>
              <a:t>це</a:t>
            </a:r>
            <a:r>
              <a:rPr lang="ru-RU" dirty="0" smtClean="0"/>
              <a:t> доводило,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світить</a:t>
            </a:r>
            <a:r>
              <a:rPr lang="ru-RU" dirty="0" smtClean="0"/>
              <a:t> </a:t>
            </a:r>
            <a:r>
              <a:rPr lang="ru-RU" dirty="0" err="1" smtClean="0"/>
              <a:t>відбитим</a:t>
            </a:r>
            <a:r>
              <a:rPr lang="ru-RU" dirty="0" smtClean="0"/>
              <a:t> </a:t>
            </a:r>
            <a:r>
              <a:rPr lang="ru-RU" dirty="0" err="1" smtClean="0"/>
              <a:t>світлом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(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ясності</a:t>
            </a:r>
            <a:r>
              <a:rPr lang="ru-RU" dirty="0" smtClean="0"/>
              <a:t>). З </a:t>
            </a:r>
            <a:r>
              <a:rPr lang="ru-RU" dirty="0" err="1" smtClean="0"/>
              <a:t>іншого</a:t>
            </a:r>
            <a:r>
              <a:rPr lang="ru-RU" dirty="0" smtClean="0"/>
              <a:t> боку, порядок </a:t>
            </a:r>
            <a:r>
              <a:rPr lang="ru-RU" dirty="0" err="1" smtClean="0"/>
              <a:t>зміни</a:t>
            </a:r>
            <a:r>
              <a:rPr lang="ru-RU" dirty="0" smtClean="0"/>
              <a:t> фаз </a:t>
            </a:r>
            <a:r>
              <a:rPr lang="ru-RU" dirty="0" err="1" smtClean="0"/>
              <a:t>відповідав</a:t>
            </a:r>
            <a:r>
              <a:rPr lang="ru-RU" dirty="0" smtClean="0"/>
              <a:t> </a:t>
            </a:r>
            <a:r>
              <a:rPr lang="ru-RU" dirty="0" err="1" smtClean="0"/>
              <a:t>геліоцентричної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: в </a:t>
            </a:r>
            <a:r>
              <a:rPr lang="ru-RU" dirty="0" err="1" smtClean="0"/>
              <a:t>теорії</a:t>
            </a:r>
            <a:r>
              <a:rPr lang="ru-RU" dirty="0" smtClean="0"/>
              <a:t> Птолемея Венера як «</a:t>
            </a:r>
            <a:r>
              <a:rPr lang="ru-RU" dirty="0" err="1" smtClean="0"/>
              <a:t>нижня</a:t>
            </a:r>
            <a:r>
              <a:rPr lang="ru-RU" dirty="0" smtClean="0"/>
              <a:t>» планета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полновенеріе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Фази Венери</a:t>
            </a:r>
            <a:endParaRPr lang="ru-RU" dirty="0"/>
          </a:p>
        </p:txBody>
      </p:sp>
      <p:pic>
        <p:nvPicPr>
          <p:cNvPr id="4" name="Рисунок 3" descr="загружено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71876"/>
            <a:ext cx="36195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85787" y="2743200"/>
            <a:ext cx="3500462" cy="41148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Галілей</a:t>
            </a:r>
            <a:r>
              <a:rPr lang="ru-RU" dirty="0" smtClean="0"/>
              <a:t> показав, </a:t>
            </a:r>
            <a:r>
              <a:rPr lang="ru-RU" dirty="0" err="1" smtClean="0"/>
              <a:t>що</a:t>
            </a:r>
            <a:r>
              <a:rPr lang="ru-RU" dirty="0" smtClean="0"/>
              <a:t> при </a:t>
            </a:r>
            <a:r>
              <a:rPr lang="ru-RU" dirty="0" err="1" smtClean="0"/>
              <a:t>спостереженні</a:t>
            </a:r>
            <a:r>
              <a:rPr lang="ru-RU" dirty="0" smtClean="0"/>
              <a:t> в телескоп </a:t>
            </a:r>
            <a:r>
              <a:rPr lang="ru-RU" dirty="0" err="1" smtClean="0"/>
              <a:t>планети</a:t>
            </a:r>
            <a:r>
              <a:rPr lang="ru-RU" dirty="0" smtClean="0"/>
              <a:t> видно як диски, </a:t>
            </a:r>
            <a:r>
              <a:rPr lang="ru-RU" dirty="0" err="1" smtClean="0"/>
              <a:t>видимі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конфігураціях</a:t>
            </a:r>
            <a:r>
              <a:rPr lang="ru-RU" dirty="0" smtClean="0"/>
              <a:t>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такому </a:t>
            </a:r>
            <a:r>
              <a:rPr lang="ru-RU" dirty="0" err="1" smtClean="0"/>
              <a:t>співвідношенні</a:t>
            </a:r>
            <a:r>
              <a:rPr lang="ru-RU" dirty="0" smtClean="0"/>
              <a:t>, яке </a:t>
            </a:r>
            <a:r>
              <a:rPr lang="ru-RU" dirty="0" err="1" smtClean="0"/>
              <a:t>випливає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Коперника.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при </a:t>
            </a:r>
            <a:r>
              <a:rPr lang="ru-RU" dirty="0" err="1" smtClean="0"/>
              <a:t>спостереженнях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телескопом не </a:t>
            </a:r>
            <a:r>
              <a:rPr lang="ru-RU" dirty="0" err="1" smtClean="0"/>
              <a:t>збільшується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спростовувало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видимого </a:t>
            </a:r>
            <a:r>
              <a:rPr lang="ru-RU" dirty="0" err="1" smtClean="0"/>
              <a:t>і</a:t>
            </a:r>
            <a:r>
              <a:rPr lang="ru-RU" dirty="0" smtClean="0"/>
              <a:t> реального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астрономами як аргумент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геліоцентричної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Планети, як диски</a:t>
            </a:r>
            <a:endParaRPr lang="ru-RU" dirty="0"/>
          </a:p>
        </p:txBody>
      </p:sp>
      <p:pic>
        <p:nvPicPr>
          <p:cNvPr id="4" name="Рисунок 3" descr="kepler-pic4_zoom-1000x1000-4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643182"/>
            <a:ext cx="4714876" cy="404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2700333" cy="28289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Чумацький</a:t>
            </a:r>
            <a:r>
              <a:rPr lang="ru-RU" dirty="0" smtClean="0"/>
              <a:t> шлях,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неозброєним</a:t>
            </a:r>
            <a:r>
              <a:rPr lang="ru-RU" dirty="0" smtClean="0"/>
              <a:t> оком </a:t>
            </a:r>
            <a:r>
              <a:rPr lang="ru-RU" dirty="0" err="1" smtClean="0"/>
              <a:t>виглядає</a:t>
            </a:r>
            <a:r>
              <a:rPr lang="ru-RU" dirty="0" smtClean="0"/>
              <a:t> як </a:t>
            </a:r>
            <a:r>
              <a:rPr lang="ru-RU" dirty="0" err="1" smtClean="0"/>
              <a:t>суцільне</a:t>
            </a:r>
            <a:r>
              <a:rPr lang="ru-RU" dirty="0" smtClean="0"/>
              <a:t> </a:t>
            </a:r>
            <a:r>
              <a:rPr lang="ru-RU" dirty="0" err="1" smtClean="0"/>
              <a:t>сяйво</a:t>
            </a:r>
            <a:r>
              <a:rPr lang="ru-RU" dirty="0" smtClean="0"/>
              <a:t>, </a:t>
            </a:r>
            <a:r>
              <a:rPr lang="ru-RU" dirty="0" err="1" smtClean="0"/>
              <a:t>розпався</a:t>
            </a:r>
            <a:r>
              <a:rPr lang="ru-RU" dirty="0" smtClean="0"/>
              <a:t> на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підтвердила</a:t>
            </a:r>
            <a:r>
              <a:rPr lang="ru-RU" dirty="0" smtClean="0"/>
              <a:t> догадку </a:t>
            </a:r>
            <a:r>
              <a:rPr lang="ru-RU" dirty="0" err="1" smtClean="0"/>
              <a:t>Демокріта</a:t>
            </a:r>
            <a:r>
              <a:rPr lang="ru-RU" dirty="0" smtClean="0"/>
              <a:t>), </a:t>
            </a:r>
            <a:r>
              <a:rPr lang="ru-RU" dirty="0" err="1" smtClean="0"/>
              <a:t>і</a:t>
            </a:r>
            <a:r>
              <a:rPr lang="ru-RU" dirty="0" smtClean="0"/>
              <a:t> стало видно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невідомих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Чумацький шлях</a:t>
            </a:r>
            <a:endParaRPr lang="ru-RU" dirty="0"/>
          </a:p>
        </p:txBody>
      </p:sp>
      <p:pic>
        <p:nvPicPr>
          <p:cNvPr id="5" name="Рисунок 4" descr="383558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928934"/>
            <a:ext cx="4714876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чумацький шлях порів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7786710" cy="5143536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</TotalTime>
  <Words>637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Галілео Галілей</vt:lpstr>
      <vt:lpstr>Біографія</vt:lpstr>
      <vt:lpstr>Слайд 3</vt:lpstr>
      <vt:lpstr>Слайд 4</vt:lpstr>
      <vt:lpstr>Сонячні плями</vt:lpstr>
      <vt:lpstr>Фази Венери</vt:lpstr>
      <vt:lpstr>Планети, як диски</vt:lpstr>
      <vt:lpstr>Чумацький шлях</vt:lpstr>
      <vt:lpstr>Слайд 9</vt:lpstr>
      <vt:lpstr>Слайд 10</vt:lpstr>
      <vt:lpstr>Слайд 11</vt:lpstr>
      <vt:lpstr>Гробниця Галілея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Галілео Галілей</dc:title>
  <dc:creator>777</dc:creator>
  <cp:lastModifiedBy>777</cp:lastModifiedBy>
  <cp:revision>4</cp:revision>
  <dcterms:created xsi:type="dcterms:W3CDTF">2015-01-14T14:48:41Z</dcterms:created>
  <dcterms:modified xsi:type="dcterms:W3CDTF">2015-01-14T15:30:20Z</dcterms:modified>
</cp:coreProperties>
</file>