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5" d="100"/>
          <a:sy n="45" d="100"/>
        </p:scale>
        <p:origin x="-123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fld id="{5B106E36-FD25-4E2D-B0AA-010F637433A0}" type="datetimeFigureOut">
              <a:rPr lang="ru-RU" smtClean="0"/>
              <a:pPr/>
              <a:t>11.12.2013</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fld id="{5B106E36-FD25-4E2D-B0AA-010F637433A0}" type="datetimeFigureOut">
              <a:rPr lang="ru-RU" smtClean="0"/>
              <a:pPr/>
              <a:t>11.12.2013</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fld id="{5B106E36-FD25-4E2D-B0AA-010F637433A0}" type="datetimeFigureOut">
              <a:rPr lang="ru-RU" smtClean="0"/>
              <a:pPr/>
              <a:t>11.12.2013</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fld id="{5B106E36-FD25-4E2D-B0AA-010F637433A0}" type="datetimeFigureOut">
              <a:rPr lang="ru-RU" smtClean="0"/>
              <a:pPr/>
              <a:t>11.12.2013</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fld id="{5B106E36-FD25-4E2D-B0AA-010F637433A0}" type="datetimeFigureOut">
              <a:rPr lang="ru-RU" smtClean="0"/>
              <a:pPr/>
              <a:t>11.12.2013</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fld id="{5B106E36-FD25-4E2D-B0AA-010F637433A0}" type="datetimeFigureOut">
              <a:rPr lang="ru-RU" smtClean="0"/>
              <a:pPr/>
              <a:t>11.12.2013</a:t>
            </a:fld>
            <a:endParaRPr lang="ru-RU"/>
          </a:p>
        </p:txBody>
      </p:sp>
      <p:sp>
        <p:nvSpPr>
          <p:cNvPr id="6" name="Rectangle 5"/>
          <p:cNvSpPr>
            <a:spLocks noGrp="1" noChangeArrowheads="1"/>
          </p:cNvSpPr>
          <p:nvPr>
            <p:ph type="ftr" sz="quarter" idx="11"/>
          </p:nvPr>
        </p:nvSpPr>
        <p:spPr>
          <a:ln/>
        </p:spPr>
        <p:txBody>
          <a:bodyPr/>
          <a:lstStyle>
            <a:lvl1pPr>
              <a:defRPr/>
            </a:lvl1pPr>
          </a:lstStyle>
          <a:p>
            <a:endParaRPr lang="ru-RU"/>
          </a:p>
        </p:txBody>
      </p:sp>
      <p:sp>
        <p:nvSpPr>
          <p:cNvPr id="7" name="Rectangle 6"/>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fld id="{5B106E36-FD25-4E2D-B0AA-010F637433A0}" type="datetimeFigureOut">
              <a:rPr lang="ru-RU" smtClean="0"/>
              <a:pPr/>
              <a:t>11.12.2013</a:t>
            </a:fld>
            <a:endParaRPr lang="ru-RU"/>
          </a:p>
        </p:txBody>
      </p:sp>
      <p:sp>
        <p:nvSpPr>
          <p:cNvPr id="8" name="Rectangle 5"/>
          <p:cNvSpPr>
            <a:spLocks noGrp="1" noChangeArrowheads="1"/>
          </p:cNvSpPr>
          <p:nvPr>
            <p:ph type="ftr" sz="quarter" idx="11"/>
          </p:nvPr>
        </p:nvSpPr>
        <p:spPr>
          <a:ln/>
        </p:spPr>
        <p:txBody>
          <a:bodyPr/>
          <a:lstStyle>
            <a:lvl1pPr>
              <a:defRPr/>
            </a:lvl1pPr>
          </a:lstStyle>
          <a:p>
            <a:endParaRPr lang="ru-RU"/>
          </a:p>
        </p:txBody>
      </p:sp>
      <p:sp>
        <p:nvSpPr>
          <p:cNvPr id="9" name="Rectangle 6"/>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fld id="{5B106E36-FD25-4E2D-B0AA-010F637433A0}" type="datetimeFigureOut">
              <a:rPr lang="ru-RU" smtClean="0"/>
              <a:pPr/>
              <a:t>11.12.2013</a:t>
            </a:fld>
            <a:endParaRPr lang="ru-RU"/>
          </a:p>
        </p:txBody>
      </p:sp>
      <p:sp>
        <p:nvSpPr>
          <p:cNvPr id="4" name="Rectangle 5"/>
          <p:cNvSpPr>
            <a:spLocks noGrp="1" noChangeArrowheads="1"/>
          </p:cNvSpPr>
          <p:nvPr>
            <p:ph type="ftr" sz="quarter" idx="11"/>
          </p:nvPr>
        </p:nvSpPr>
        <p:spPr>
          <a:ln/>
        </p:spPr>
        <p:txBody>
          <a:bodyPr/>
          <a:lstStyle>
            <a:lvl1pPr>
              <a:defRPr/>
            </a:lvl1pPr>
          </a:lstStyle>
          <a:p>
            <a:endParaRPr lang="ru-RU"/>
          </a:p>
        </p:txBody>
      </p:sp>
      <p:sp>
        <p:nvSpPr>
          <p:cNvPr id="5" name="Rectangle 6"/>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B106E36-FD25-4E2D-B0AA-010F637433A0}" type="datetimeFigureOut">
              <a:rPr lang="ru-RU" smtClean="0"/>
              <a:pPr/>
              <a:t>11.12.2013</a:t>
            </a:fld>
            <a:endParaRPr lang="ru-RU"/>
          </a:p>
        </p:txBody>
      </p:sp>
      <p:sp>
        <p:nvSpPr>
          <p:cNvPr id="3" name="Rectangle 5"/>
          <p:cNvSpPr>
            <a:spLocks noGrp="1" noChangeArrowheads="1"/>
          </p:cNvSpPr>
          <p:nvPr>
            <p:ph type="ftr" sz="quarter" idx="11"/>
          </p:nvPr>
        </p:nvSpPr>
        <p:spPr>
          <a:ln/>
        </p:spPr>
        <p:txBody>
          <a:bodyPr/>
          <a:lstStyle>
            <a:lvl1pPr>
              <a:defRPr/>
            </a:lvl1pPr>
          </a:lstStyle>
          <a:p>
            <a:endParaRPr lang="ru-RU"/>
          </a:p>
        </p:txBody>
      </p:sp>
      <p:sp>
        <p:nvSpPr>
          <p:cNvPr id="4" name="Rectangle 6"/>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fld id="{5B106E36-FD25-4E2D-B0AA-010F637433A0}" type="datetimeFigureOut">
              <a:rPr lang="ru-RU" smtClean="0"/>
              <a:pPr/>
              <a:t>11.12.2013</a:t>
            </a:fld>
            <a:endParaRPr lang="ru-RU"/>
          </a:p>
        </p:txBody>
      </p:sp>
      <p:sp>
        <p:nvSpPr>
          <p:cNvPr id="6" name="Rectangle 5"/>
          <p:cNvSpPr>
            <a:spLocks noGrp="1" noChangeArrowheads="1"/>
          </p:cNvSpPr>
          <p:nvPr>
            <p:ph type="ftr" sz="quarter" idx="11"/>
          </p:nvPr>
        </p:nvSpPr>
        <p:spPr>
          <a:ln/>
        </p:spPr>
        <p:txBody>
          <a:bodyPr/>
          <a:lstStyle>
            <a:lvl1pPr>
              <a:defRPr/>
            </a:lvl1pPr>
          </a:lstStyle>
          <a:p>
            <a:endParaRPr lang="ru-RU"/>
          </a:p>
        </p:txBody>
      </p:sp>
      <p:sp>
        <p:nvSpPr>
          <p:cNvPr id="7" name="Rectangle 6"/>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fld id="{5B106E36-FD25-4E2D-B0AA-010F637433A0}" type="datetimeFigureOut">
              <a:rPr lang="ru-RU" smtClean="0"/>
              <a:pPr/>
              <a:t>11.12.2013</a:t>
            </a:fld>
            <a:endParaRPr lang="ru-RU"/>
          </a:p>
        </p:txBody>
      </p:sp>
      <p:sp>
        <p:nvSpPr>
          <p:cNvPr id="6" name="Rectangle 5"/>
          <p:cNvSpPr>
            <a:spLocks noGrp="1" noChangeArrowheads="1"/>
          </p:cNvSpPr>
          <p:nvPr>
            <p:ph type="ftr" sz="quarter" idx="11"/>
          </p:nvPr>
        </p:nvSpPr>
        <p:spPr>
          <a:ln/>
        </p:spPr>
        <p:txBody>
          <a:bodyPr/>
          <a:lstStyle>
            <a:lvl1pPr>
              <a:defRPr/>
            </a:lvl1pPr>
          </a:lstStyle>
          <a:p>
            <a:endParaRPr lang="ru-RU"/>
          </a:p>
        </p:txBody>
      </p:sp>
      <p:sp>
        <p:nvSpPr>
          <p:cNvPr id="7" name="Rectangle 6"/>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chemeClr val="hlink"/>
                </a:solidFill>
                <a:latin typeface="+mn-lt"/>
              </a:defRPr>
            </a:lvl1pPr>
          </a:lstStyle>
          <a:p>
            <a:fld id="{5B106E36-FD25-4E2D-B0AA-010F637433A0}" type="datetimeFigureOut">
              <a:rPr lang="ru-RU" smtClean="0"/>
              <a:pPr/>
              <a:t>11.12.2013</a:t>
            </a:fld>
            <a:endParaRPr lang="ru-R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chemeClr val="hlink"/>
                </a:solidFill>
                <a:latin typeface="+mn-lt"/>
              </a:defRPr>
            </a:lvl1pPr>
          </a:lstStyle>
          <a:p>
            <a:endParaRPr lang="ru-R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hlink"/>
                </a:solidFill>
                <a:latin typeface="+mn-lt"/>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1" fontAlgn="base" hangingPunct="1">
        <a:spcBef>
          <a:spcPct val="0"/>
        </a:spcBef>
        <a:spcAft>
          <a:spcPct val="0"/>
        </a:spcAft>
        <a:defRPr sz="4400">
          <a:solidFill>
            <a:schemeClr val="hlink"/>
          </a:solidFill>
          <a:latin typeface="+mj-lt"/>
          <a:ea typeface="+mj-ea"/>
          <a:cs typeface="+mj-cs"/>
        </a:defRPr>
      </a:lvl1pPr>
      <a:lvl2pPr algn="ctr" rtl="0" eaLnBrk="1" fontAlgn="base" hangingPunct="1">
        <a:spcBef>
          <a:spcPct val="0"/>
        </a:spcBef>
        <a:spcAft>
          <a:spcPct val="0"/>
        </a:spcAft>
        <a:defRPr sz="4400">
          <a:solidFill>
            <a:schemeClr val="hlink"/>
          </a:solidFill>
          <a:latin typeface="FrysBaskerville BT" pitchFamily="18" charset="0"/>
        </a:defRPr>
      </a:lvl2pPr>
      <a:lvl3pPr algn="ctr" rtl="0" eaLnBrk="1" fontAlgn="base" hangingPunct="1">
        <a:spcBef>
          <a:spcPct val="0"/>
        </a:spcBef>
        <a:spcAft>
          <a:spcPct val="0"/>
        </a:spcAft>
        <a:defRPr sz="4400">
          <a:solidFill>
            <a:schemeClr val="hlink"/>
          </a:solidFill>
          <a:latin typeface="FrysBaskerville BT" pitchFamily="18" charset="0"/>
        </a:defRPr>
      </a:lvl3pPr>
      <a:lvl4pPr algn="ctr" rtl="0" eaLnBrk="1" fontAlgn="base" hangingPunct="1">
        <a:spcBef>
          <a:spcPct val="0"/>
        </a:spcBef>
        <a:spcAft>
          <a:spcPct val="0"/>
        </a:spcAft>
        <a:defRPr sz="4400">
          <a:solidFill>
            <a:schemeClr val="hlink"/>
          </a:solidFill>
          <a:latin typeface="FrysBaskerville BT" pitchFamily="18" charset="0"/>
        </a:defRPr>
      </a:lvl4pPr>
      <a:lvl5pPr algn="ctr" rtl="0" eaLnBrk="1" fontAlgn="base" hangingPunct="1">
        <a:spcBef>
          <a:spcPct val="0"/>
        </a:spcBef>
        <a:spcAft>
          <a:spcPct val="0"/>
        </a:spcAft>
        <a:defRPr sz="4400">
          <a:solidFill>
            <a:schemeClr val="hlink"/>
          </a:solidFill>
          <a:latin typeface="FrysBaskerville BT" pitchFamily="18" charset="0"/>
        </a:defRPr>
      </a:lvl5pPr>
      <a:lvl6pPr marL="457200" algn="ctr" rtl="0" eaLnBrk="1" fontAlgn="base" hangingPunct="1">
        <a:spcBef>
          <a:spcPct val="0"/>
        </a:spcBef>
        <a:spcAft>
          <a:spcPct val="0"/>
        </a:spcAft>
        <a:defRPr sz="4400">
          <a:solidFill>
            <a:schemeClr val="hlink"/>
          </a:solidFill>
          <a:latin typeface="FrysBaskerville BT" pitchFamily="18" charset="0"/>
        </a:defRPr>
      </a:lvl6pPr>
      <a:lvl7pPr marL="914400" algn="ctr" rtl="0" eaLnBrk="1" fontAlgn="base" hangingPunct="1">
        <a:spcBef>
          <a:spcPct val="0"/>
        </a:spcBef>
        <a:spcAft>
          <a:spcPct val="0"/>
        </a:spcAft>
        <a:defRPr sz="4400">
          <a:solidFill>
            <a:schemeClr val="hlink"/>
          </a:solidFill>
          <a:latin typeface="FrysBaskerville BT" pitchFamily="18" charset="0"/>
        </a:defRPr>
      </a:lvl7pPr>
      <a:lvl8pPr marL="1371600" algn="ctr" rtl="0" eaLnBrk="1" fontAlgn="base" hangingPunct="1">
        <a:spcBef>
          <a:spcPct val="0"/>
        </a:spcBef>
        <a:spcAft>
          <a:spcPct val="0"/>
        </a:spcAft>
        <a:defRPr sz="4400">
          <a:solidFill>
            <a:schemeClr val="hlink"/>
          </a:solidFill>
          <a:latin typeface="FrysBaskerville BT" pitchFamily="18" charset="0"/>
        </a:defRPr>
      </a:lvl8pPr>
      <a:lvl9pPr marL="1828800" algn="ctr" rtl="0" eaLnBrk="1" fontAlgn="base" hangingPunct="1">
        <a:spcBef>
          <a:spcPct val="0"/>
        </a:spcBef>
        <a:spcAft>
          <a:spcPct val="0"/>
        </a:spcAft>
        <a:defRPr sz="4400">
          <a:solidFill>
            <a:schemeClr val="hlink"/>
          </a:solidFill>
          <a:latin typeface="FrysBaskerville BT" pitchFamily="18" charset="0"/>
        </a:defRPr>
      </a:lvl9pPr>
    </p:titleStyle>
    <p:bodyStyle>
      <a:lvl1pPr marL="342900" indent="-342900" algn="l" rtl="0" eaLnBrk="1" fontAlgn="base" hangingPunct="1">
        <a:spcBef>
          <a:spcPct val="20000"/>
        </a:spcBef>
        <a:spcAft>
          <a:spcPct val="0"/>
        </a:spcAft>
        <a:buChar char="•"/>
        <a:defRPr sz="3200">
          <a:solidFill>
            <a:schemeClr val="hlink"/>
          </a:solidFill>
          <a:latin typeface="+mn-lt"/>
          <a:ea typeface="+mn-ea"/>
          <a:cs typeface="+mn-cs"/>
        </a:defRPr>
      </a:lvl1pPr>
      <a:lvl2pPr marL="742950" indent="-285750" algn="l" rtl="0" eaLnBrk="1" fontAlgn="base" hangingPunct="1">
        <a:spcBef>
          <a:spcPct val="20000"/>
        </a:spcBef>
        <a:spcAft>
          <a:spcPct val="0"/>
        </a:spcAft>
        <a:buChar char="–"/>
        <a:defRPr sz="2800">
          <a:solidFill>
            <a:schemeClr val="hlink"/>
          </a:solidFill>
          <a:latin typeface="+mn-lt"/>
        </a:defRPr>
      </a:lvl2pPr>
      <a:lvl3pPr marL="1143000" indent="-228600" algn="l" rtl="0" eaLnBrk="1" fontAlgn="base" hangingPunct="1">
        <a:spcBef>
          <a:spcPct val="20000"/>
        </a:spcBef>
        <a:spcAft>
          <a:spcPct val="0"/>
        </a:spcAft>
        <a:buChar char="•"/>
        <a:defRPr sz="2400">
          <a:solidFill>
            <a:schemeClr val="hlink"/>
          </a:solidFill>
          <a:latin typeface="+mn-lt"/>
        </a:defRPr>
      </a:lvl3pPr>
      <a:lvl4pPr marL="1600200" indent="-228600" algn="l" rtl="0" eaLnBrk="1" fontAlgn="base" hangingPunct="1">
        <a:spcBef>
          <a:spcPct val="20000"/>
        </a:spcBef>
        <a:spcAft>
          <a:spcPct val="0"/>
        </a:spcAft>
        <a:buChar char="–"/>
        <a:defRPr sz="2000">
          <a:solidFill>
            <a:schemeClr val="hlink"/>
          </a:solidFill>
          <a:latin typeface="+mn-lt"/>
        </a:defRPr>
      </a:lvl4pPr>
      <a:lvl5pPr marL="2057400" indent="-228600" algn="l" rtl="0" eaLnBrk="1" fontAlgn="base" hangingPunct="1">
        <a:spcBef>
          <a:spcPct val="20000"/>
        </a:spcBef>
        <a:spcAft>
          <a:spcPct val="0"/>
        </a:spcAft>
        <a:buChar char="»"/>
        <a:defRPr sz="2000">
          <a:solidFill>
            <a:schemeClr val="hlink"/>
          </a:solidFill>
          <a:latin typeface="+mn-lt"/>
        </a:defRPr>
      </a:lvl5pPr>
      <a:lvl6pPr marL="2514600" indent="-228600" algn="l" rtl="0" eaLnBrk="1" fontAlgn="base" hangingPunct="1">
        <a:spcBef>
          <a:spcPct val="20000"/>
        </a:spcBef>
        <a:spcAft>
          <a:spcPct val="0"/>
        </a:spcAft>
        <a:buChar char="»"/>
        <a:defRPr sz="2000">
          <a:solidFill>
            <a:schemeClr val="hlink"/>
          </a:solidFill>
          <a:latin typeface="+mn-lt"/>
        </a:defRPr>
      </a:lvl6pPr>
      <a:lvl7pPr marL="2971800" indent="-228600" algn="l" rtl="0" eaLnBrk="1" fontAlgn="base" hangingPunct="1">
        <a:spcBef>
          <a:spcPct val="20000"/>
        </a:spcBef>
        <a:spcAft>
          <a:spcPct val="0"/>
        </a:spcAft>
        <a:buChar char="»"/>
        <a:defRPr sz="2000">
          <a:solidFill>
            <a:schemeClr val="hlink"/>
          </a:solidFill>
          <a:latin typeface="+mn-lt"/>
        </a:defRPr>
      </a:lvl7pPr>
      <a:lvl8pPr marL="3429000" indent="-228600" algn="l" rtl="0" eaLnBrk="1" fontAlgn="base" hangingPunct="1">
        <a:spcBef>
          <a:spcPct val="20000"/>
        </a:spcBef>
        <a:spcAft>
          <a:spcPct val="0"/>
        </a:spcAft>
        <a:buChar char="»"/>
        <a:defRPr sz="2000">
          <a:solidFill>
            <a:schemeClr val="hlink"/>
          </a:solidFill>
          <a:latin typeface="+mn-lt"/>
        </a:defRPr>
      </a:lvl8pPr>
      <a:lvl9pPr marL="3886200" indent="-228600" algn="l" rtl="0" eaLnBrk="1" fontAlgn="base" hangingPunct="1">
        <a:spcBef>
          <a:spcPct val="20000"/>
        </a:spcBef>
        <a:spcAft>
          <a:spcPct val="0"/>
        </a:spcAft>
        <a:buChar char="»"/>
        <a:defRPr sz="2000">
          <a:solidFill>
            <a:schemeClr val="hlink"/>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0"/>
            <a:ext cx="7772400" cy="1470025"/>
          </a:xfrm>
          <a:ln/>
        </p:spPr>
        <p:style>
          <a:lnRef idx="0">
            <a:schemeClr val="accent5"/>
          </a:lnRef>
          <a:fillRef idx="3">
            <a:schemeClr val="accent5"/>
          </a:fillRef>
          <a:effectRef idx="3">
            <a:schemeClr val="accent5"/>
          </a:effectRef>
          <a:fontRef idx="minor">
            <a:schemeClr val="lt1"/>
          </a:fontRef>
        </p:style>
        <p:txBody>
          <a:bodyPr>
            <a:normAutofit fontScale="90000"/>
          </a:bodyPr>
          <a:lstStyle/>
          <a:p>
            <a:pPr marL="36000" algn="just">
              <a:spcBef>
                <a:spcPts val="0"/>
              </a:spcBef>
            </a:pPr>
            <a:r>
              <a:rPr lang="ru-RU" sz="5400" dirty="0" smtClean="0"/>
              <a:t>Рождество в Австралии</a:t>
            </a:r>
            <a:r>
              <a:rPr lang="ru-RU" dirty="0" smtClean="0"/>
              <a:t>.</a:t>
            </a:r>
            <a:endParaRPr lang="ru-RU" dirty="0"/>
          </a:p>
        </p:txBody>
      </p:sp>
      <p:sp>
        <p:nvSpPr>
          <p:cNvPr id="3" name="Подзаголовок 2"/>
          <p:cNvSpPr>
            <a:spLocks noGrp="1"/>
          </p:cNvSpPr>
          <p:nvPr>
            <p:ph type="subTitle" idx="1"/>
          </p:nvPr>
        </p:nvSpPr>
        <p:spPr/>
        <p:txBody>
          <a:bodyPr/>
          <a:lstStyle/>
          <a:p>
            <a:endParaRPr lang="ru-RU" dirty="0"/>
          </a:p>
        </p:txBody>
      </p:sp>
      <p:pic>
        <p:nvPicPr>
          <p:cNvPr id="1026" name="Picture 2"/>
          <p:cNvPicPr>
            <a:picLocks noChangeAspect="1" noChangeArrowheads="1"/>
          </p:cNvPicPr>
          <p:nvPr/>
        </p:nvPicPr>
        <p:blipFill>
          <a:blip r:embed="rId2" cstate="print"/>
          <a:srcRect/>
          <a:stretch>
            <a:fillRect/>
          </a:stretch>
        </p:blipFill>
        <p:spPr bwMode="auto">
          <a:xfrm>
            <a:off x="0" y="1700808"/>
            <a:ext cx="9144000" cy="4392488"/>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3553" name="Picture 1"/>
          <p:cNvPicPr>
            <a:picLocks noGrp="1" noChangeAspect="1" noChangeArrowheads="1"/>
          </p:cNvPicPr>
          <p:nvPr>
            <p:ph idx="1"/>
          </p:nvPr>
        </p:nvPicPr>
        <p:blipFill>
          <a:blip r:embed="rId2" cstate="print"/>
          <a:srcRect/>
          <a:stretch>
            <a:fillRect/>
          </a:stretch>
        </p:blipFill>
        <p:spPr bwMode="auto">
          <a:xfrm>
            <a:off x="1475656" y="0"/>
            <a:ext cx="6408712" cy="6858000"/>
          </a:xfrm>
          <a:prstGeom prst="rect">
            <a:avLst/>
          </a:prstGeom>
          <a:noFill/>
          <a:ln w="9525">
            <a:noFill/>
            <a:miter lim="800000"/>
            <a:headEnd/>
            <a:tailEnd/>
          </a:ln>
        </p:spPr>
      </p:pic>
    </p:spTree>
  </p:cSld>
  <p:clrMapOvr>
    <a:masterClrMapping/>
  </p:clrMapOvr>
  <p:transition>
    <p:check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0" y="0"/>
            <a:ext cx="3779912" cy="6858000"/>
          </a:xfrm>
        </p:spPr>
        <p:txBody>
          <a:bodyPr>
            <a:normAutofit fontScale="70000" lnSpcReduction="20000"/>
          </a:bodyPr>
          <a:lstStyle/>
          <a:p>
            <a:r>
              <a:rPr lang="ru-RU" dirty="0" smtClean="0"/>
              <a:t> </a:t>
            </a:r>
            <a:r>
              <a:rPr lang="ru-RU" dirty="0"/>
              <a:t>Ну, а если ещё не запаслись украшениями, то их можно приобрести в любом торговом центре... Многие начинают подумывать о ёлке в районе 1 декабря... Тогда же начинается отсчёт дней до Рождества... В магазинах продают специальные календари, в которых в 25-ти окошечках спрятан шоколад. Для детей это - замечательная традиция - открывать новое окошко каждый день и поедать шоколад. И так 25 дней! </a:t>
            </a:r>
          </a:p>
        </p:txBody>
      </p:sp>
      <p:pic>
        <p:nvPicPr>
          <p:cNvPr id="22529" name="Picture 1"/>
          <p:cNvPicPr>
            <a:picLocks noChangeAspect="1" noChangeArrowheads="1"/>
          </p:cNvPicPr>
          <p:nvPr/>
        </p:nvPicPr>
        <p:blipFill>
          <a:blip r:embed="rId2" cstate="print"/>
          <a:srcRect/>
          <a:stretch>
            <a:fillRect/>
          </a:stretch>
        </p:blipFill>
        <p:spPr bwMode="auto">
          <a:xfrm>
            <a:off x="4499992" y="260648"/>
            <a:ext cx="3960440" cy="4762500"/>
          </a:xfrm>
          <a:prstGeom prst="rect">
            <a:avLst/>
          </a:prstGeom>
          <a:noFill/>
          <a:ln w="9525">
            <a:noFill/>
            <a:miter lim="800000"/>
            <a:headEnd/>
            <a:tailEnd/>
          </a:ln>
        </p:spPr>
      </p:pic>
    </p:spTree>
  </p:cSld>
  <p:clrMapOvr>
    <a:masterClrMapping/>
  </p:clrMapOvr>
  <p:transition>
    <p:blinds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5364088" y="0"/>
            <a:ext cx="3779912" cy="6858000"/>
          </a:xfrm>
        </p:spPr>
        <p:txBody>
          <a:bodyPr>
            <a:normAutofit fontScale="77500" lnSpcReduction="20000"/>
          </a:bodyPr>
          <a:lstStyle/>
          <a:p>
            <a:r>
              <a:rPr lang="ru-RU" dirty="0" smtClean="0"/>
              <a:t> </a:t>
            </a:r>
            <a:r>
              <a:rPr lang="ru-RU" dirty="0"/>
              <a:t>На входную дверь многих австралийских домов вешают Рождественский венок - это тоже традиция. И она очень давняя.  Вывешивание венка в далёкие времена означало, что в доме отмечают рождение </a:t>
            </a:r>
            <a:r>
              <a:rPr lang="ru-RU" dirty="0" err="1"/>
              <a:t>Исуса</a:t>
            </a:r>
            <a:r>
              <a:rPr lang="ru-RU" dirty="0"/>
              <a:t> Христа, что здесь живут мирные люди, и вам будут рады... Те времена давно прошли, но традиция осталась... </a:t>
            </a:r>
          </a:p>
          <a:p>
            <a:endParaRPr lang="ru-RU" dirty="0"/>
          </a:p>
        </p:txBody>
      </p:sp>
      <p:pic>
        <p:nvPicPr>
          <p:cNvPr id="21505" name="Picture 1"/>
          <p:cNvPicPr>
            <a:picLocks noChangeAspect="1" noChangeArrowheads="1"/>
          </p:cNvPicPr>
          <p:nvPr/>
        </p:nvPicPr>
        <p:blipFill>
          <a:blip r:embed="rId2" cstate="print"/>
          <a:srcRect/>
          <a:stretch>
            <a:fillRect/>
          </a:stretch>
        </p:blipFill>
        <p:spPr bwMode="auto">
          <a:xfrm>
            <a:off x="827584" y="404664"/>
            <a:ext cx="4038600" cy="6096000"/>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0" y="692696"/>
            <a:ext cx="4067944" cy="5433467"/>
          </a:xfrm>
        </p:spPr>
        <p:txBody>
          <a:bodyPr>
            <a:normAutofit fontScale="77500" lnSpcReduction="20000"/>
          </a:bodyPr>
          <a:lstStyle/>
          <a:p>
            <a:r>
              <a:rPr lang="ru-RU" dirty="0" smtClean="0"/>
              <a:t> </a:t>
            </a:r>
            <a:r>
              <a:rPr lang="ru-RU" dirty="0"/>
              <a:t>Ну, вот,  и пришёл Рождественский вечер .Рождественский вечер - традиция европейская, так что почти все выходцы из Европы поддерживают эту традицию и в Австралии. Они накрывают праздничный стол, обязательным атрибутом которого являются свечи. Многие европейцы обмениваются подарками .</a:t>
            </a:r>
          </a:p>
          <a:p>
            <a:endParaRPr lang="ru-RU" dirty="0"/>
          </a:p>
        </p:txBody>
      </p:sp>
      <p:pic>
        <p:nvPicPr>
          <p:cNvPr id="20481" name="Picture 1"/>
          <p:cNvPicPr>
            <a:picLocks noChangeAspect="1" noChangeArrowheads="1"/>
          </p:cNvPicPr>
          <p:nvPr/>
        </p:nvPicPr>
        <p:blipFill>
          <a:blip r:embed="rId2" cstate="print"/>
          <a:srcRect/>
          <a:stretch>
            <a:fillRect/>
          </a:stretch>
        </p:blipFill>
        <p:spPr bwMode="auto">
          <a:xfrm>
            <a:off x="3995936" y="692696"/>
            <a:ext cx="5148064" cy="3888432"/>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9457" name="Picture 1"/>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8433" name="Picture 1"/>
          <p:cNvPicPr>
            <a:picLocks noGrp="1" noChangeAspect="1" noChangeArrowheads="1"/>
          </p:cNvPicPr>
          <p:nvPr>
            <p:ph idx="1"/>
          </p:nvPr>
        </p:nvPicPr>
        <p:blipFill>
          <a:blip r:embed="rId2" cstate="print"/>
          <a:srcRect/>
          <a:stretch>
            <a:fillRect/>
          </a:stretch>
        </p:blipFill>
        <p:spPr bwMode="auto">
          <a:xfrm>
            <a:off x="0" y="1"/>
            <a:ext cx="3394472" cy="3717032"/>
          </a:xfrm>
          <a:prstGeom prst="rect">
            <a:avLst/>
          </a:prstGeom>
          <a:noFill/>
          <a:ln w="9525">
            <a:noFill/>
            <a:miter lim="800000"/>
            <a:headEnd/>
            <a:tailEnd/>
          </a:ln>
        </p:spPr>
      </p:pic>
      <p:pic>
        <p:nvPicPr>
          <p:cNvPr id="18434" name="Picture 2"/>
          <p:cNvPicPr>
            <a:picLocks noChangeAspect="1" noChangeArrowheads="1"/>
          </p:cNvPicPr>
          <p:nvPr/>
        </p:nvPicPr>
        <p:blipFill>
          <a:blip r:embed="rId3" cstate="print"/>
          <a:srcRect/>
          <a:stretch>
            <a:fillRect/>
          </a:stretch>
        </p:blipFill>
        <p:spPr bwMode="auto">
          <a:xfrm>
            <a:off x="5940152" y="0"/>
            <a:ext cx="3203848" cy="3780310"/>
          </a:xfrm>
          <a:prstGeom prst="rect">
            <a:avLst/>
          </a:prstGeom>
          <a:noFill/>
          <a:ln w="9525">
            <a:noFill/>
            <a:miter lim="800000"/>
            <a:headEnd/>
            <a:tailEnd/>
          </a:ln>
        </p:spPr>
      </p:pic>
      <p:pic>
        <p:nvPicPr>
          <p:cNvPr id="18435" name="Picture 3"/>
          <p:cNvPicPr>
            <a:picLocks noChangeAspect="1" noChangeArrowheads="1"/>
          </p:cNvPicPr>
          <p:nvPr/>
        </p:nvPicPr>
        <p:blipFill>
          <a:blip r:embed="rId4" cstate="print"/>
          <a:srcRect/>
          <a:stretch>
            <a:fillRect/>
          </a:stretch>
        </p:blipFill>
        <p:spPr bwMode="auto">
          <a:xfrm>
            <a:off x="0" y="3962400"/>
            <a:ext cx="4267200" cy="2895600"/>
          </a:xfrm>
          <a:prstGeom prst="rect">
            <a:avLst/>
          </a:prstGeom>
          <a:noFill/>
          <a:ln w="9525">
            <a:noFill/>
            <a:miter lim="800000"/>
            <a:headEnd/>
            <a:tailEnd/>
          </a:ln>
        </p:spPr>
      </p:pic>
      <p:pic>
        <p:nvPicPr>
          <p:cNvPr id="18436" name="Picture 4"/>
          <p:cNvPicPr>
            <a:picLocks noChangeAspect="1" noChangeArrowheads="1"/>
          </p:cNvPicPr>
          <p:nvPr/>
        </p:nvPicPr>
        <p:blipFill>
          <a:blip r:embed="rId5" cstate="print"/>
          <a:srcRect/>
          <a:stretch>
            <a:fillRect/>
          </a:stretch>
        </p:blipFill>
        <p:spPr bwMode="auto">
          <a:xfrm>
            <a:off x="4572000" y="3743325"/>
            <a:ext cx="4267200" cy="3114675"/>
          </a:xfrm>
          <a:prstGeom prst="rect">
            <a:avLst/>
          </a:prstGeom>
          <a:noFill/>
          <a:ln w="9525">
            <a:noFill/>
            <a:miter lim="800000"/>
            <a:headEnd/>
            <a:tailEnd/>
          </a:ln>
        </p:spPr>
      </p:pic>
      <p:pic>
        <p:nvPicPr>
          <p:cNvPr id="18438" name="Picture 6"/>
          <p:cNvPicPr>
            <a:picLocks noChangeAspect="1" noChangeArrowheads="1"/>
          </p:cNvPicPr>
          <p:nvPr/>
        </p:nvPicPr>
        <p:blipFill>
          <a:blip r:embed="rId6" cstate="print"/>
          <a:srcRect/>
          <a:stretch>
            <a:fillRect/>
          </a:stretch>
        </p:blipFill>
        <p:spPr bwMode="auto">
          <a:xfrm>
            <a:off x="3059832" y="548680"/>
            <a:ext cx="2952328" cy="3200400"/>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5101208" y="2868961"/>
            <a:ext cx="4042792" cy="3989039"/>
          </a:xfrm>
        </p:spPr>
        <p:txBody>
          <a:bodyPr>
            <a:normAutofit fontScale="70000" lnSpcReduction="20000"/>
          </a:bodyPr>
          <a:lstStyle/>
          <a:p>
            <a:r>
              <a:rPr lang="ru-RU" dirty="0" smtClean="0"/>
              <a:t> </a:t>
            </a:r>
            <a:r>
              <a:rPr lang="ru-RU" dirty="0"/>
              <a:t>После Рождества в Австралии наступает «День Коробок.  История этого дня началась несколько веков назад. Во все времена люди жертвовали церкви свои деньги и подарки. Всё это складывалось в коробки. На следующий день после Рождества коробки в Церкви открывали и их содержимое раздавали бедным людям.</a:t>
            </a:r>
          </a:p>
          <a:p>
            <a:endParaRPr lang="ru-RU" dirty="0"/>
          </a:p>
        </p:txBody>
      </p:sp>
      <p:pic>
        <p:nvPicPr>
          <p:cNvPr id="28674" name="Picture 2"/>
          <p:cNvPicPr>
            <a:picLocks noChangeAspect="1" noChangeArrowheads="1"/>
          </p:cNvPicPr>
          <p:nvPr/>
        </p:nvPicPr>
        <p:blipFill>
          <a:blip r:embed="rId2" cstate="print"/>
          <a:srcRect/>
          <a:stretch>
            <a:fillRect/>
          </a:stretch>
        </p:blipFill>
        <p:spPr bwMode="auto">
          <a:xfrm>
            <a:off x="539552" y="1052736"/>
            <a:ext cx="4314056" cy="3744416"/>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0" y="0"/>
            <a:ext cx="3779912" cy="6858000"/>
          </a:xfrm>
        </p:spPr>
        <p:txBody>
          <a:bodyPr>
            <a:normAutofit fontScale="70000" lnSpcReduction="20000"/>
          </a:bodyPr>
          <a:lstStyle/>
          <a:p>
            <a:r>
              <a:rPr lang="ru-RU" dirty="0" smtClean="0"/>
              <a:t> Одной из любимых традиций в Австралии стал ежегодный конкурс «Рождественская иллюминация». Сотни людей украшают свои дома гирляндами и фигурками разных персонажей, составляя из этого тематические сценки: приезд </a:t>
            </a:r>
            <a:r>
              <a:rPr lang="ru-RU" dirty="0" err="1" smtClean="0"/>
              <a:t>Санты</a:t>
            </a:r>
            <a:r>
              <a:rPr lang="ru-RU" dirty="0" smtClean="0"/>
              <a:t> Клауса в санях на оленях, рождение Иисуса Христа в яслях, водопады, дворцы, переливающиеся пальмы под вид Лас-Вегаса и всё, на что только способна фантазия домашних дизайнеров.</a:t>
            </a:r>
            <a:endParaRPr lang="ru-RU" dirty="0"/>
          </a:p>
        </p:txBody>
      </p:sp>
      <p:pic>
        <p:nvPicPr>
          <p:cNvPr id="29698" name="Picture 2"/>
          <p:cNvPicPr>
            <a:picLocks noChangeAspect="1" noChangeArrowheads="1"/>
          </p:cNvPicPr>
          <p:nvPr/>
        </p:nvPicPr>
        <p:blipFill>
          <a:blip r:embed="rId2" cstate="print"/>
          <a:srcRect/>
          <a:stretch>
            <a:fillRect/>
          </a:stretch>
        </p:blipFill>
        <p:spPr bwMode="auto">
          <a:xfrm>
            <a:off x="3923928" y="1196752"/>
            <a:ext cx="5220072" cy="4104456"/>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a:xfrm>
            <a:off x="0" y="0"/>
            <a:ext cx="4067944" cy="6858000"/>
          </a:xfrm>
        </p:spPr>
        <p:txBody>
          <a:bodyPr>
            <a:normAutofit fontScale="70000" lnSpcReduction="20000"/>
          </a:bodyPr>
          <a:lstStyle/>
          <a:p>
            <a:r>
              <a:rPr lang="ru-RU" dirty="0" smtClean="0"/>
              <a:t> Летом в Австралии цветут «праздничные» растения: Рождественский Колокол, Рождественский Лес, Рождественская Орхидея. Первые европейцы, приехавшие в Австралию, пришли от них в полный восторг: ведь они смогли украсить свои рождественские ёлки настоящими цветами диких растений! Они просто не могли сравниться с искусственными ёлочными игрушками в их далёкой холодной Англии</a:t>
            </a:r>
            <a:endParaRPr lang="ru-RU" dirty="0"/>
          </a:p>
        </p:txBody>
      </p:sp>
      <p:pic>
        <p:nvPicPr>
          <p:cNvPr id="30722" name="Picture 2"/>
          <p:cNvPicPr>
            <a:picLocks noChangeAspect="1" noChangeArrowheads="1"/>
          </p:cNvPicPr>
          <p:nvPr/>
        </p:nvPicPr>
        <p:blipFill>
          <a:blip r:embed="rId2" cstate="print"/>
          <a:srcRect/>
          <a:stretch>
            <a:fillRect/>
          </a:stretch>
        </p:blipFill>
        <p:spPr bwMode="auto">
          <a:xfrm>
            <a:off x="4716016" y="1628800"/>
            <a:ext cx="3848472" cy="3960440"/>
          </a:xfrm>
          <a:prstGeom prst="rect">
            <a:avLst/>
          </a:prstGeom>
          <a:noFill/>
          <a:ln w="9525">
            <a:noFill/>
            <a:miter lim="800000"/>
            <a:headEnd/>
            <a:tailEnd/>
          </a:ln>
        </p:spPr>
      </p:pic>
    </p:spTree>
  </p:cSld>
  <p:clrMapOvr>
    <a:masterClrMapping/>
  </p:clrMapOvr>
  <p:transition>
    <p:cover dir="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395536" y="1124744"/>
            <a:ext cx="3384376" cy="4392488"/>
          </a:xfrm>
        </p:spPr>
        <p:txBody>
          <a:bodyPr/>
          <a:lstStyle/>
          <a:p>
            <a:r>
              <a:rPr lang="ru-RU" dirty="0" smtClean="0"/>
              <a:t> </a:t>
            </a:r>
            <a:endParaRPr lang="ru-RU" dirty="0"/>
          </a:p>
        </p:txBody>
      </p:sp>
      <p:sp>
        <p:nvSpPr>
          <p:cNvPr id="4" name="Содержимое 2"/>
          <p:cNvSpPr txBox="1">
            <a:spLocks/>
          </p:cNvSpPr>
          <p:nvPr/>
        </p:nvSpPr>
        <p:spPr>
          <a:xfrm>
            <a:off x="0" y="1"/>
            <a:ext cx="3491880" cy="3428999"/>
          </a:xfrm>
          <a:prstGeom prst="rect">
            <a:avLst/>
          </a:prstGeom>
        </p:spPr>
        <p:txBody>
          <a:bodyPr vert="horz" lIns="91440" tIns="45720" rIns="91440" bIns="45720" rtlCol="0">
            <a:normAutofit fontScale="92500"/>
          </a:bodyPr>
          <a:lstStyle/>
          <a:p>
            <a:pPr marL="342900" lvl="0" indent="-342900">
              <a:spcBef>
                <a:spcPct val="20000"/>
              </a:spcBef>
            </a:pPr>
            <a:r>
              <a:rPr lang="ru-RU" sz="3200" dirty="0" smtClean="0"/>
              <a:t>А </a:t>
            </a:r>
            <a:r>
              <a:rPr lang="ru-RU" sz="3200" dirty="0" smtClean="0"/>
              <a:t>ещё мы никогда </a:t>
            </a:r>
            <a:r>
              <a:rPr lang="ru-RU" sz="3200" dirty="0" smtClean="0"/>
              <a:t>не должны забывать </a:t>
            </a:r>
            <a:r>
              <a:rPr lang="ru-RU" sz="3200" dirty="0" smtClean="0"/>
              <a:t>наших питомцев. Рождество - праздник и для них!</a:t>
            </a:r>
            <a:r>
              <a:rPr kumimoji="0" lang="ru-RU" sz="3200" b="0" i="0" u="none" strike="noStrike" kern="1200" cap="none" spc="0" normalizeH="0" baseline="0" noProof="0" dirty="0" smtClean="0">
                <a:ln>
                  <a:noFill/>
                </a:ln>
                <a:solidFill>
                  <a:schemeClr val="tx1"/>
                </a:solidFill>
                <a:effectLst/>
                <a:uLnTx/>
                <a:uFillTx/>
                <a:latin typeface="+mn-lt"/>
                <a:ea typeface="+mn-ea"/>
                <a:cs typeface="+mn-cs"/>
              </a:rPr>
              <a:t> </a:t>
            </a:r>
          </a:p>
        </p:txBody>
      </p:sp>
      <p:sp>
        <p:nvSpPr>
          <p:cNvPr id="5" name="Содержимое 2"/>
          <p:cNvSpPr txBox="1">
            <a:spLocks/>
          </p:cNvSpPr>
          <p:nvPr/>
        </p:nvSpPr>
        <p:spPr>
          <a:xfrm>
            <a:off x="762000" y="19050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ru-RU" sz="3200" b="0" i="0" u="none" strike="noStrike" kern="1200" cap="none" spc="0" normalizeH="0" baseline="0" noProof="0" dirty="0" smtClean="0">
                <a:ln>
                  <a:noFill/>
                </a:ln>
                <a:solidFill>
                  <a:schemeClr val="tx1"/>
                </a:solidFill>
                <a:effectLst/>
                <a:uLnTx/>
                <a:uFillTx/>
                <a:latin typeface="+mn-lt"/>
                <a:ea typeface="+mn-ea"/>
                <a:cs typeface="+mn-cs"/>
              </a:rPr>
              <a:t> </a:t>
            </a:r>
          </a:p>
        </p:txBody>
      </p:sp>
      <p:pic>
        <p:nvPicPr>
          <p:cNvPr id="31746" name="Picture 2"/>
          <p:cNvPicPr>
            <a:picLocks noChangeAspect="1" noChangeArrowheads="1"/>
          </p:cNvPicPr>
          <p:nvPr/>
        </p:nvPicPr>
        <p:blipFill>
          <a:blip r:embed="rId2" cstate="print"/>
          <a:srcRect/>
          <a:stretch>
            <a:fillRect/>
          </a:stretch>
        </p:blipFill>
        <p:spPr bwMode="auto">
          <a:xfrm>
            <a:off x="3779912" y="260648"/>
            <a:ext cx="4932040" cy="4320480"/>
          </a:xfrm>
          <a:prstGeom prst="rect">
            <a:avLst/>
          </a:prstGeom>
          <a:noFill/>
          <a:ln w="9525">
            <a:noFill/>
            <a:miter lim="800000"/>
            <a:headEnd/>
            <a:tailEnd/>
          </a:ln>
        </p:spPr>
      </p:pic>
      <p:pic>
        <p:nvPicPr>
          <p:cNvPr id="31747" name="Picture 3"/>
          <p:cNvPicPr>
            <a:picLocks noChangeAspect="1" noChangeArrowheads="1"/>
          </p:cNvPicPr>
          <p:nvPr/>
        </p:nvPicPr>
        <p:blipFill>
          <a:blip r:embed="rId3" cstate="print"/>
          <a:srcRect/>
          <a:stretch>
            <a:fillRect/>
          </a:stretch>
        </p:blipFill>
        <p:spPr bwMode="auto">
          <a:xfrm>
            <a:off x="0" y="3284984"/>
            <a:ext cx="3724275" cy="3200400"/>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a:xfrm>
            <a:off x="0" y="0"/>
            <a:ext cx="3995936" cy="6858000"/>
          </a:xfrm>
        </p:spPr>
        <p:txBody>
          <a:bodyPr>
            <a:normAutofit fontScale="62500" lnSpcReduction="20000"/>
          </a:bodyPr>
          <a:lstStyle/>
          <a:p>
            <a:r>
              <a:rPr lang="ru-RU" dirty="0" smtClean="0"/>
              <a:t> </a:t>
            </a:r>
            <a:r>
              <a:rPr lang="ru-RU" dirty="0" smtClean="0"/>
              <a:t>То что  же такое Рождество для Австралии? Это самый большой и самый главный праздник года. И прежде всего -это СЕМЕЙНЫЙ праздник, так как отмечают его всей семьей, и отмечают очень и очень многие семьи. Во вторую очередь -  это огромный религиозный праздник, и различные церкви его широко празднуют. </a:t>
            </a:r>
          </a:p>
          <a:p>
            <a:r>
              <a:rPr lang="ru-RU" dirty="0" smtClean="0"/>
              <a:t>Начало </a:t>
            </a:r>
            <a:r>
              <a:rPr lang="ru-RU" dirty="0" err="1" smtClean="0"/>
              <a:t>Рожденственских</a:t>
            </a:r>
            <a:r>
              <a:rPr lang="ru-RU" dirty="0" smtClean="0"/>
              <a:t> празднований символизирует Рождественский парад, который организуется для Жителей Австрии. Традиция эта сравнительно недавняя, но она прочно прижилась в этой стране! </a:t>
            </a:r>
          </a:p>
          <a:p>
            <a:r>
              <a:rPr lang="ru-RU" dirty="0" smtClean="0"/>
              <a:t>Кульминацией парада является прибытие Санта-Клауса, так давно ожидаемого всеми детьми...</a:t>
            </a:r>
          </a:p>
          <a:p>
            <a:endParaRPr lang="ru-RU" dirty="0"/>
          </a:p>
        </p:txBody>
      </p:sp>
      <p:pic>
        <p:nvPicPr>
          <p:cNvPr id="2050" name="Picture 2"/>
          <p:cNvPicPr>
            <a:picLocks noChangeAspect="1" noChangeArrowheads="1"/>
          </p:cNvPicPr>
          <p:nvPr/>
        </p:nvPicPr>
        <p:blipFill>
          <a:blip r:embed="rId2" cstate="print"/>
          <a:srcRect/>
          <a:stretch>
            <a:fillRect/>
          </a:stretch>
        </p:blipFill>
        <p:spPr bwMode="auto">
          <a:xfrm>
            <a:off x="4427984" y="0"/>
            <a:ext cx="4392488" cy="3212976"/>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427984" y="3645024"/>
            <a:ext cx="4355975" cy="2924944"/>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2770" name="Picture 2"/>
          <p:cNvPicPr>
            <a:picLocks noGrp="1" noChangeAspect="1" noChangeArrowheads="1"/>
          </p:cNvPicPr>
          <p:nvPr>
            <p:ph idx="1"/>
          </p:nvPr>
        </p:nvPicPr>
        <p:blipFill>
          <a:blip r:embed="rId2" cstate="print"/>
          <a:srcRect/>
          <a:stretch>
            <a:fillRect/>
          </a:stretch>
        </p:blipFill>
        <p:spPr bwMode="auto">
          <a:xfrm>
            <a:off x="0" y="0"/>
            <a:ext cx="9037796" cy="6858000"/>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827584" y="332656"/>
            <a:ext cx="7632848" cy="1340768"/>
          </a:xfrm>
        </p:spPr>
        <p:txBody>
          <a:bodyPr>
            <a:normAutofit fontScale="92500"/>
          </a:bodyPr>
          <a:lstStyle/>
          <a:p>
            <a:r>
              <a:rPr lang="ru-RU" dirty="0" smtClean="0"/>
              <a:t> Это очень яркое событие и зрители любого возраста радуются, как дети... </a:t>
            </a:r>
          </a:p>
          <a:p>
            <a:endParaRPr lang="ru-RU" dirty="0"/>
          </a:p>
        </p:txBody>
      </p:sp>
      <p:pic>
        <p:nvPicPr>
          <p:cNvPr id="3074" name="Picture 2"/>
          <p:cNvPicPr>
            <a:picLocks noChangeAspect="1" noChangeArrowheads="1"/>
          </p:cNvPicPr>
          <p:nvPr/>
        </p:nvPicPr>
        <p:blipFill>
          <a:blip r:embed="rId2" cstate="print"/>
          <a:srcRect/>
          <a:stretch>
            <a:fillRect/>
          </a:stretch>
        </p:blipFill>
        <p:spPr bwMode="auto">
          <a:xfrm>
            <a:off x="827584" y="1628800"/>
            <a:ext cx="7428421" cy="4365104"/>
          </a:xfrm>
          <a:prstGeom prst="rect">
            <a:avLst/>
          </a:prstGeom>
          <a:noFill/>
          <a:ln w="9525">
            <a:noFill/>
            <a:miter lim="800000"/>
            <a:headEnd/>
            <a:tailEnd/>
          </a:ln>
        </p:spPr>
      </p:pic>
    </p:spTree>
  </p:cSld>
  <p:clrMapOvr>
    <a:masterClrMapping/>
  </p:clrMapOvr>
  <p:transition>
    <p:pull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zoom dir="in"/>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0" y="0"/>
            <a:ext cx="4499992" cy="6858000"/>
          </a:xfrm>
        </p:spPr>
        <p:txBody>
          <a:bodyPr>
            <a:normAutofit fontScale="62500" lnSpcReduction="20000"/>
          </a:bodyPr>
          <a:lstStyle/>
          <a:p>
            <a:r>
              <a:rPr lang="ru-RU" dirty="0" smtClean="0"/>
              <a:t> </a:t>
            </a:r>
            <a:r>
              <a:rPr lang="ru-RU" dirty="0"/>
              <a:t>Если вы пропустили Рождественский парад, Рождество вы всё равно не пропустите. И, скорее всего, первое напоминание о приближающемся сезоне будет в форме каталога, который доставят вам на дом... В магазинах уже выложены украшения и подарки, так что вас приглашают! Каталоги пестрят яркими фотографиями предлагаемого товара, так что мы поддаёмся соблазну. Тем более, что самое время начать закупать подарки. Надо отметить, что многие закупают подарки заранее, чтобы не </a:t>
            </a:r>
            <a:r>
              <a:rPr lang="ru-RU" dirty="0" err="1"/>
              <a:t>мучаться</a:t>
            </a:r>
            <a:r>
              <a:rPr lang="ru-RU" dirty="0"/>
              <a:t> в последний момент. Но очень много и тех, кто делает покупки в самый последний момент. Вот, тогда-то и не попасть в торговые центры, не найти парковку!</a:t>
            </a:r>
          </a:p>
        </p:txBody>
      </p:sp>
      <p:pic>
        <p:nvPicPr>
          <p:cNvPr id="5122" name="Picture 2"/>
          <p:cNvPicPr>
            <a:picLocks noChangeAspect="1" noChangeArrowheads="1"/>
          </p:cNvPicPr>
          <p:nvPr/>
        </p:nvPicPr>
        <p:blipFill>
          <a:blip r:embed="rId2" cstate="print"/>
          <a:srcRect/>
          <a:stretch>
            <a:fillRect/>
          </a:stretch>
        </p:blipFill>
        <p:spPr bwMode="auto">
          <a:xfrm>
            <a:off x="4427984" y="764704"/>
            <a:ext cx="4716016" cy="5040560"/>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27649" name="Rectangle 1"/>
          <p:cNvSpPr>
            <a:spLocks noGrp="1" noChangeArrowheads="1"/>
          </p:cNvSpPr>
          <p:nvPr>
            <p:ph idx="1"/>
          </p:nvPr>
        </p:nvSpPr>
        <p:spPr bwMode="auto">
          <a:xfrm>
            <a:off x="0" y="0"/>
            <a:ext cx="644420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Подарки - это очень серьёзно! Основное внимание уделяется подаркам для детей. Именно для них и существует этот праздник, и к ним при ходит Санта-Клаус и приносит желанные подарки.</a:t>
            </a:r>
            <a:endParaRPr kumimoji="0" lang="ru-RU" sz="4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7650" name="Picture 2"/>
          <p:cNvPicPr>
            <a:picLocks noChangeAspect="1" noChangeArrowheads="1"/>
          </p:cNvPicPr>
          <p:nvPr/>
        </p:nvPicPr>
        <p:blipFill>
          <a:blip r:embed="rId2" cstate="print"/>
          <a:srcRect/>
          <a:stretch>
            <a:fillRect/>
          </a:stretch>
        </p:blipFill>
        <p:spPr bwMode="auto">
          <a:xfrm>
            <a:off x="251520" y="2852936"/>
            <a:ext cx="4032448" cy="3626371"/>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a:stretch>
            <a:fillRect/>
          </a:stretch>
        </p:blipFill>
        <p:spPr bwMode="auto">
          <a:xfrm>
            <a:off x="5292080" y="1268760"/>
            <a:ext cx="3600400" cy="3600400"/>
          </a:xfrm>
          <a:prstGeom prst="rect">
            <a:avLst/>
          </a:prstGeom>
          <a:noFill/>
          <a:ln w="9525">
            <a:noFill/>
            <a:miter lim="800000"/>
            <a:headEnd/>
            <a:tailEnd/>
          </a:ln>
        </p:spPr>
      </p:pic>
    </p:spTree>
  </p:cSld>
  <p:clrMapOvr>
    <a:masterClrMapping/>
  </p:clrMapOvr>
  <p:transition>
    <p:cover dir="l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0" y="0"/>
            <a:ext cx="4211960" cy="6597352"/>
          </a:xfrm>
        </p:spPr>
        <p:txBody>
          <a:bodyPr>
            <a:normAutofit fontScale="55000" lnSpcReduction="20000"/>
          </a:bodyPr>
          <a:lstStyle/>
          <a:p>
            <a:r>
              <a:rPr lang="ru-RU" dirty="0" smtClean="0"/>
              <a:t> </a:t>
            </a:r>
            <a:r>
              <a:rPr lang="ru-RU" dirty="0"/>
              <a:t>Ещё одна, на этот раз очень старая традиция Рождества  - в витринах магазина устраивается показ различных сценок с использованием кукол из различных Рождественских сказок и историй. Темой этого года является "Щелкунчик". А между делом традиции украшать витрины в  этом году исполнилось 55 лет! Примерно миллион посетителей проходит перед  витринами каждый год. Жители города очень любят эту традицию и выстаивают подолгу в очереди. Сам процесс украшения держится в секрете до момента открытия. В этом году  витрины были </a:t>
            </a:r>
            <a:r>
              <a:rPr lang="ru-RU" dirty="0" err="1"/>
              <a:t>предсталены</a:t>
            </a:r>
            <a:r>
              <a:rPr lang="ru-RU" dirty="0"/>
              <a:t> на общее обозрение 5 ноября.... В торговых центрах дети могут посетить Санта-Клауса и попросить у него заветный подарок. </a:t>
            </a:r>
          </a:p>
          <a:p>
            <a:endParaRPr lang="ru-RU" dirty="0"/>
          </a:p>
        </p:txBody>
      </p:sp>
      <p:pic>
        <p:nvPicPr>
          <p:cNvPr id="26625" name="Picture 1"/>
          <p:cNvPicPr>
            <a:picLocks noChangeAspect="1" noChangeArrowheads="1"/>
          </p:cNvPicPr>
          <p:nvPr/>
        </p:nvPicPr>
        <p:blipFill>
          <a:blip r:embed="rId2" cstate="print"/>
          <a:srcRect/>
          <a:stretch>
            <a:fillRect/>
          </a:stretch>
        </p:blipFill>
        <p:spPr bwMode="auto">
          <a:xfrm>
            <a:off x="4211960" y="404664"/>
            <a:ext cx="4932040" cy="4572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5601" name="Picture 1"/>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ransition>
    <p:pull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355976" y="0"/>
            <a:ext cx="4402832" cy="3168351"/>
          </a:xfrm>
        </p:spPr>
        <p:txBody>
          <a:bodyPr>
            <a:normAutofit fontScale="62500" lnSpcReduction="20000"/>
          </a:bodyPr>
          <a:lstStyle/>
          <a:p>
            <a:r>
              <a:rPr lang="ru-RU" dirty="0" smtClean="0"/>
              <a:t> </a:t>
            </a:r>
            <a:r>
              <a:rPr lang="ru-RU" dirty="0"/>
              <a:t>Обычно начало декабря связано с украшением домов. Но есть категория людей, которые подходят к украшению своих домов СЕРЬЁЗНО. Они начинают подготовку за несколько недель и даже пару месяцев до Рождества. Для того, что бы развесить огромного количество электрических гирлянд, требуется очень много времени. </a:t>
            </a:r>
          </a:p>
          <a:p>
            <a:endParaRPr lang="ru-RU" dirty="0"/>
          </a:p>
        </p:txBody>
      </p:sp>
      <p:pic>
        <p:nvPicPr>
          <p:cNvPr id="24577" name="Picture 1"/>
          <p:cNvPicPr>
            <a:picLocks noChangeAspect="1" noChangeArrowheads="1"/>
          </p:cNvPicPr>
          <p:nvPr/>
        </p:nvPicPr>
        <p:blipFill>
          <a:blip r:embed="rId2" cstate="print"/>
          <a:srcRect/>
          <a:stretch>
            <a:fillRect/>
          </a:stretch>
        </p:blipFill>
        <p:spPr bwMode="auto">
          <a:xfrm>
            <a:off x="0" y="0"/>
            <a:ext cx="4572000" cy="3195736"/>
          </a:xfrm>
          <a:prstGeom prst="rect">
            <a:avLst/>
          </a:prstGeom>
          <a:noFill/>
          <a:ln w="9525">
            <a:noFill/>
            <a:miter lim="800000"/>
            <a:headEnd/>
            <a:tailEnd/>
          </a:ln>
        </p:spPr>
      </p:pic>
      <p:sp>
        <p:nvSpPr>
          <p:cNvPr id="24578" name="Rectangle 2"/>
          <p:cNvSpPr>
            <a:spLocks noChangeArrowheads="1"/>
          </p:cNvSpPr>
          <p:nvPr/>
        </p:nvSpPr>
        <p:spPr bwMode="auto">
          <a:xfrm>
            <a:off x="0" y="3749457"/>
            <a:ext cx="316835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Но результаты просто поражают!  Есть целые районы, где на одной улице несколько домов рядом украшены, и получается очень красивое зрелище</a:t>
            </a:r>
            <a:r>
              <a:rPr kumimoji="0" lang="ru-RU"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ru-RU" sz="4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4579" name="Picture 3"/>
          <p:cNvPicPr>
            <a:picLocks noChangeAspect="1" noChangeArrowheads="1"/>
          </p:cNvPicPr>
          <p:nvPr/>
        </p:nvPicPr>
        <p:blipFill>
          <a:blip r:embed="rId3" cstate="print"/>
          <a:srcRect/>
          <a:stretch>
            <a:fillRect/>
          </a:stretch>
        </p:blipFill>
        <p:spPr bwMode="auto">
          <a:xfrm>
            <a:off x="4644008" y="3284984"/>
            <a:ext cx="4499992" cy="3573016"/>
          </a:xfrm>
          <a:prstGeom prst="rect">
            <a:avLst/>
          </a:prstGeom>
          <a:noFill/>
          <a:ln w="9525">
            <a:noFill/>
            <a:miter lim="800000"/>
            <a:headEnd/>
            <a:tailEnd/>
          </a:ln>
        </p:spPr>
      </p:pic>
    </p:spTree>
  </p:cSld>
  <p:clrMapOvr>
    <a:masterClrMapping/>
  </p:clrMapOvr>
  <p:transition>
    <p:wheel spokes="3"/>
  </p:transition>
  <p:timing>
    <p:tnLst>
      <p:par>
        <p:cTn id="1" dur="indefinite" restart="never" nodeType="tmRoot"/>
      </p:par>
    </p:tnLst>
  </p:timing>
</p:sld>
</file>

<file path=ppt/theme/theme1.xml><?xml version="1.0" encoding="utf-8"?>
<a:theme xmlns:a="http://schemas.openxmlformats.org/drawingml/2006/main" name="Midnight Leaf-S">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FrysBaskerville BT"/>
        <a:ea typeface=""/>
        <a:cs typeface=""/>
      </a:majorFont>
      <a:minorFont>
        <a:latin typeface="FrysBaskerville BT"/>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64</Template>
  <TotalTime>118</TotalTime>
  <Words>808</Words>
  <Application>Microsoft Office PowerPoint</Application>
  <PresentationFormat>Экран (4:3)</PresentationFormat>
  <Paragraphs>19</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Midnight Leaf-S</vt:lpstr>
      <vt:lpstr>Рождество в Австралии.</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Рождество в Автралии.</dc:title>
  <dc:creator>user</dc:creator>
  <cp:lastModifiedBy>user</cp:lastModifiedBy>
  <cp:revision>13</cp:revision>
  <dcterms:created xsi:type="dcterms:W3CDTF">2013-12-11T19:00:24Z</dcterms:created>
  <dcterms:modified xsi:type="dcterms:W3CDTF">2013-12-11T21:09:43Z</dcterms:modified>
</cp:coreProperties>
</file>