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3488"/>
            <a:ext cx="9144000" cy="8924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36096" y="332656"/>
            <a:ext cx="352090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Альберт</a:t>
            </a:r>
            <a:endParaRPr lang="en-US" sz="5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5400" b="1" cap="none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Ейнштейн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600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переїзду</a:t>
            </a:r>
            <a:r>
              <a:rPr lang="ru-RU" dirty="0"/>
              <a:t> в США Альберт </a:t>
            </a:r>
            <a:r>
              <a:rPr lang="ru-RU" dirty="0" err="1"/>
              <a:t>Ейнштейн</a:t>
            </a:r>
            <a:r>
              <a:rPr lang="ru-RU" dirty="0"/>
              <a:t> </a:t>
            </a:r>
            <a:r>
              <a:rPr lang="ru-RU" dirty="0" err="1"/>
              <a:t>отримав</a:t>
            </a:r>
            <a:r>
              <a:rPr lang="ru-RU" dirty="0"/>
              <a:t> посаду </a:t>
            </a:r>
            <a:r>
              <a:rPr lang="ru-RU" dirty="0" err="1"/>
              <a:t>професора</a:t>
            </a:r>
            <a:r>
              <a:rPr lang="ru-RU" dirty="0"/>
              <a:t> </a:t>
            </a:r>
            <a:r>
              <a:rPr lang="ru-RU" dirty="0" err="1"/>
              <a:t>фізики</a:t>
            </a:r>
            <a:r>
              <a:rPr lang="ru-RU" dirty="0"/>
              <a:t> у недавно </a:t>
            </a:r>
            <a:r>
              <a:rPr lang="ru-RU" dirty="0" err="1"/>
              <a:t>створеному</a:t>
            </a:r>
            <a:r>
              <a:rPr lang="ru-RU" dirty="0"/>
              <a:t> </a:t>
            </a:r>
            <a:r>
              <a:rPr lang="ru-RU" dirty="0" err="1"/>
              <a:t>інституті</a:t>
            </a:r>
            <a:r>
              <a:rPr lang="ru-RU" dirty="0"/>
              <a:t> </a:t>
            </a:r>
            <a:r>
              <a:rPr lang="ru-RU" dirty="0" err="1"/>
              <a:t>фундаментальних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/>
              <a:t> в </a:t>
            </a:r>
            <a:r>
              <a:rPr lang="ru-RU" dirty="0" err="1"/>
              <a:t>Прінстоні</a:t>
            </a:r>
            <a:r>
              <a:rPr lang="ru-RU" dirty="0"/>
              <a:t>, штат Нью-</a:t>
            </a:r>
            <a:r>
              <a:rPr lang="ru-RU" dirty="0" err="1"/>
              <a:t>Джерсі</a:t>
            </a:r>
            <a:r>
              <a:rPr lang="ru-RU" dirty="0"/>
              <a:t>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864"/>
            <a:ext cx="9144000" cy="6931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1988840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переїзду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США Альберт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Ейнштейн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отримав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посаду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професора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фізики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недавно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створеному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інституті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фундаментальних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досліджень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Прінстоні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штат Нью-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Джерсі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5617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4653136"/>
            <a:ext cx="3779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Статуя Альберта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Ейнштейна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Ізраїльській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академії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природничих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гуманітарних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наук.</a:t>
            </a:r>
          </a:p>
        </p:txBody>
      </p:sp>
    </p:spTree>
    <p:extLst>
      <p:ext uri="{BB962C8B-B14F-4D97-AF65-F5344CB8AC3E}">
        <p14:creationId xmlns:p14="http://schemas.microsoft.com/office/powerpoint/2010/main" val="367052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532" y="0"/>
            <a:ext cx="13967226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836712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200" dirty="0" smtClean="0">
                <a:solidFill>
                  <a:schemeClr val="bg1"/>
                </a:solidFill>
              </a:rPr>
              <a:t>Альберт Ейнштейн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vi-VN" sz="3200" dirty="0" smtClean="0">
                <a:solidFill>
                  <a:schemeClr val="bg1"/>
                </a:solidFill>
              </a:rPr>
              <a:t> </a:t>
            </a:r>
            <a:r>
              <a:rPr lang="vi-VN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chemeClr val="bg1"/>
                </a:solidFill>
              </a:rPr>
              <a:t>Albert Einstein) </a:t>
            </a:r>
            <a:r>
              <a:rPr lang="vi-VN" sz="3200" dirty="0" smtClean="0">
                <a:solidFill>
                  <a:schemeClr val="bg1"/>
                </a:solidFill>
              </a:rPr>
              <a:t>— </a:t>
            </a:r>
            <a:r>
              <a:rPr lang="vi-VN" sz="3200" dirty="0">
                <a:solidFill>
                  <a:schemeClr val="bg1"/>
                </a:solidFill>
              </a:rPr>
              <a:t>один з найвизначніших фізиків </a:t>
            </a:r>
            <a:r>
              <a:rPr lang="en-US" sz="3200" dirty="0">
                <a:solidFill>
                  <a:schemeClr val="bg1"/>
                </a:solidFill>
              </a:rPr>
              <a:t>XX </a:t>
            </a:r>
            <a:r>
              <a:rPr lang="vi-VN" sz="3200" dirty="0">
                <a:solidFill>
                  <a:schemeClr val="bg1"/>
                </a:solidFill>
              </a:rPr>
              <a:t>століття. Лауреат Нобелівської премії 1921 року.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27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" y="-17188"/>
            <a:ext cx="9142737" cy="8091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95936" y="476672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1900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Ейнштейн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закінчив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Політехнікум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отримавши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диплом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викладача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математики і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фізики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Хоча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успішність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була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зразковою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проте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серйозно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зацікавився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цілим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рядом наук, у тому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геологією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біологією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історією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літературознавством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політичною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економією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742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2348880"/>
            <a:ext cx="4258816" cy="3777283"/>
          </a:xfrm>
        </p:spPr>
        <p:txBody>
          <a:bodyPr>
            <a:normAutofit/>
          </a:bodyPr>
          <a:lstStyle/>
          <a:p>
            <a:r>
              <a:rPr lang="ru-RU" sz="2400" dirty="0" err="1"/>
              <a:t>Унаслідок</a:t>
            </a:r>
            <a:r>
              <a:rPr lang="ru-RU" sz="2400" dirty="0"/>
              <a:t> </a:t>
            </a:r>
            <a:r>
              <a:rPr lang="ru-RU" sz="2400" dirty="0" err="1"/>
              <a:t>відсутності</a:t>
            </a:r>
            <a:r>
              <a:rPr lang="ru-RU" sz="2400" dirty="0"/>
              <a:t> </a:t>
            </a:r>
            <a:r>
              <a:rPr lang="ru-RU" sz="2400" dirty="0" err="1"/>
              <a:t>заробітку</a:t>
            </a:r>
            <a:r>
              <a:rPr lang="ru-RU" sz="2400" dirty="0"/>
              <a:t> Альберт </a:t>
            </a:r>
            <a:r>
              <a:rPr lang="ru-RU" sz="2400" dirty="0" err="1"/>
              <a:t>Ейнштейн</a:t>
            </a:r>
            <a:r>
              <a:rPr lang="ru-RU" sz="2400" dirty="0"/>
              <a:t> буквально </a:t>
            </a:r>
            <a:r>
              <a:rPr lang="ru-RU" sz="2400" dirty="0" err="1"/>
              <a:t>голодував</a:t>
            </a:r>
            <a:r>
              <a:rPr lang="ru-RU" sz="2400" dirty="0"/>
              <a:t>, не </a:t>
            </a:r>
            <a:r>
              <a:rPr lang="ru-RU" sz="2400" dirty="0" err="1"/>
              <a:t>приймаючи</a:t>
            </a:r>
            <a:r>
              <a:rPr lang="ru-RU" sz="2400" dirty="0"/>
              <a:t> </a:t>
            </a:r>
            <a:r>
              <a:rPr lang="ru-RU" sz="2400" dirty="0" err="1"/>
              <a:t>їжу</a:t>
            </a:r>
            <a:r>
              <a:rPr lang="ru-RU" sz="2400" dirty="0"/>
              <a:t> по </a:t>
            </a:r>
            <a:r>
              <a:rPr lang="ru-RU" sz="2400" dirty="0" err="1"/>
              <a:t>декілька</a:t>
            </a:r>
            <a:r>
              <a:rPr lang="ru-RU" sz="2400" dirty="0"/>
              <a:t> </a:t>
            </a:r>
            <a:r>
              <a:rPr lang="ru-RU" sz="2400" dirty="0" err="1"/>
              <a:t>днів</a:t>
            </a:r>
            <a:r>
              <a:rPr lang="ru-RU" sz="2400" dirty="0"/>
              <a:t> </a:t>
            </a:r>
            <a:r>
              <a:rPr lang="ru-RU" sz="2400" dirty="0" err="1"/>
              <a:t>поспіль</a:t>
            </a:r>
            <a:r>
              <a:rPr lang="ru-RU" sz="2400" dirty="0"/>
              <a:t>. </a:t>
            </a:r>
            <a:r>
              <a:rPr lang="ru-RU" sz="2400" dirty="0" err="1"/>
              <a:t>Згодом</a:t>
            </a:r>
            <a:r>
              <a:rPr lang="ru-RU" sz="2400" dirty="0"/>
              <a:t> </a:t>
            </a:r>
            <a:r>
              <a:rPr lang="ru-RU" sz="2400" dirty="0" err="1"/>
              <a:t>це</a:t>
            </a:r>
            <a:r>
              <a:rPr lang="ru-RU" sz="2400" dirty="0"/>
              <a:t> стало причиною </a:t>
            </a:r>
            <a:r>
              <a:rPr lang="ru-RU" sz="2400" dirty="0" err="1"/>
              <a:t>хвороби</a:t>
            </a:r>
            <a:r>
              <a:rPr lang="ru-RU" sz="2400" dirty="0"/>
              <a:t> </a:t>
            </a:r>
            <a:r>
              <a:rPr lang="ru-RU" sz="2400" dirty="0" err="1"/>
              <a:t>печінки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нагадувала</a:t>
            </a:r>
            <a:r>
              <a:rPr lang="ru-RU" sz="2400" dirty="0"/>
              <a:t> про себе до </a:t>
            </a:r>
            <a:r>
              <a:rPr lang="ru-RU" sz="2400" dirty="0" err="1"/>
              <a:t>кінця</a:t>
            </a:r>
            <a:r>
              <a:rPr lang="ru-RU" sz="2400" dirty="0"/>
              <a:t> </a:t>
            </a:r>
            <a:r>
              <a:rPr lang="ru-RU" sz="2400" dirty="0" err="1"/>
              <a:t>життя</a:t>
            </a:r>
            <a:r>
              <a:rPr lang="ru-RU" sz="2400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480"/>
            <a:ext cx="3024336" cy="312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220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Не </a:t>
            </a:r>
            <a:r>
              <a:rPr lang="ru-RU" dirty="0" err="1"/>
              <a:t>зважаючи</a:t>
            </a:r>
            <a:r>
              <a:rPr lang="ru-RU" dirty="0"/>
              <a:t> на </a:t>
            </a:r>
            <a:r>
              <a:rPr lang="ru-RU" dirty="0" err="1"/>
              <a:t>проблеми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переслідували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в 1900–1902 </a:t>
            </a:r>
            <a:r>
              <a:rPr lang="ru-RU" dirty="0" err="1"/>
              <a:t>рр</a:t>
            </a:r>
            <a:r>
              <a:rPr lang="ru-RU" dirty="0"/>
              <a:t>., </a:t>
            </a:r>
            <a:r>
              <a:rPr lang="ru-RU" dirty="0" err="1"/>
              <a:t>Ейнштейн</a:t>
            </a:r>
            <a:r>
              <a:rPr lang="ru-RU" dirty="0"/>
              <a:t> </a:t>
            </a:r>
            <a:r>
              <a:rPr lang="ru-RU" dirty="0" err="1"/>
              <a:t>знаходив</a:t>
            </a:r>
            <a:r>
              <a:rPr lang="ru-RU" dirty="0"/>
              <a:t> час для </a:t>
            </a:r>
            <a:r>
              <a:rPr lang="ru-RU" dirty="0" err="1"/>
              <a:t>подальшого</a:t>
            </a:r>
            <a:r>
              <a:rPr lang="ru-RU" dirty="0"/>
              <a:t>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фізики</a:t>
            </a:r>
            <a:r>
              <a:rPr lang="ru-RU" dirty="0"/>
              <a:t>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396461" cy="6854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692696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зважаючи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проблеми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переслідували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1900–1902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рр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Ейнштейн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знаходив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 для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подальшого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вивчення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фізики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940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1336" y="-928537"/>
            <a:ext cx="12025336" cy="1124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39952" y="548680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 з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друзів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Ейнштейна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математик Марсель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Гроссман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був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одночасно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батьком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одного з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учнів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рекомендував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Ейнштейна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посаду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експерта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третього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класу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федеральне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Бюро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патентування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винаходів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417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165304"/>
            <a:ext cx="3034680" cy="10487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256" y="0"/>
            <a:ext cx="6696744" cy="7607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6478" y="404664"/>
            <a:ext cx="367240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>
                <a:solidFill>
                  <a:prstClr val="black"/>
                </a:solidFill>
              </a:rPr>
              <a:t>6 </a:t>
            </a:r>
            <a:r>
              <a:rPr lang="ru-RU" sz="3200" dirty="0" err="1">
                <a:solidFill>
                  <a:prstClr val="black"/>
                </a:solidFill>
              </a:rPr>
              <a:t>січня</a:t>
            </a:r>
            <a:r>
              <a:rPr lang="ru-RU" sz="3200" dirty="0">
                <a:solidFill>
                  <a:prstClr val="black"/>
                </a:solidFill>
              </a:rPr>
              <a:t> 1903 </a:t>
            </a:r>
            <a:r>
              <a:rPr lang="ru-RU" sz="3200" dirty="0" err="1">
                <a:solidFill>
                  <a:prstClr val="black"/>
                </a:solidFill>
              </a:rPr>
              <a:t>Ейнштейн</a:t>
            </a:r>
            <a:r>
              <a:rPr lang="ru-RU" sz="3200" dirty="0">
                <a:solidFill>
                  <a:prstClr val="black"/>
                </a:solidFill>
              </a:rPr>
              <a:t> </a:t>
            </a:r>
            <a:r>
              <a:rPr lang="ru-RU" sz="3200" dirty="0" err="1">
                <a:solidFill>
                  <a:prstClr val="black"/>
                </a:solidFill>
              </a:rPr>
              <a:t>одружився</a:t>
            </a:r>
            <a:r>
              <a:rPr lang="ru-RU" sz="3200" dirty="0">
                <a:solidFill>
                  <a:prstClr val="black"/>
                </a:solidFill>
              </a:rPr>
              <a:t> на </a:t>
            </a:r>
            <a:r>
              <a:rPr lang="ru-RU" sz="3200" dirty="0" err="1">
                <a:solidFill>
                  <a:prstClr val="black"/>
                </a:solidFill>
              </a:rPr>
              <a:t>двадцятисемирічній</a:t>
            </a:r>
            <a:r>
              <a:rPr lang="ru-RU" sz="3200" dirty="0">
                <a:solidFill>
                  <a:prstClr val="black"/>
                </a:solidFill>
              </a:rPr>
              <a:t> </a:t>
            </a:r>
            <a:r>
              <a:rPr lang="ru-RU" sz="3200" b="1" dirty="0" err="1">
                <a:solidFill>
                  <a:prstClr val="black"/>
                </a:solidFill>
              </a:rPr>
              <a:t>Мільові</a:t>
            </a:r>
            <a:r>
              <a:rPr lang="ru-RU" sz="3200" b="1" dirty="0">
                <a:solidFill>
                  <a:prstClr val="black"/>
                </a:solidFill>
              </a:rPr>
              <a:t> </a:t>
            </a:r>
            <a:r>
              <a:rPr lang="ru-RU" sz="3200" b="1" dirty="0" err="1">
                <a:solidFill>
                  <a:prstClr val="black"/>
                </a:solidFill>
              </a:rPr>
              <a:t>Маріч</a:t>
            </a:r>
            <a:r>
              <a:rPr lang="en-US" sz="3200" b="1" dirty="0">
                <a:solidFill>
                  <a:prstClr val="black"/>
                </a:solidFill>
              </a:rPr>
              <a:t>-</a:t>
            </a:r>
            <a:r>
              <a:rPr lang="ru-RU" sz="3200" dirty="0">
                <a:solidFill>
                  <a:prstClr val="black"/>
                </a:solidFill>
              </a:rPr>
              <a:t> </a:t>
            </a:r>
            <a:r>
              <a:rPr lang="ru-RU" sz="3200" dirty="0" err="1">
                <a:solidFill>
                  <a:prstClr val="black"/>
                </a:solidFill>
              </a:rPr>
              <a:t>дипломованого</a:t>
            </a:r>
            <a:r>
              <a:rPr lang="ru-RU" sz="3200" dirty="0">
                <a:solidFill>
                  <a:prstClr val="black"/>
                </a:solidFill>
              </a:rPr>
              <a:t> математика</a:t>
            </a:r>
            <a:endParaRPr lang="ru-RU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0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904 року «</a:t>
            </a:r>
            <a:r>
              <a:rPr lang="ru-RU" dirty="0" err="1"/>
              <a:t>Аннали</a:t>
            </a:r>
            <a:r>
              <a:rPr lang="ru-RU" dirty="0"/>
              <a:t> </a:t>
            </a:r>
            <a:r>
              <a:rPr lang="ru-RU" dirty="0" err="1"/>
              <a:t>фізики</a:t>
            </a:r>
            <a:r>
              <a:rPr lang="ru-RU" dirty="0"/>
              <a:t>» </a:t>
            </a:r>
            <a:r>
              <a:rPr lang="ru-RU" dirty="0" err="1"/>
              <a:t>отримали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Альберта </a:t>
            </a:r>
            <a:r>
              <a:rPr lang="ru-RU" dirty="0" err="1"/>
              <a:t>Ейнштейна</a:t>
            </a:r>
            <a:r>
              <a:rPr lang="ru-RU" dirty="0"/>
              <a:t> низку статей, </a:t>
            </a:r>
            <a:r>
              <a:rPr lang="ru-RU" dirty="0" err="1"/>
              <a:t>присвячених</a:t>
            </a:r>
            <a:r>
              <a:rPr lang="ru-RU" dirty="0"/>
              <a:t> </a:t>
            </a:r>
            <a:r>
              <a:rPr lang="ru-RU" dirty="0" err="1"/>
              <a:t>вивченню</a:t>
            </a:r>
            <a:r>
              <a:rPr lang="ru-RU" dirty="0"/>
              <a:t> </a:t>
            </a:r>
            <a:r>
              <a:rPr lang="ru-RU" dirty="0" err="1"/>
              <a:t>питань</a:t>
            </a:r>
            <a:r>
              <a:rPr lang="ru-RU" dirty="0"/>
              <a:t> </a:t>
            </a:r>
            <a:r>
              <a:rPr lang="ru-RU" dirty="0" err="1"/>
              <a:t>статистичної</a:t>
            </a:r>
            <a:r>
              <a:rPr lang="ru-RU" dirty="0"/>
              <a:t> </a:t>
            </a:r>
            <a:r>
              <a:rPr lang="ru-RU" dirty="0" err="1"/>
              <a:t>механіки</a:t>
            </a:r>
            <a:r>
              <a:rPr lang="ru-RU" dirty="0"/>
              <a:t> й </a:t>
            </a:r>
            <a:r>
              <a:rPr lang="ru-RU" dirty="0" err="1"/>
              <a:t>молекулярної</a:t>
            </a:r>
            <a:r>
              <a:rPr lang="ru-RU" dirty="0"/>
              <a:t> </a:t>
            </a:r>
            <a:r>
              <a:rPr lang="ru-RU" dirty="0" err="1"/>
              <a:t>фізики</a:t>
            </a:r>
            <a:r>
              <a:rPr lang="ru-RU" dirty="0"/>
              <a:t>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260648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1904 року «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Аннали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фізики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отримали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Альберта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Ейнштейна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низку статей,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присвячених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вивченню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питань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статистичної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механіки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й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молекулярної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фізики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613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0648"/>
            <a:ext cx="6431011" cy="6356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83768" y="1484784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400" dirty="0" smtClean="0"/>
              <a:t>Нагороди</a:t>
            </a:r>
            <a:r>
              <a:rPr lang="uk-UA" sz="4400" dirty="0" err="1" smtClean="0"/>
              <a:t>ли</a:t>
            </a:r>
            <a:r>
              <a:rPr lang="ru-RU" sz="4400" dirty="0" smtClean="0"/>
              <a:t> </a:t>
            </a:r>
            <a:r>
              <a:rPr lang="ru-RU" sz="4400" dirty="0" err="1"/>
              <a:t>Ейнштейна</a:t>
            </a:r>
            <a:r>
              <a:rPr lang="ru-RU" sz="4400" dirty="0"/>
              <a:t> </a:t>
            </a:r>
            <a:r>
              <a:rPr lang="ru-RU" sz="4400" dirty="0" err="1"/>
              <a:t>премію</a:t>
            </a:r>
            <a:r>
              <a:rPr lang="ru-RU" sz="4400" dirty="0"/>
              <a:t> за </a:t>
            </a:r>
            <a:r>
              <a:rPr lang="ru-RU" sz="4400" dirty="0" err="1"/>
              <a:t>пояснення</a:t>
            </a:r>
            <a:r>
              <a:rPr lang="ru-RU" sz="4400" dirty="0"/>
              <a:t> </a:t>
            </a:r>
            <a:r>
              <a:rPr lang="ru-RU" sz="4400" dirty="0" err="1"/>
              <a:t>явища</a:t>
            </a:r>
            <a:r>
              <a:rPr lang="ru-RU" sz="4400" dirty="0"/>
              <a:t> </a:t>
            </a:r>
            <a:r>
              <a:rPr lang="ru-RU" sz="4400" dirty="0" err="1"/>
              <a:t>фотоефекту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37358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288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XTreme.ws</cp:lastModifiedBy>
  <cp:revision>6</cp:revision>
  <dcterms:created xsi:type="dcterms:W3CDTF">2013-02-11T15:03:39Z</dcterms:created>
  <dcterms:modified xsi:type="dcterms:W3CDTF">2013-02-11T15:59:52Z</dcterms:modified>
</cp:coreProperties>
</file>