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3D074-AE30-453F-B8F1-C9032836E3CA}">
          <p14:sldIdLst>
            <p14:sldId id="256"/>
            <p14:sldId id="257"/>
            <p14:sldId id="258"/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99FF"/>
    <a:srgbClr val="FF99CC"/>
    <a:srgbClr val="CC66FF"/>
    <a:srgbClr val="FF9966"/>
    <a:srgbClr val="FFCC99"/>
    <a:srgbClr val="CC6600"/>
    <a:srgbClr val="FFFFFF"/>
    <a:srgbClr val="FFFF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2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0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2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0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9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61B2-4169-484A-865E-074AB974451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E117-2CDA-4391-AE28-6E320643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97" y="4118273"/>
            <a:ext cx="6786180" cy="167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0219" y="2197426"/>
            <a:ext cx="5616624" cy="1368152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Хрущо</a:t>
            </a:r>
            <a:r>
              <a:rPr lang="uk-UA" dirty="0" err="1" smtClean="0"/>
              <a:t>вська</a:t>
            </a:r>
            <a:r>
              <a:rPr lang="uk-UA" dirty="0" smtClean="0"/>
              <a:t> відлига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897" y="4111512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Підготували: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Павленко Дар'я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Жевлакова</a:t>
            </a:r>
            <a:r>
              <a:rPr lang="uk-UA" dirty="0" smtClean="0">
                <a:solidFill>
                  <a:schemeClr val="tx1"/>
                </a:solidFill>
              </a:rPr>
              <a:t> Маргарита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092696"/>
          </a:xfrm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/>
              <a:t>Повсякдення</a:t>
            </a:r>
            <a:r>
              <a:rPr lang="ru-RU" b="1" dirty="0" smtClean="0"/>
              <a:t> </a:t>
            </a:r>
            <a:r>
              <a:rPr lang="ru-RU" b="1" dirty="0" err="1" smtClean="0"/>
              <a:t>часів</a:t>
            </a:r>
            <a:r>
              <a:rPr lang="ru-RU" b="1" dirty="0" smtClean="0"/>
              <a:t> </a:t>
            </a:r>
            <a:r>
              <a:rPr lang="ru-RU" b="1" dirty="0" err="1" smtClean="0"/>
              <a:t>відлиги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  <a:solidFill>
            <a:srgbClr val="F8F8F8">
              <a:alpha val="65098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err="1" smtClean="0"/>
              <a:t>Міграція</a:t>
            </a:r>
            <a:r>
              <a:rPr lang="ru-RU" dirty="0" smtClean="0"/>
              <a:t> до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загострила</a:t>
            </a:r>
            <a:r>
              <a:rPr lang="ru-RU" dirty="0" smtClean="0"/>
              <a:t> і без того </a:t>
            </a:r>
            <a:r>
              <a:rPr lang="ru-RU" dirty="0" err="1" smtClean="0"/>
              <a:t>серйозну</a:t>
            </a:r>
            <a:r>
              <a:rPr lang="ru-RU" dirty="0" smtClean="0"/>
              <a:t> </a:t>
            </a:r>
            <a:r>
              <a:rPr lang="ru-RU" dirty="0" err="1" smtClean="0"/>
              <a:t>житлову</a:t>
            </a:r>
            <a:r>
              <a:rPr lang="ru-RU" dirty="0" smtClean="0"/>
              <a:t> проблему. М.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розв'язати</a:t>
            </a:r>
            <a:r>
              <a:rPr lang="ru-RU" dirty="0" smtClean="0"/>
              <a:t> шляхом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та широкого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малогабаритних</a:t>
            </a:r>
            <a:r>
              <a:rPr lang="ru-RU" dirty="0" smtClean="0"/>
              <a:t> «</a:t>
            </a:r>
            <a:r>
              <a:rPr lang="ru-RU" dirty="0" err="1" smtClean="0"/>
              <a:t>п'ятиповерхівок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за </a:t>
            </a:r>
            <a:r>
              <a:rPr lang="ru-RU" dirty="0" err="1" smtClean="0"/>
              <a:t>низьку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будівництва</a:t>
            </a:r>
            <a:r>
              <a:rPr lang="ru-RU" dirty="0" smtClean="0"/>
              <a:t> у </a:t>
            </a:r>
            <a:r>
              <a:rPr lang="ru-RU" dirty="0" err="1" smtClean="0"/>
              <a:t>народі</a:t>
            </a:r>
            <a:r>
              <a:rPr lang="ru-RU" dirty="0" smtClean="0"/>
              <a:t> назвали «</a:t>
            </a:r>
            <a:r>
              <a:rPr lang="ru-RU" dirty="0" err="1" smtClean="0"/>
              <a:t>хрущобами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Грошова</a:t>
            </a:r>
            <a:r>
              <a:rPr lang="ru-RU" dirty="0" smtClean="0"/>
              <a:t> реформа 1961 р.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інфляційні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й негативно </a:t>
            </a:r>
            <a:r>
              <a:rPr lang="ru-RU" dirty="0" err="1" smtClean="0"/>
              <a:t>вплинула</a:t>
            </a:r>
            <a:r>
              <a:rPr lang="ru-RU" dirty="0" smtClean="0"/>
              <a:t> на </a:t>
            </a:r>
            <a:r>
              <a:rPr lang="ru-RU" dirty="0" err="1" smtClean="0"/>
              <a:t>життєвий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5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Посилення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 на </a:t>
            </a:r>
            <a:r>
              <a:rPr lang="ru-RU" b="1" dirty="0" err="1" smtClean="0"/>
              <a:t>релігійні</a:t>
            </a:r>
            <a:r>
              <a:rPr lang="ru-RU" b="1" dirty="0" smtClean="0"/>
              <a:t> </a:t>
            </a:r>
            <a:r>
              <a:rPr lang="ru-RU" b="1" dirty="0" err="1" smtClean="0"/>
              <a:t>об'єднання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8F8F8">
              <a:alpha val="65098"/>
            </a:srgb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/>
              <a:t>1956 року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активізація</a:t>
            </a:r>
            <a:r>
              <a:rPr lang="ru-RU" dirty="0" smtClean="0"/>
              <a:t> </a:t>
            </a:r>
            <a:r>
              <a:rPr lang="ru-RU" dirty="0" err="1" smtClean="0"/>
              <a:t>антирелігійної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яку </a:t>
            </a:r>
            <a:r>
              <a:rPr lang="ru-RU" dirty="0" err="1" smtClean="0"/>
              <a:t>Олександр</a:t>
            </a:r>
            <a:r>
              <a:rPr lang="ru-RU" dirty="0" smtClean="0"/>
              <a:t> Лисенко </a:t>
            </a:r>
            <a:r>
              <a:rPr lang="ru-RU" dirty="0" err="1" smtClean="0"/>
              <a:t>влучно</a:t>
            </a:r>
            <a:r>
              <a:rPr lang="ru-RU" dirty="0" smtClean="0"/>
              <a:t> </a:t>
            </a:r>
            <a:r>
              <a:rPr lang="ru-RU" dirty="0" err="1" smtClean="0"/>
              <a:t>охрестив</a:t>
            </a:r>
            <a:r>
              <a:rPr lang="ru-RU" dirty="0" smtClean="0"/>
              <a:t> </a:t>
            </a:r>
            <a:r>
              <a:rPr lang="ru-RU" dirty="0" err="1" smtClean="0"/>
              <a:t>політикою</a:t>
            </a:r>
            <a:r>
              <a:rPr lang="ru-RU" dirty="0" smtClean="0"/>
              <a:t> «</a:t>
            </a:r>
            <a:r>
              <a:rPr lang="ru-RU" dirty="0" err="1" smtClean="0"/>
              <a:t>загвинчування</a:t>
            </a:r>
            <a:r>
              <a:rPr lang="ru-RU" dirty="0" smtClean="0"/>
              <a:t> </a:t>
            </a:r>
            <a:r>
              <a:rPr lang="ru-RU" dirty="0" err="1" smtClean="0"/>
              <a:t>гайок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. 16 </a:t>
            </a:r>
            <a:r>
              <a:rPr lang="ru-RU" dirty="0" err="1" smtClean="0"/>
              <a:t>жовтня</a:t>
            </a:r>
            <a:r>
              <a:rPr lang="ru-RU" dirty="0" smtClean="0"/>
              <a:t> 1958 Рада </a:t>
            </a:r>
            <a:r>
              <a:rPr lang="ru-RU" dirty="0" err="1" smtClean="0"/>
              <a:t>Міністрів</a:t>
            </a:r>
            <a:r>
              <a:rPr lang="ru-RU" dirty="0" smtClean="0"/>
              <a:t> СРСР </a:t>
            </a:r>
            <a:r>
              <a:rPr lang="ru-RU" dirty="0" err="1" smtClean="0"/>
              <a:t>ухвалила</a:t>
            </a:r>
            <a:r>
              <a:rPr lang="ru-RU" dirty="0" smtClean="0"/>
              <a:t> Постанови «Про </a:t>
            </a:r>
            <a:r>
              <a:rPr lang="ru-RU" dirty="0" err="1" smtClean="0"/>
              <a:t>монастирі</a:t>
            </a:r>
            <a:r>
              <a:rPr lang="ru-RU" dirty="0" smtClean="0"/>
              <a:t> в СРСР» і «Про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 на доходи </a:t>
            </a:r>
            <a:r>
              <a:rPr lang="ru-RU" dirty="0" err="1" smtClean="0"/>
              <a:t>єпархіальних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і </a:t>
            </a:r>
            <a:r>
              <a:rPr lang="ru-RU" dirty="0" err="1" smtClean="0"/>
              <a:t>монастирів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0952"/>
          </a:xfrm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Зміни</a:t>
            </a:r>
            <a:r>
              <a:rPr lang="ru-RU" b="1" dirty="0" smtClean="0"/>
              <a:t> у </a:t>
            </a:r>
            <a:r>
              <a:rPr lang="ru-RU" b="1" dirty="0" err="1" smtClean="0"/>
              <a:t>зовнішній</a:t>
            </a:r>
            <a:r>
              <a:rPr lang="ru-RU" b="1" dirty="0" smtClean="0"/>
              <a:t> </a:t>
            </a:r>
            <a:r>
              <a:rPr lang="ru-RU" b="1" dirty="0" err="1" smtClean="0"/>
              <a:t>політиці</a:t>
            </a:r>
            <a:r>
              <a:rPr lang="ru-RU" b="1" dirty="0" smtClean="0"/>
              <a:t> СРСР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  <a:solidFill>
            <a:srgbClr val="F8F8F8">
              <a:alpha val="65098"/>
            </a:srgb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Кремль </a:t>
            </a:r>
            <a:r>
              <a:rPr lang="ru-RU" dirty="0" err="1" smtClean="0"/>
              <a:t>поводився</a:t>
            </a:r>
            <a:r>
              <a:rPr lang="ru-RU" dirty="0" smtClean="0"/>
              <a:t> у </a:t>
            </a:r>
            <a:r>
              <a:rPr lang="ru-RU" dirty="0" err="1" smtClean="0"/>
              <a:t>країнах-сателітах</a:t>
            </a:r>
            <a:r>
              <a:rPr lang="ru-RU" dirty="0" smtClean="0"/>
              <a:t> як </a:t>
            </a:r>
            <a:r>
              <a:rPr lang="ru-RU" dirty="0" err="1" smtClean="0"/>
              <a:t>господар</a:t>
            </a:r>
            <a:r>
              <a:rPr lang="ru-RU" dirty="0" smtClean="0"/>
              <a:t>. Коли у </a:t>
            </a:r>
            <a:r>
              <a:rPr lang="ru-RU" dirty="0" err="1" smtClean="0"/>
              <a:t>червні</a:t>
            </a:r>
            <a:r>
              <a:rPr lang="ru-RU" dirty="0" smtClean="0"/>
              <a:t> 1958 р. </a:t>
            </a:r>
            <a:r>
              <a:rPr lang="ru-RU" dirty="0" err="1" smtClean="0"/>
              <a:t>вибухнуло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у НДР і </a:t>
            </a:r>
            <a:r>
              <a:rPr lang="ru-RU" dirty="0" err="1" smtClean="0"/>
              <a:t>східнонімецька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неспроможною</a:t>
            </a:r>
            <a:r>
              <a:rPr lang="ru-RU" dirty="0" smtClean="0"/>
              <a:t> </a:t>
            </a:r>
            <a:r>
              <a:rPr lang="ru-RU" dirty="0" err="1" smtClean="0"/>
              <a:t>придушити</a:t>
            </a:r>
            <a:r>
              <a:rPr lang="ru-RU" dirty="0" smtClean="0"/>
              <a:t> </a:t>
            </a:r>
            <a:r>
              <a:rPr lang="ru-RU" dirty="0" err="1" smtClean="0"/>
              <a:t>виступи</a:t>
            </a:r>
            <a:r>
              <a:rPr lang="ru-RU" dirty="0" smtClean="0"/>
              <a:t> </a:t>
            </a:r>
            <a:r>
              <a:rPr lang="ru-RU" dirty="0" err="1" smtClean="0"/>
              <a:t>робітничого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за наказом </a:t>
            </a:r>
            <a:r>
              <a:rPr lang="ru-RU" dirty="0" err="1" smtClean="0"/>
              <a:t>Москви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</a:t>
            </a:r>
            <a:r>
              <a:rPr lang="ru-RU" dirty="0" err="1" smtClean="0"/>
              <a:t>дислокована</a:t>
            </a:r>
            <a:r>
              <a:rPr lang="ru-RU" dirty="0" smtClean="0"/>
              <a:t> в НДР, </a:t>
            </a:r>
            <a:r>
              <a:rPr lang="ru-RU" dirty="0" err="1" smtClean="0"/>
              <a:t>власноруч</a:t>
            </a:r>
            <a:r>
              <a:rPr lang="ru-RU" dirty="0" smtClean="0"/>
              <a:t> навела «порядок». </a:t>
            </a:r>
            <a:r>
              <a:rPr lang="ru-RU" dirty="0" err="1" smtClean="0"/>
              <a:t>Радянський</a:t>
            </a:r>
            <a:r>
              <a:rPr lang="ru-RU" dirty="0" smtClean="0"/>
              <a:t> Союз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вступ</a:t>
            </a:r>
            <a:r>
              <a:rPr lang="ru-RU" dirty="0" smtClean="0"/>
              <a:t> ФРН до НАТО як </a:t>
            </a:r>
            <a:r>
              <a:rPr lang="ru-RU" dirty="0" err="1" smtClean="0"/>
              <a:t>привід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1955 р. </a:t>
            </a:r>
            <a:r>
              <a:rPr lang="ru-RU" dirty="0" err="1" smtClean="0"/>
              <a:t>військово-політичного</a:t>
            </a:r>
            <a:r>
              <a:rPr lang="ru-RU" dirty="0" smtClean="0"/>
              <a:t> блоку —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Варшавського</a:t>
            </a:r>
            <a:r>
              <a:rPr lang="ru-RU" dirty="0" smtClean="0"/>
              <a:t> Договору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.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комуністичні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Югославії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1956 року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втопили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революцію</a:t>
            </a:r>
            <a:r>
              <a:rPr lang="ru-RU" dirty="0" smtClean="0"/>
              <a:t> в </a:t>
            </a:r>
            <a:r>
              <a:rPr lang="ru-RU" dirty="0" err="1" smtClean="0"/>
              <a:t>Угорщині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1955 року СРСР, США,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й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підписали</a:t>
            </a:r>
            <a:r>
              <a:rPr lang="ru-RU" dirty="0" smtClean="0"/>
              <a:t> угоду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Австрії</a:t>
            </a:r>
            <a:r>
              <a:rPr lang="ru-RU" dirty="0" smtClean="0"/>
              <a:t>, за </a:t>
            </a:r>
            <a:r>
              <a:rPr lang="ru-RU" dirty="0" err="1" smtClean="0"/>
              <a:t>якою</a:t>
            </a:r>
            <a:r>
              <a:rPr lang="ru-RU" dirty="0" smtClean="0"/>
              <a:t> з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виводилися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держав-</a:t>
            </a:r>
            <a:r>
              <a:rPr lang="ru-RU" dirty="0" err="1" smtClean="0"/>
              <a:t>переможниць</a:t>
            </a:r>
            <a:r>
              <a:rPr lang="ru-RU" dirty="0" smtClean="0"/>
              <a:t>, а сама </a:t>
            </a:r>
            <a:r>
              <a:rPr lang="ru-RU" dirty="0" err="1" smtClean="0"/>
              <a:t>Австрія</a:t>
            </a:r>
            <a:r>
              <a:rPr lang="ru-RU" dirty="0" smtClean="0"/>
              <a:t> </a:t>
            </a:r>
            <a:r>
              <a:rPr lang="ru-RU" dirty="0" err="1" smtClean="0"/>
              <a:t>набувала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статусу </a:t>
            </a:r>
            <a:r>
              <a:rPr lang="ru-RU" dirty="0" err="1" smtClean="0"/>
              <a:t>нейтральної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Того ж року Москву </a:t>
            </a:r>
            <a:r>
              <a:rPr lang="ru-RU" dirty="0" err="1" smtClean="0"/>
              <a:t>відвідала</a:t>
            </a:r>
            <a:r>
              <a:rPr lang="ru-RU" dirty="0" smtClean="0"/>
              <a:t> </a:t>
            </a:r>
            <a:r>
              <a:rPr lang="ru-RU" dirty="0" err="1" smtClean="0"/>
              <a:t>урядова</a:t>
            </a:r>
            <a:r>
              <a:rPr lang="ru-RU" dirty="0" smtClean="0"/>
              <a:t> </a:t>
            </a:r>
            <a:r>
              <a:rPr lang="ru-RU" dirty="0" err="1" smtClean="0"/>
              <a:t>делегація</a:t>
            </a:r>
            <a:r>
              <a:rPr lang="ru-RU" dirty="0" smtClean="0"/>
              <a:t> ФРН на </a:t>
            </a:r>
            <a:r>
              <a:rPr lang="ru-RU" dirty="0" err="1" smtClean="0"/>
              <a:t>чолі</a:t>
            </a:r>
            <a:r>
              <a:rPr lang="ru-RU" dirty="0" smtClean="0"/>
              <a:t> з канцлером Конрадом </a:t>
            </a:r>
            <a:r>
              <a:rPr lang="ru-RU" dirty="0" err="1" smtClean="0"/>
              <a:t>Аденауером</a:t>
            </a:r>
            <a:r>
              <a:rPr lang="ru-RU" dirty="0" smtClean="0"/>
              <a:t>. </a:t>
            </a:r>
            <a:r>
              <a:rPr lang="ru-RU" dirty="0" err="1" smtClean="0"/>
              <a:t>Між</a:t>
            </a:r>
            <a:r>
              <a:rPr lang="ru-RU" dirty="0" smtClean="0"/>
              <a:t> СРСР і ФРН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  <a:solidFill>
            <a:srgbClr val="F8F8F8">
              <a:alpha val="54118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err="1" smtClean="0"/>
              <a:t>Наступного</a:t>
            </a:r>
            <a:r>
              <a:rPr lang="ru-RU" dirty="0" smtClean="0"/>
              <a:t>, 1956 року,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 про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дипломатичних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СРСР та </a:t>
            </a:r>
            <a:r>
              <a:rPr lang="ru-RU" dirty="0" err="1" smtClean="0"/>
              <a:t>Японією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 smtClean="0"/>
              <a:t>Напруженим</a:t>
            </a:r>
            <a:r>
              <a:rPr lang="ru-RU" dirty="0" smtClean="0"/>
              <a:t> моментом 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повоєнних</a:t>
            </a:r>
            <a:r>
              <a:rPr lang="ru-RU" dirty="0" smtClean="0"/>
              <a:t> </a:t>
            </a:r>
            <a:r>
              <a:rPr lang="ru-RU" dirty="0" err="1" smtClean="0"/>
              <a:t>стосунках</a:t>
            </a:r>
            <a:r>
              <a:rPr lang="ru-RU" dirty="0" smtClean="0"/>
              <a:t> стала </a:t>
            </a:r>
            <a:r>
              <a:rPr lang="ru-RU" dirty="0" err="1" smtClean="0"/>
              <a:t>Карибська</a:t>
            </a:r>
            <a:r>
              <a:rPr lang="ru-RU" dirty="0" smtClean="0"/>
              <a:t> криза 1962 року.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постав перед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Карибська</a:t>
            </a:r>
            <a:r>
              <a:rPr lang="ru-RU" dirty="0" smtClean="0"/>
              <a:t> криза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дали </a:t>
            </a:r>
            <a:r>
              <a:rPr lang="ru-RU" dirty="0" err="1" smtClean="0"/>
              <a:t>поштовх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роззброєння</a:t>
            </a:r>
            <a:r>
              <a:rPr lang="ru-RU" dirty="0" smtClean="0"/>
              <a:t>. СРСР, США та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5 </a:t>
            </a:r>
            <a:r>
              <a:rPr lang="ru-RU" dirty="0" err="1" smtClean="0"/>
              <a:t>серпня</a:t>
            </a:r>
            <a:r>
              <a:rPr lang="ru-RU" dirty="0" smtClean="0"/>
              <a:t> 1963 року </a:t>
            </a:r>
            <a:r>
              <a:rPr lang="ru-RU" dirty="0" err="1" smtClean="0"/>
              <a:t>підписали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середовищах</a:t>
            </a:r>
            <a:r>
              <a:rPr lang="ru-RU" dirty="0" smtClean="0"/>
              <a:t>: в </a:t>
            </a:r>
            <a:r>
              <a:rPr lang="ru-RU" dirty="0" err="1" smtClean="0"/>
              <a:t>атмосфері</a:t>
            </a:r>
            <a:r>
              <a:rPr lang="ru-RU" dirty="0" smtClean="0"/>
              <a:t>, у </a:t>
            </a:r>
            <a:r>
              <a:rPr lang="ru-RU" dirty="0" err="1" smtClean="0"/>
              <a:t>космосі</a:t>
            </a:r>
            <a:r>
              <a:rPr lang="ru-RU" dirty="0" smtClean="0"/>
              <a:t> та </a:t>
            </a:r>
            <a:r>
              <a:rPr lang="ru-RU" dirty="0" err="1" smtClean="0"/>
              <a:t>під</a:t>
            </a:r>
            <a:r>
              <a:rPr lang="ru-RU" dirty="0" smtClean="0"/>
              <a:t> водою.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44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FFFF">
              <a:alpha val="50196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/>
              <a:t>В</a:t>
            </a:r>
            <a:r>
              <a:rPr lang="ru-RU" b="1" dirty="0" err="1" smtClean="0"/>
              <a:t>ідлига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8F8F8">
              <a:alpha val="50196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Відли́га — неофіційна назва періоду історії СРСР, що розпочався після смерті Й. Сталіна (друга половина 1950-х р. — початок 1960-х р.). Його характерними рисами були певний відхід від жорсткої Сталінської тоталітарної системи, спроби її реформування в напрямку лібералізації, відносна демократизація, гуманізація політичного та громадського життя.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8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FFCC99">
              <a:alpha val="34902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i="1" dirty="0" err="1" smtClean="0"/>
              <a:t>Вислів</a:t>
            </a:r>
            <a:r>
              <a:rPr lang="ru-RU" sz="3600" i="1" dirty="0" smtClean="0"/>
              <a:t> «</a:t>
            </a:r>
            <a:r>
              <a:rPr lang="ru-RU" sz="3600" i="1" dirty="0" err="1" smtClean="0"/>
              <a:t>хрущовська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відлига</a:t>
            </a:r>
            <a:r>
              <a:rPr lang="ru-RU" sz="3600" i="1" dirty="0" smtClean="0"/>
              <a:t>» </a:t>
            </a:r>
            <a:r>
              <a:rPr lang="ru-RU" sz="3600" i="1" dirty="0" err="1" smtClean="0"/>
              <a:t>пов'язано</a:t>
            </a:r>
            <a:r>
              <a:rPr lang="ru-RU" sz="3600" i="1" dirty="0" smtClean="0"/>
              <a:t> з </a:t>
            </a:r>
            <a:r>
              <a:rPr lang="ru-RU" sz="3600" i="1" dirty="0" err="1" smtClean="0"/>
              <a:t>назвою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повісті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Іллі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Еренбурга</a:t>
            </a:r>
            <a:r>
              <a:rPr lang="ru-RU" sz="3600" i="1" dirty="0" smtClean="0"/>
              <a:t> «</a:t>
            </a:r>
            <a:r>
              <a:rPr lang="ru-RU" sz="3600" i="1" dirty="0" err="1" smtClean="0"/>
              <a:t>Відлига</a:t>
            </a:r>
            <a:r>
              <a:rPr lang="ru-RU" sz="3600" i="1" dirty="0" smtClean="0"/>
              <a:t>». </a:t>
            </a:r>
            <a:r>
              <a:rPr lang="ru-RU" sz="3600" i="1" dirty="0" err="1" smtClean="0"/>
              <a:t>Пізніше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Микита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Хрущов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прокоментував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цю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назву</a:t>
            </a:r>
            <a:r>
              <a:rPr lang="ru-RU" sz="3600" i="1" dirty="0" smtClean="0"/>
              <a:t>: «</a:t>
            </a:r>
            <a:r>
              <a:rPr lang="ru-RU" sz="3600" i="1" dirty="0" err="1" smtClean="0"/>
              <a:t>Поняття</a:t>
            </a:r>
            <a:r>
              <a:rPr lang="ru-RU" sz="3600" i="1" dirty="0" smtClean="0"/>
              <a:t> про </a:t>
            </a:r>
            <a:r>
              <a:rPr lang="ru-RU" sz="3600" i="1" dirty="0" err="1" smtClean="0"/>
              <a:t>якусь</a:t>
            </a:r>
            <a:r>
              <a:rPr lang="ru-RU" sz="3600" i="1" dirty="0" smtClean="0"/>
              <a:t> „</a:t>
            </a:r>
            <a:r>
              <a:rPr lang="ru-RU" sz="3600" i="1" dirty="0" err="1" smtClean="0"/>
              <a:t>відлигу</a:t>
            </a:r>
            <a:r>
              <a:rPr lang="ru-RU" sz="3600" i="1" dirty="0" smtClean="0"/>
              <a:t>“ — </a:t>
            </a:r>
            <a:r>
              <a:rPr lang="ru-RU" sz="3600" i="1" dirty="0" err="1" smtClean="0"/>
              <a:t>це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спритно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цей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шахрай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підкинув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Еренбург</a:t>
            </a:r>
            <a:r>
              <a:rPr lang="ru-RU" sz="3600" i="1" dirty="0" smtClean="0"/>
              <a:t>».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6762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rgbClr val="F8F8F8">
              <a:alpha val="50196"/>
            </a:srgbClr>
          </a:solid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Вражаючих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досягнуто</a:t>
            </a:r>
            <a:r>
              <a:rPr lang="ru-RU" dirty="0" smtClean="0"/>
              <a:t> в </a:t>
            </a:r>
            <a:r>
              <a:rPr lang="ru-RU" dirty="0" err="1" smtClean="0"/>
              <a:t>дослідженні</a:t>
            </a:r>
            <a:r>
              <a:rPr lang="ru-RU" dirty="0" smtClean="0"/>
              <a:t> та </a:t>
            </a:r>
            <a:r>
              <a:rPr lang="ru-RU" dirty="0" err="1" smtClean="0"/>
              <a:t>освоєнні</a:t>
            </a:r>
            <a:r>
              <a:rPr lang="ru-RU" dirty="0" smtClean="0"/>
              <a:t> космосу. 4 </a:t>
            </a:r>
            <a:r>
              <a:rPr lang="ru-RU" dirty="0" err="1" smtClean="0"/>
              <a:t>жовтня</a:t>
            </a:r>
            <a:r>
              <a:rPr lang="ru-RU" dirty="0" smtClean="0"/>
              <a:t> 1957 р. </a:t>
            </a:r>
            <a:r>
              <a:rPr lang="ru-RU" dirty="0" err="1" smtClean="0"/>
              <a:t>Радянський</a:t>
            </a:r>
            <a:r>
              <a:rPr lang="ru-RU" dirty="0" smtClean="0"/>
              <a:t> Союз </a:t>
            </a:r>
            <a:r>
              <a:rPr lang="ru-RU" dirty="0" err="1" smtClean="0"/>
              <a:t>вперше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запуск штучного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12 </a:t>
            </a:r>
            <a:r>
              <a:rPr lang="ru-RU" dirty="0" err="1" smtClean="0"/>
              <a:t>квітня</a:t>
            </a:r>
            <a:r>
              <a:rPr lang="ru-RU" dirty="0" smtClean="0"/>
              <a:t> 1961 р. у космос </a:t>
            </a:r>
            <a:r>
              <a:rPr lang="ru-RU" dirty="0" err="1" smtClean="0"/>
              <a:t>полетіла</a:t>
            </a:r>
            <a:r>
              <a:rPr lang="ru-RU" dirty="0" smtClean="0"/>
              <a:t>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—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Гагарін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89240"/>
          </a:xfrm>
          <a:solidFill>
            <a:srgbClr val="FFCC99">
              <a:alpha val="65098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err="1" smtClean="0"/>
              <a:t>Кульмінаційним</a:t>
            </a:r>
            <a:r>
              <a:rPr lang="ru-RU" dirty="0" smtClean="0"/>
              <a:t> моментом «</a:t>
            </a:r>
            <a:r>
              <a:rPr lang="ru-RU" dirty="0" err="1" smtClean="0"/>
              <a:t>відлиги</a:t>
            </a:r>
            <a:r>
              <a:rPr lang="ru-RU" dirty="0" smtClean="0"/>
              <a:t>» став </a:t>
            </a:r>
            <a:r>
              <a:rPr lang="de-DE" dirty="0" smtClean="0"/>
              <a:t>XX </a:t>
            </a:r>
            <a:r>
              <a:rPr lang="ru-RU" dirty="0" err="1" smtClean="0"/>
              <a:t>з'їзд</a:t>
            </a:r>
            <a:r>
              <a:rPr lang="ru-RU" dirty="0" smtClean="0"/>
              <a:t> КПРС у лютому 1956 року. У </a:t>
            </a:r>
            <a:r>
              <a:rPr lang="ru-RU" dirty="0" err="1" smtClean="0"/>
              <a:t>доповіді</a:t>
            </a:r>
            <a:r>
              <a:rPr lang="ru-RU" dirty="0" smtClean="0"/>
              <a:t> на </a:t>
            </a:r>
            <a:r>
              <a:rPr lang="ru-RU" dirty="0" err="1" smtClean="0"/>
              <a:t>закритому</a:t>
            </a:r>
            <a:r>
              <a:rPr lang="ru-RU" dirty="0" smtClean="0"/>
              <a:t> </a:t>
            </a:r>
            <a:r>
              <a:rPr lang="ru-RU" dirty="0" err="1" smtClean="0"/>
              <a:t>засіданні</a:t>
            </a:r>
            <a:r>
              <a:rPr lang="ru-RU" dirty="0" smtClean="0"/>
              <a:t> М.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розкрив</a:t>
            </a:r>
            <a:r>
              <a:rPr lang="ru-RU" dirty="0" smtClean="0"/>
              <a:t> </a:t>
            </a:r>
            <a:r>
              <a:rPr lang="ru-RU" dirty="0" err="1" smtClean="0"/>
              <a:t>страхітливі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, </a:t>
            </a:r>
            <a:r>
              <a:rPr lang="ru-RU" dirty="0" err="1" smtClean="0"/>
              <a:t>скоєні</a:t>
            </a:r>
            <a:r>
              <a:rPr lang="ru-RU" dirty="0" smtClean="0"/>
              <a:t> </a:t>
            </a:r>
            <a:r>
              <a:rPr lang="ru-RU" dirty="0" err="1" smtClean="0"/>
              <a:t>Сталіним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оточенням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партійно-державне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, </a:t>
            </a:r>
            <a:r>
              <a:rPr lang="ru-RU" dirty="0" err="1" smtClean="0"/>
              <a:t>розвінчуючи</a:t>
            </a:r>
            <a:r>
              <a:rPr lang="ru-RU" dirty="0" smtClean="0"/>
              <a:t> «культ особи», </a:t>
            </a:r>
            <a:r>
              <a:rPr lang="ru-RU" dirty="0" err="1" smtClean="0"/>
              <a:t>прагнуло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сталінські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«</a:t>
            </a:r>
            <a:r>
              <a:rPr lang="ru-RU" dirty="0" err="1" smtClean="0"/>
              <a:t>деформацією</a:t>
            </a:r>
            <a:r>
              <a:rPr lang="ru-RU" dirty="0" smtClean="0"/>
              <a:t>» </a:t>
            </a:r>
            <a:r>
              <a:rPr lang="ru-RU" dirty="0" err="1" smtClean="0"/>
              <a:t>соціалізму</a:t>
            </a:r>
            <a:r>
              <a:rPr lang="ru-RU" dirty="0" smtClean="0"/>
              <a:t>. М. </a:t>
            </a:r>
            <a:r>
              <a:rPr lang="ru-RU" dirty="0" err="1" smtClean="0"/>
              <a:t>Хрущов</a:t>
            </a:r>
            <a:r>
              <a:rPr lang="ru-RU" dirty="0" smtClean="0"/>
              <a:t> закликав </a:t>
            </a:r>
            <a:r>
              <a:rPr lang="ru-RU" dirty="0" err="1" smtClean="0"/>
              <a:t>відкинути</a:t>
            </a:r>
            <a:r>
              <a:rPr lang="ru-RU" dirty="0" smtClean="0"/>
              <a:t> </a:t>
            </a:r>
            <a:r>
              <a:rPr lang="ru-RU" dirty="0" err="1" smtClean="0"/>
              <a:t>сталінізм</a:t>
            </a:r>
            <a:r>
              <a:rPr lang="ru-RU" dirty="0" smtClean="0"/>
              <a:t> і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Леніна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3487"/>
            <a:ext cx="7992888" cy="584775"/>
          </a:xfrm>
          <a:prstGeom prst="rect">
            <a:avLst/>
          </a:prstGeom>
          <a:solidFill>
            <a:srgbClr val="FF9966">
              <a:alpha val="65098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Лібералізація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суспільно-політичного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життя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238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/>
              <a:t>Економічні</a:t>
            </a:r>
            <a:r>
              <a:rPr lang="ru-RU" b="1" dirty="0" smtClean="0"/>
              <a:t> </a:t>
            </a:r>
            <a:r>
              <a:rPr lang="ru-RU" b="1" dirty="0" err="1" smtClean="0"/>
              <a:t>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територіальні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— ради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(</a:t>
            </a:r>
            <a:r>
              <a:rPr lang="ru-RU" dirty="0" err="1" smtClean="0"/>
              <a:t>раднаргоспи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об'єднували</a:t>
            </a:r>
            <a:r>
              <a:rPr lang="ru-RU" dirty="0" smtClean="0"/>
              <a:t> одну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областей. </a:t>
            </a:r>
          </a:p>
          <a:p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змінило</a:t>
            </a:r>
            <a:r>
              <a:rPr lang="ru-RU" dirty="0" smtClean="0"/>
              <a:t> </a:t>
            </a:r>
            <a:r>
              <a:rPr lang="ru-RU" dirty="0" err="1" smtClean="0"/>
              <a:t>п'ятирічний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 і </a:t>
            </a:r>
            <a:r>
              <a:rPr lang="ru-RU" dirty="0" err="1" smtClean="0"/>
              <a:t>запровадило</a:t>
            </a:r>
            <a:r>
              <a:rPr lang="ru-RU" dirty="0" smtClean="0"/>
              <a:t> на 1959–1965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доопрацьований</a:t>
            </a:r>
            <a:r>
              <a:rPr lang="ru-RU" dirty="0" smtClean="0"/>
              <a:t> </a:t>
            </a:r>
            <a:r>
              <a:rPr lang="ru-RU" dirty="0" err="1" smtClean="0"/>
              <a:t>семирічний</a:t>
            </a:r>
            <a:r>
              <a:rPr lang="ru-RU" dirty="0" smtClean="0"/>
              <a:t> план.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5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rgbClr val="FF99CC">
              <a:alpha val="50196"/>
            </a:srgbClr>
          </a:solidFill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/>
              <a:t>Аграрні</a:t>
            </a:r>
            <a:r>
              <a:rPr lang="ru-RU" b="1" dirty="0" smtClean="0"/>
              <a:t> </a:t>
            </a:r>
            <a:r>
              <a:rPr lang="ru-RU" b="1" dirty="0" err="1" smtClean="0"/>
              <a:t>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824536" cy="5229200"/>
          </a:xfrm>
          <a:solidFill>
            <a:srgbClr val="FF99FF">
              <a:alpha val="50196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1954 року </a:t>
            </a:r>
            <a:r>
              <a:rPr lang="ru-RU" dirty="0" err="1" smtClean="0"/>
              <a:t>розпочалося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цілинних</a:t>
            </a:r>
            <a:r>
              <a:rPr lang="ru-RU" dirty="0" smtClean="0"/>
              <a:t> земель у </a:t>
            </a:r>
            <a:r>
              <a:rPr lang="ru-RU" dirty="0" err="1" smtClean="0"/>
              <a:t>Казахстані</a:t>
            </a:r>
            <a:r>
              <a:rPr lang="ru-RU" dirty="0" smtClean="0"/>
              <a:t>, </a:t>
            </a:r>
            <a:r>
              <a:rPr lang="ru-RU" dirty="0" err="1" smtClean="0"/>
              <a:t>Сибіру</a:t>
            </a:r>
            <a:r>
              <a:rPr lang="ru-RU" dirty="0" smtClean="0"/>
              <a:t>, на </a:t>
            </a:r>
            <a:r>
              <a:rPr lang="ru-RU" dirty="0" err="1" smtClean="0"/>
              <a:t>Уралі</a:t>
            </a:r>
            <a:r>
              <a:rPr lang="ru-RU" dirty="0" smtClean="0"/>
              <a:t> та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Кавказі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1959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ухвалено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ліквідацію</a:t>
            </a:r>
            <a:r>
              <a:rPr lang="ru-RU" dirty="0" smtClean="0"/>
              <a:t> машинно-</a:t>
            </a:r>
            <a:r>
              <a:rPr lang="ru-RU" dirty="0" err="1" smtClean="0"/>
              <a:t>тракторних</a:t>
            </a:r>
            <a:r>
              <a:rPr lang="ru-RU" dirty="0" smtClean="0"/>
              <a:t> </a:t>
            </a:r>
            <a:r>
              <a:rPr lang="ru-RU" dirty="0" err="1" smtClean="0"/>
              <a:t>станцій</a:t>
            </a:r>
            <a:r>
              <a:rPr lang="ru-RU" dirty="0" smtClean="0"/>
              <a:t> (МТС).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6062"/>
            <a:ext cx="3707875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327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54902"/>
            </a:srgbClr>
          </a:soli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/>
              <a:t>Освітні</a:t>
            </a:r>
            <a:r>
              <a:rPr lang="ru-RU" b="1" dirty="0" smtClean="0"/>
              <a:t> </a:t>
            </a:r>
            <a:r>
              <a:rPr lang="ru-RU" b="1" dirty="0" err="1" smtClean="0"/>
              <a:t>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8F8F8">
              <a:alpha val="54902"/>
            </a:srgbClr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1958 року </a:t>
            </a:r>
            <a:r>
              <a:rPr lang="ru-RU" dirty="0" err="1" smtClean="0"/>
              <a:t>розпочато</a:t>
            </a:r>
            <a:r>
              <a:rPr lang="ru-RU" dirty="0" smtClean="0"/>
              <a:t> реформу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збільшився</a:t>
            </a:r>
            <a:r>
              <a:rPr lang="ru-RU" dirty="0" smtClean="0"/>
              <a:t> з 10 до 11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Починаючи</a:t>
            </a:r>
            <a:r>
              <a:rPr lang="ru-RU" dirty="0" smtClean="0"/>
              <a:t> з 9-го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два </a:t>
            </a:r>
            <a:r>
              <a:rPr lang="ru-RU" dirty="0" err="1" smtClean="0"/>
              <a:t>дні</a:t>
            </a:r>
            <a:r>
              <a:rPr lang="ru-RU" dirty="0" smtClean="0"/>
              <a:t> на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опановувати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фабриках, заводах, у </a:t>
            </a:r>
            <a:r>
              <a:rPr lang="ru-RU" dirty="0" err="1" smtClean="0"/>
              <a:t>радгоспах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5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8F8F8">
              <a:alpha val="50196"/>
            </a:srgb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/>
              <a:t>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8F8F8">
              <a:alpha val="67059"/>
            </a:srgb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Головною платформою </a:t>
            </a:r>
            <a:r>
              <a:rPr lang="ru-RU" dirty="0" err="1" smtClean="0"/>
              <a:t>прихильників</a:t>
            </a:r>
            <a:r>
              <a:rPr lang="ru-RU" dirty="0" smtClean="0"/>
              <a:t> «</a:t>
            </a:r>
            <a:r>
              <a:rPr lang="ru-RU" dirty="0" err="1" smtClean="0"/>
              <a:t>відлиги</a:t>
            </a:r>
            <a:r>
              <a:rPr lang="ru-RU" dirty="0" smtClean="0"/>
              <a:t>» став </a:t>
            </a:r>
            <a:r>
              <a:rPr lang="ru-RU" dirty="0" err="1" smtClean="0"/>
              <a:t>літературний</a:t>
            </a:r>
            <a:r>
              <a:rPr lang="ru-RU" dirty="0" smtClean="0"/>
              <a:t> журнал «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У 1955–1964 роках на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телетрансляцію</a:t>
            </a:r>
            <a:r>
              <a:rPr lang="ru-RU" dirty="0" smtClean="0"/>
              <a:t>. </a:t>
            </a:r>
            <a:r>
              <a:rPr lang="ru-RU" dirty="0" err="1" smtClean="0"/>
              <a:t>Телестудії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столицях</a:t>
            </a:r>
            <a:r>
              <a:rPr lang="ru-RU" dirty="0" smtClean="0"/>
              <a:t> </a:t>
            </a:r>
            <a:r>
              <a:rPr lang="ru-RU" dirty="0" err="1" smtClean="0"/>
              <a:t>союзних</a:t>
            </a:r>
            <a:r>
              <a:rPr lang="ru-RU" dirty="0" smtClean="0"/>
              <a:t> </a:t>
            </a:r>
            <a:r>
              <a:rPr lang="ru-RU" dirty="0" err="1" smtClean="0"/>
              <a:t>республік</a:t>
            </a:r>
            <a:r>
              <a:rPr lang="ru-RU" dirty="0" smtClean="0"/>
              <a:t> і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обласних</a:t>
            </a:r>
            <a:r>
              <a:rPr lang="ru-RU" dirty="0" smtClean="0"/>
              <a:t> центрах.</a:t>
            </a:r>
          </a:p>
          <a:p>
            <a:r>
              <a:rPr lang="ru-RU" dirty="0" err="1" smtClean="0"/>
              <a:t>Важливою</a:t>
            </a:r>
            <a:r>
              <a:rPr lang="ru-RU" dirty="0" smtClean="0"/>
              <a:t> культурною </a:t>
            </a:r>
            <a:r>
              <a:rPr lang="ru-RU" dirty="0" err="1" smtClean="0"/>
              <a:t>подією</a:t>
            </a:r>
            <a:r>
              <a:rPr lang="ru-RU" dirty="0" smtClean="0"/>
              <a:t> стали </a:t>
            </a:r>
            <a:r>
              <a:rPr lang="ru-RU" dirty="0" err="1" smtClean="0"/>
              <a:t>фільми</a:t>
            </a:r>
            <a:r>
              <a:rPr lang="ru-RU" dirty="0" smtClean="0"/>
              <a:t> — «</a:t>
            </a:r>
            <a:r>
              <a:rPr lang="ru-RU" dirty="0" err="1" smtClean="0"/>
              <a:t>Карнавальна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», «Застава </a:t>
            </a:r>
            <a:r>
              <a:rPr lang="ru-RU" dirty="0" err="1" smtClean="0"/>
              <a:t>Ілліча</a:t>
            </a:r>
            <a:r>
              <a:rPr lang="ru-RU" dirty="0" smtClean="0"/>
              <a:t>», «Весна на </a:t>
            </a:r>
            <a:r>
              <a:rPr lang="ru-RU" dirty="0" err="1" smtClean="0"/>
              <a:t>Зарічній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», «</a:t>
            </a:r>
            <a:r>
              <a:rPr lang="ru-RU" dirty="0" err="1" smtClean="0"/>
              <a:t>Ідіот</a:t>
            </a:r>
            <a:r>
              <a:rPr lang="ru-RU" dirty="0" smtClean="0"/>
              <a:t>», «Я </a:t>
            </a:r>
            <a:r>
              <a:rPr lang="ru-RU" dirty="0" err="1" smtClean="0"/>
              <a:t>крокую</a:t>
            </a:r>
            <a:r>
              <a:rPr lang="ru-RU" dirty="0" smtClean="0"/>
              <a:t> по </a:t>
            </a:r>
            <a:r>
              <a:rPr lang="ru-RU" dirty="0" err="1" smtClean="0"/>
              <a:t>Москві</a:t>
            </a:r>
            <a:r>
              <a:rPr lang="ru-RU" dirty="0" smtClean="0"/>
              <a:t>», «Людина-</a:t>
            </a:r>
            <a:r>
              <a:rPr lang="ru-RU" dirty="0" err="1" smtClean="0"/>
              <a:t>амфібія</a:t>
            </a:r>
            <a:r>
              <a:rPr lang="ru-RU" dirty="0" smtClean="0"/>
              <a:t>», «</a:t>
            </a:r>
            <a:r>
              <a:rPr lang="ru-RU" dirty="0" err="1" smtClean="0"/>
              <a:t>Ласкаво</a:t>
            </a:r>
            <a:r>
              <a:rPr lang="ru-RU" dirty="0" smtClean="0"/>
              <a:t> просимо,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Стороннім</a:t>
            </a:r>
            <a:r>
              <a:rPr lang="ru-RU" dirty="0" smtClean="0"/>
              <a:t> </a:t>
            </a:r>
            <a:r>
              <a:rPr lang="ru-RU" dirty="0" err="1" smtClean="0"/>
              <a:t>вхід</a:t>
            </a:r>
            <a:r>
              <a:rPr lang="ru-RU" dirty="0" smtClean="0"/>
              <a:t> заборонено».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9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753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Хрущовська відлига</vt:lpstr>
      <vt:lpstr>Відлига</vt:lpstr>
      <vt:lpstr>Презентация PowerPoint</vt:lpstr>
      <vt:lpstr>Презентация PowerPoint</vt:lpstr>
      <vt:lpstr>Презентация PowerPoint</vt:lpstr>
      <vt:lpstr>Економічні реформи</vt:lpstr>
      <vt:lpstr>Аграрні реформи</vt:lpstr>
      <vt:lpstr>Освітні реформи</vt:lpstr>
      <vt:lpstr>Культурні реформи</vt:lpstr>
      <vt:lpstr>Повсякдення часів відлиги</vt:lpstr>
      <vt:lpstr>Посилення тиску на релігійні об'єднання</vt:lpstr>
      <vt:lpstr>Зміни у зовнішній політиці СРСР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Хрущовська відлига</dc:title>
  <dc:creator>1</dc:creator>
  <cp:lastModifiedBy>1</cp:lastModifiedBy>
  <cp:revision>11</cp:revision>
  <dcterms:created xsi:type="dcterms:W3CDTF">2014-03-26T20:59:49Z</dcterms:created>
  <dcterms:modified xsi:type="dcterms:W3CDTF">2014-03-26T23:13:37Z</dcterms:modified>
</cp:coreProperties>
</file>