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6" r:id="rId3"/>
    <p:sldId id="263" r:id="rId4"/>
    <p:sldId id="257" r:id="rId5"/>
    <p:sldId id="259" r:id="rId6"/>
    <p:sldId id="258" r:id="rId7"/>
    <p:sldId id="260" r:id="rId8"/>
    <p:sldId id="261" r:id="rId9"/>
    <p:sldId id="262"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7B3D3-EB1D-495C-93FA-97C5B816909D}" type="datetimeFigureOut">
              <a:rPr lang="uk-UA" smtClean="0"/>
              <a:pPr/>
              <a:t>11.02.2014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FBAD8-0EF4-4B6D-80C0-26108E3D2B6B}"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503FBAD8-0EF4-4B6D-80C0-26108E3D2B6B}" type="slidenum">
              <a:rPr lang="uk-UA" smtClean="0"/>
              <a:pPr/>
              <a:t>3</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503FBAD8-0EF4-4B6D-80C0-26108E3D2B6B}" type="slidenum">
              <a:rPr lang="uk-UA" smtClean="0"/>
              <a:pPr/>
              <a:t>5</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lang="uk-UA"/>
          </a:p>
        </p:txBody>
      </p:sp>
      <p:sp>
        <p:nvSpPr>
          <p:cNvPr id="4" name="Дата 3"/>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373625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383944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uk-UA"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71728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Объект 2"/>
          <p:cNvSpPr>
            <a:spLocks noGrp="1"/>
          </p:cNvSpPr>
          <p:nvPr>
            <p:ph idx="1"/>
          </p:nvPr>
        </p:nvSpPr>
        <p:spPr/>
        <p:txBody>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28135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Образец текста</a:t>
            </a:r>
          </a:p>
        </p:txBody>
      </p:sp>
      <p:sp>
        <p:nvSpPr>
          <p:cNvPr id="4" name="Дата 3"/>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317508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Дата 4"/>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161747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7" name="Дата 6"/>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330509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Дата 2"/>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125910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30435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Дата 4"/>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387278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Дата 4"/>
          <p:cNvSpPr>
            <a:spLocks noGrp="1"/>
          </p:cNvSpPr>
          <p:nvPr>
            <p:ph type="dt" sz="half" idx="10"/>
          </p:nvPr>
        </p:nvSpPr>
        <p:spPr/>
        <p:txBody>
          <a:bodyPr/>
          <a:lstStyle/>
          <a:p>
            <a:fld id="{FA498175-B621-401B-A739-DD56F1FD6FDE}" type="datetimeFigureOut">
              <a:rPr lang="uk-UA" smtClean="0"/>
              <a:pPr/>
              <a:t>11.02.2014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149509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98175-B621-401B-A739-DD56F1FD6FDE}" type="datetimeFigureOut">
              <a:rPr lang="uk-UA" smtClean="0"/>
              <a:pPr/>
              <a:t>11.02.2014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AAEA3-041D-4FC1-8458-E2099050C720}" type="slidenum">
              <a:rPr lang="uk-UA" smtClean="0"/>
              <a:pPr/>
              <a:t>‹#›</a:t>
            </a:fld>
            <a:endParaRPr lang="uk-UA"/>
          </a:p>
        </p:txBody>
      </p:sp>
    </p:spTree>
    <p:extLst>
      <p:ext uri="{BB962C8B-B14F-4D97-AF65-F5344CB8AC3E}">
        <p14:creationId xmlns:p14="http://schemas.microsoft.com/office/powerpoint/2010/main" xmlns="" val="88172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2.xml"/><Relationship Id="rId4" Type="http://schemas.openxmlformats.org/officeDocument/2006/relationships/slide" Target="slide3.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5.jpeg"/><Relationship Id="rId7" Type="http://schemas.openxmlformats.org/officeDocument/2006/relationships/slide" Target="slide8.xml"/><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7.xml"/><Relationship Id="rId5" Type="http://schemas.openxmlformats.org/officeDocument/2006/relationships/slide" Target="slide1.xml"/><Relationship Id="rId10" Type="http://schemas.openxmlformats.org/officeDocument/2006/relationships/slide" Target="slide4.xml"/><Relationship Id="rId4" Type="http://schemas.openxmlformats.org/officeDocument/2006/relationships/image" Target="../media/image2.png"/><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3.png"/><Relationship Id="rId12"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7.xml"/><Relationship Id="rId5" Type="http://schemas.openxmlformats.org/officeDocument/2006/relationships/slide" Target="slide8.xml"/><Relationship Id="rId10" Type="http://schemas.openxmlformats.org/officeDocument/2006/relationships/slide" Target="slide4.xml"/><Relationship Id="rId4" Type="http://schemas.openxmlformats.org/officeDocument/2006/relationships/image" Target="../media/image2.pn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4.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8.xml"/><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slide" Target="slide4.xml"/><Relationship Id="rId3" Type="http://schemas.openxmlformats.org/officeDocument/2006/relationships/image" Target="../media/image8.jpeg"/><Relationship Id="rId7" Type="http://schemas.openxmlformats.org/officeDocument/2006/relationships/image" Target="../media/image4.png"/><Relationship Id="rId12"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8.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image" Target="../media/image2.png"/><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slide" Target="slide8.xml"/><Relationship Id="rId10" Type="http://schemas.openxmlformats.org/officeDocument/2006/relationships/slide" Target="slide4.xml"/><Relationship Id="rId4" Type="http://schemas.openxmlformats.org/officeDocument/2006/relationships/image" Target="../media/image7.png"/><Relationship Id="rId9" Type="http://schemas.openxmlformats.org/officeDocument/2006/relationships/slide" Target="slide7.xml"/><Relationship Id="rId1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9.xml"/><Relationship Id="rId5" Type="http://schemas.openxmlformats.org/officeDocument/2006/relationships/image" Target="../media/image7.png"/><Relationship Id="rId10" Type="http://schemas.openxmlformats.org/officeDocument/2006/relationships/slide" Target="slide4.xml"/><Relationship Id="rId4" Type="http://schemas.openxmlformats.org/officeDocument/2006/relationships/slide" Target="slide8.xml"/><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4.xml"/><Relationship Id="rId4" Type="http://schemas.openxmlformats.org/officeDocument/2006/relationships/image" Target="../media/image7.png"/><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slide" Target="slide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10.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flipV="1">
            <a:off x="-180528" y="-114200"/>
            <a:ext cx="9324527"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041345" y="188640"/>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335688" y="188640"/>
            <a:ext cx="2808312" cy="954107"/>
          </a:xfrm>
          <a:prstGeom prst="rect">
            <a:avLst/>
          </a:prstGeom>
          <a:noFill/>
        </p:spPr>
        <p:txBody>
          <a:bodyPr wrap="square" rtlCol="0">
            <a:spAutoFit/>
          </a:bodyPr>
          <a:lstStyle/>
          <a:p>
            <a:r>
              <a:rPr lang="uk-UA" sz="2800" b="1" dirty="0" smtClean="0"/>
              <a:t>Індустріальні держави Сходу </a:t>
            </a:r>
            <a:endParaRPr lang="uk-UA" sz="2800" b="1" dirty="0"/>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25395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a:hlinkClick r:id="rId4" action="ppaction://hlinksldjump"/>
          </p:cNvPr>
          <p:cNvSpPr txBox="1"/>
          <p:nvPr/>
        </p:nvSpPr>
        <p:spPr>
          <a:xfrm>
            <a:off x="6804248" y="1484784"/>
            <a:ext cx="2923143" cy="400110"/>
          </a:xfrm>
          <a:prstGeom prst="rect">
            <a:avLst/>
          </a:prstGeom>
          <a:noFill/>
        </p:spPr>
        <p:txBody>
          <a:bodyPr wrap="square" rtlCol="0">
            <a:spAutoFit/>
          </a:bodyPr>
          <a:lstStyle/>
          <a:p>
            <a:r>
              <a:rPr lang="uk-UA" sz="2000" dirty="0" smtClean="0"/>
              <a:t>“ Азійські дракони ”</a:t>
            </a:r>
            <a:endParaRPr lang="uk-UA" sz="2000" dirty="0"/>
          </a:p>
        </p:txBody>
      </p:sp>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227687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a:hlinkClick r:id="rId5" action="ppaction://hlinksldjump"/>
          </p:cNvPr>
          <p:cNvSpPr txBox="1"/>
          <p:nvPr/>
        </p:nvSpPr>
        <p:spPr>
          <a:xfrm>
            <a:off x="6991087" y="2420888"/>
            <a:ext cx="2808312" cy="400110"/>
          </a:xfrm>
          <a:prstGeom prst="rect">
            <a:avLst/>
          </a:prstGeom>
          <a:noFill/>
        </p:spPr>
        <p:txBody>
          <a:bodyPr wrap="square" rtlCol="0">
            <a:spAutoFit/>
          </a:bodyPr>
          <a:lstStyle/>
          <a:p>
            <a:r>
              <a:rPr lang="uk-UA" sz="2000" dirty="0" smtClean="0"/>
              <a:t>Південна Корея</a:t>
            </a:r>
            <a:endParaRPr lang="uk-UA" sz="2000" dirty="0"/>
          </a:p>
        </p:txBody>
      </p:sp>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327017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a:hlinkClick r:id="rId6" action="ppaction://hlinksldjump"/>
          </p:cNvPr>
          <p:cNvSpPr txBox="1"/>
          <p:nvPr/>
        </p:nvSpPr>
        <p:spPr>
          <a:xfrm>
            <a:off x="6948264" y="3429000"/>
            <a:ext cx="2808312" cy="400110"/>
          </a:xfrm>
          <a:prstGeom prst="rect">
            <a:avLst/>
          </a:prstGeom>
          <a:noFill/>
        </p:spPr>
        <p:txBody>
          <a:bodyPr wrap="square" rtlCol="0">
            <a:spAutoFit/>
          </a:bodyPr>
          <a:lstStyle/>
          <a:p>
            <a:r>
              <a:rPr lang="uk-UA" sz="2000" dirty="0" smtClean="0"/>
              <a:t>Сінгапур</a:t>
            </a:r>
            <a:endParaRPr lang="uk-UA" sz="2000" dirty="0"/>
          </a:p>
        </p:txBody>
      </p:sp>
      <p:pic>
        <p:nvPicPr>
          <p:cNvPr id="15" name="Picture 3">
            <a:hlinkClick r:id="rId7"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435029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a:hlinkClick r:id="rId7" action="ppaction://hlinksldjump"/>
          </p:cNvPr>
          <p:cNvSpPr txBox="1"/>
          <p:nvPr/>
        </p:nvSpPr>
        <p:spPr>
          <a:xfrm>
            <a:off x="6948264" y="4509120"/>
            <a:ext cx="2808312" cy="400110"/>
          </a:xfrm>
          <a:prstGeom prst="rect">
            <a:avLst/>
          </a:prstGeom>
          <a:noFill/>
        </p:spPr>
        <p:txBody>
          <a:bodyPr wrap="square" rtlCol="0">
            <a:spAutoFit/>
          </a:bodyPr>
          <a:lstStyle/>
          <a:p>
            <a:r>
              <a:rPr lang="uk-UA" sz="2000" dirty="0" smtClean="0"/>
              <a:t>Тайвань</a:t>
            </a:r>
            <a:endParaRPr lang="ru-RU" sz="2000" dirty="0"/>
          </a:p>
        </p:txBody>
      </p:sp>
      <p:pic>
        <p:nvPicPr>
          <p:cNvPr id="18" name="Picture 4" descr="D:\Gadgets\Gadgets_MegaPack\Gadgets\XPu_clock.Gadget\images\settings_right_pressed.png">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4714"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D:\Gadgets\Gadgets_MegaPack\Gadgets\ShutdownDeluxe.gadget\src\shutdown_over.png">
            <a:hlinkClick r:id="" action="ppaction://hlinkshowjump?jump=endshow"/>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11638" y="103234"/>
            <a:ext cx="392010" cy="344969"/>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D:\Gadgets\Gadgets_MegaPack\Gadgets\XPu_clock.Gadget\images\settings_right_pressed.png">
            <a:hlinkClick r:id="rId10"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5400000">
            <a:off x="2627784" y="6195446"/>
            <a:ext cx="401906" cy="401906"/>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Прямоугольник 21"/>
          <p:cNvSpPr/>
          <p:nvPr/>
        </p:nvSpPr>
        <p:spPr>
          <a:xfrm>
            <a:off x="395536" y="4365104"/>
            <a:ext cx="48418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Держави</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сходу</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3" name="Picture 3">
            <a:hlinkClick r:id="rId11"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55172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Box 23">
            <a:hlinkClick r:id="rId6" action="ppaction://hlinksldjump"/>
          </p:cNvPr>
          <p:cNvSpPr txBox="1"/>
          <p:nvPr/>
        </p:nvSpPr>
        <p:spPr>
          <a:xfrm>
            <a:off x="7020272" y="5733256"/>
            <a:ext cx="2808312" cy="400110"/>
          </a:xfrm>
          <a:prstGeom prst="rect">
            <a:avLst/>
          </a:prstGeom>
          <a:noFill/>
        </p:spPr>
        <p:txBody>
          <a:bodyPr wrap="square" rtlCol="0">
            <a:spAutoFit/>
          </a:bodyPr>
          <a:lstStyle/>
          <a:p>
            <a:r>
              <a:rPr lang="uk-UA" sz="2000" dirty="0" smtClean="0"/>
              <a:t>Гонконг</a:t>
            </a:r>
            <a:endParaRPr lang="uk-UA" sz="2000" dirty="0"/>
          </a:p>
        </p:txBody>
      </p:sp>
    </p:spTree>
    <p:extLst>
      <p:ext uri="{BB962C8B-B14F-4D97-AF65-F5344CB8AC3E}">
        <p14:creationId xmlns:p14="http://schemas.microsoft.com/office/powerpoint/2010/main" xmlns="" val="1139267479"/>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jpg"/>
          <p:cNvPicPr>
            <a:picLocks noChangeAspect="1"/>
          </p:cNvPicPr>
          <p:nvPr/>
        </p:nvPicPr>
        <p:blipFill>
          <a:blip r:embed="rId2" cstate="print"/>
          <a:stretch>
            <a:fillRect/>
          </a:stretch>
        </p:blipFill>
        <p:spPr>
          <a:xfrm>
            <a:off x="0" y="0"/>
            <a:ext cx="9144000" cy="4149080"/>
          </a:xfrm>
          <a:prstGeom prst="rect">
            <a:avLst/>
          </a:prstGeom>
        </p:spPr>
      </p:pic>
      <p:pic>
        <p:nvPicPr>
          <p:cNvPr id="6" name="Рисунок 5" descr="1336134266_70.jpeg"/>
          <p:cNvPicPr>
            <a:picLocks noChangeAspect="1"/>
          </p:cNvPicPr>
          <p:nvPr/>
        </p:nvPicPr>
        <p:blipFill>
          <a:blip r:embed="rId3" cstate="print"/>
          <a:stretch>
            <a:fillRect/>
          </a:stretch>
        </p:blipFill>
        <p:spPr>
          <a:xfrm>
            <a:off x="0" y="4149080"/>
            <a:ext cx="3495675" cy="2708920"/>
          </a:xfrm>
          <a:prstGeom prst="rect">
            <a:avLst/>
          </a:prstGeom>
        </p:spPr>
      </p:pic>
      <p:pic>
        <p:nvPicPr>
          <p:cNvPr id="7" name="Рисунок 6" descr="SapphireFinalTaglineWhitelarge400Pi.jpg"/>
          <p:cNvPicPr>
            <a:picLocks noChangeAspect="1"/>
          </p:cNvPicPr>
          <p:nvPr/>
        </p:nvPicPr>
        <p:blipFill>
          <a:blip r:embed="rId4" cstate="print"/>
          <a:stretch>
            <a:fillRect/>
          </a:stretch>
        </p:blipFill>
        <p:spPr>
          <a:xfrm>
            <a:off x="3491879" y="4149080"/>
            <a:ext cx="5652121" cy="27089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a:xfrm>
            <a:off x="251520" y="620688"/>
            <a:ext cx="5194920" cy="5041380"/>
          </a:xfrm>
          <a:prstGeom prst="rect">
            <a:avLst/>
          </a:prstGeom>
          <a:blipFill dpi="0" rotWithShape="1">
            <a:blip r:embed="rId3" cstate="print">
              <a:alphaModFix amt="35000"/>
            </a:blip>
            <a:srcRect/>
            <a:tile tx="0" ty="0" sx="100000" sy="100000" flip="none" algn="tl"/>
          </a:blipFill>
          <a:ln>
            <a:noFill/>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uk-UA" sz="2400" b="1" dirty="0" smtClean="0">
                <a:ln w="50800"/>
              </a:rPr>
              <a:t>До нових індустріальних держав належать</a:t>
            </a:r>
          </a:p>
          <a:p>
            <a:endParaRPr lang="uk-UA" sz="2400" b="1" dirty="0" smtClean="0">
              <a:ln w="50800"/>
            </a:endParaRPr>
          </a:p>
          <a:p>
            <a:r>
              <a:rPr lang="uk-UA" sz="2400" b="1" dirty="0" err="1" smtClean="0">
                <a:ln w="50800"/>
              </a:rPr>
              <a:t>НІК</a:t>
            </a:r>
            <a:r>
              <a:rPr lang="uk-UA" sz="2400" b="1" dirty="0" smtClean="0">
                <a:ln w="50800"/>
              </a:rPr>
              <a:t> «першої хвилі»: Корея, Сінгапур, Тайвань, Гонконг (так звані «азіатські тигри (дракони)»;</a:t>
            </a:r>
            <a:br>
              <a:rPr lang="uk-UA" sz="2400" b="1" dirty="0" smtClean="0">
                <a:ln w="50800"/>
              </a:rPr>
            </a:br>
            <a:r>
              <a:rPr lang="uk-UA" sz="2400" b="1" dirty="0" smtClean="0">
                <a:ln w="50800"/>
              </a:rPr>
              <a:t/>
            </a:r>
            <a:br>
              <a:rPr lang="uk-UA" sz="2400" b="1" dirty="0" smtClean="0">
                <a:ln w="50800"/>
              </a:rPr>
            </a:br>
            <a:r>
              <a:rPr lang="uk-UA" sz="2400" b="1" dirty="0" err="1" smtClean="0">
                <a:ln w="50800"/>
              </a:rPr>
              <a:t>НІК</a:t>
            </a:r>
            <a:r>
              <a:rPr lang="uk-UA" sz="2400" b="1" dirty="0" smtClean="0">
                <a:ln w="50800"/>
              </a:rPr>
              <a:t> «другої хвилі»: Малайзія, Таїланд;</a:t>
            </a:r>
            <a:br>
              <a:rPr lang="uk-UA" sz="2400" b="1" dirty="0" smtClean="0">
                <a:ln w="50800"/>
              </a:rPr>
            </a:br>
            <a:r>
              <a:rPr lang="uk-UA" sz="2400" b="1" dirty="0" smtClean="0">
                <a:ln w="50800"/>
              </a:rPr>
              <a:t/>
            </a:r>
            <a:br>
              <a:rPr lang="uk-UA" sz="2400" b="1" dirty="0" smtClean="0">
                <a:ln w="50800"/>
              </a:rPr>
            </a:br>
            <a:r>
              <a:rPr lang="uk-UA" sz="2400" b="1" dirty="0" err="1" smtClean="0">
                <a:ln w="50800"/>
              </a:rPr>
              <a:t>НІК«третьої</a:t>
            </a:r>
            <a:r>
              <a:rPr lang="uk-UA" sz="2400" b="1" dirty="0" smtClean="0">
                <a:ln w="50800"/>
              </a:rPr>
              <a:t> хвилі»: Індонезія;</a:t>
            </a:r>
            <a:br>
              <a:rPr lang="uk-UA" sz="2400" b="1" dirty="0" smtClean="0">
                <a:ln w="50800"/>
              </a:rPr>
            </a:br>
            <a:r>
              <a:rPr lang="uk-UA" sz="2400" b="1" dirty="0" smtClean="0">
                <a:ln w="50800"/>
              </a:rPr>
              <a:t/>
            </a:r>
            <a:br>
              <a:rPr lang="uk-UA" sz="2400" b="1" dirty="0" smtClean="0">
                <a:ln w="50800"/>
              </a:rPr>
            </a:br>
            <a:r>
              <a:rPr lang="uk-UA" sz="2400" b="1" dirty="0" err="1" smtClean="0">
                <a:ln w="50800"/>
              </a:rPr>
              <a:t>НІК</a:t>
            </a:r>
            <a:r>
              <a:rPr lang="uk-UA" sz="2400" b="1" dirty="0" smtClean="0">
                <a:ln w="50800"/>
              </a:rPr>
              <a:t> «четвертої хвилі»: Філіппіни;</a:t>
            </a:r>
            <a:endParaRPr lang="uk-UA" sz="2400" b="1" dirty="0">
              <a:ln w="50800"/>
            </a:endParaRPr>
          </a:p>
        </p:txBody>
      </p:sp>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041345" y="188640"/>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Прямоугольник 9"/>
          <p:cNvSpPr/>
          <p:nvPr/>
        </p:nvSpPr>
        <p:spPr bwMode="hidden">
          <a:xfrm>
            <a:off x="6156176" y="188640"/>
            <a:ext cx="2987824" cy="954107"/>
          </a:xfrm>
          <a:prstGeom prst="rect">
            <a:avLst/>
          </a:prstGeom>
        </p:spPr>
        <p:txBody>
          <a:bodyPr wrap="square">
            <a:spAutoFit/>
          </a:bodyPr>
          <a:lstStyle/>
          <a:p>
            <a:r>
              <a:rPr lang="uk-UA" sz="2800" b="1" dirty="0" smtClean="0"/>
              <a:t>Індустріальні держави Сходу </a:t>
            </a:r>
            <a:endParaRPr lang="uk-UA" sz="2800" b="1" dirty="0"/>
          </a:p>
        </p:txBody>
      </p:sp>
      <p:pic>
        <p:nvPicPr>
          <p:cNvPr id="11" name="Picture 4" descr="D:\Gadgets\Gadgets_MegaPack\Gadgets\XPu_clock.Gadget\images\settings_right_pressed.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6200000">
            <a:off x="2483768" y="260648"/>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125395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227687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327017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a:hlinkClick r:id="rId7"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435029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a:hlinkClick r:id="rId8"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55172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a:hlinkClick r:id="rId9" action="ppaction://hlinksldjump"/>
          </p:cNvPr>
          <p:cNvSpPr txBox="1"/>
          <p:nvPr/>
        </p:nvSpPr>
        <p:spPr>
          <a:xfrm>
            <a:off x="6804248" y="1484784"/>
            <a:ext cx="2923143" cy="400110"/>
          </a:xfrm>
          <a:prstGeom prst="rect">
            <a:avLst/>
          </a:prstGeom>
          <a:noFill/>
        </p:spPr>
        <p:txBody>
          <a:bodyPr wrap="square" rtlCol="0">
            <a:spAutoFit/>
          </a:bodyPr>
          <a:lstStyle/>
          <a:p>
            <a:r>
              <a:rPr lang="uk-UA" sz="2000" dirty="0" smtClean="0"/>
              <a:t>“ Азійські дракони ”</a:t>
            </a:r>
            <a:endParaRPr lang="uk-UA" sz="2000" dirty="0"/>
          </a:p>
        </p:txBody>
      </p:sp>
      <p:sp>
        <p:nvSpPr>
          <p:cNvPr id="18" name="TextBox 17">
            <a:hlinkClick r:id="rId10" action="ppaction://hlinksldjump"/>
          </p:cNvPr>
          <p:cNvSpPr txBox="1"/>
          <p:nvPr/>
        </p:nvSpPr>
        <p:spPr>
          <a:xfrm>
            <a:off x="6991087" y="2420888"/>
            <a:ext cx="2808312" cy="400110"/>
          </a:xfrm>
          <a:prstGeom prst="rect">
            <a:avLst/>
          </a:prstGeom>
          <a:noFill/>
        </p:spPr>
        <p:txBody>
          <a:bodyPr wrap="square" rtlCol="0">
            <a:spAutoFit/>
          </a:bodyPr>
          <a:lstStyle/>
          <a:p>
            <a:r>
              <a:rPr lang="uk-UA" sz="2000" dirty="0" smtClean="0"/>
              <a:t>Південна Корея</a:t>
            </a:r>
            <a:endParaRPr lang="uk-UA" sz="2000" dirty="0"/>
          </a:p>
        </p:txBody>
      </p:sp>
      <p:sp>
        <p:nvSpPr>
          <p:cNvPr id="20" name="TextBox 19">
            <a:hlinkClick r:id="rId11" action="ppaction://hlinksldjump"/>
          </p:cNvPr>
          <p:cNvSpPr txBox="1"/>
          <p:nvPr/>
        </p:nvSpPr>
        <p:spPr>
          <a:xfrm>
            <a:off x="6948264" y="3429000"/>
            <a:ext cx="2808312" cy="400110"/>
          </a:xfrm>
          <a:prstGeom prst="rect">
            <a:avLst/>
          </a:prstGeom>
          <a:noFill/>
        </p:spPr>
        <p:txBody>
          <a:bodyPr wrap="square" rtlCol="0">
            <a:spAutoFit/>
          </a:bodyPr>
          <a:lstStyle/>
          <a:p>
            <a:r>
              <a:rPr lang="uk-UA" sz="2000" dirty="0" smtClean="0"/>
              <a:t>Сінгапур</a:t>
            </a:r>
            <a:endParaRPr lang="uk-UA" sz="2000" dirty="0"/>
          </a:p>
        </p:txBody>
      </p:sp>
      <p:sp>
        <p:nvSpPr>
          <p:cNvPr id="21" name="TextBox 20">
            <a:hlinkClick r:id="rId7" action="ppaction://hlinksldjump"/>
          </p:cNvPr>
          <p:cNvSpPr txBox="1"/>
          <p:nvPr/>
        </p:nvSpPr>
        <p:spPr>
          <a:xfrm>
            <a:off x="6948264" y="4509120"/>
            <a:ext cx="2808312" cy="400110"/>
          </a:xfrm>
          <a:prstGeom prst="rect">
            <a:avLst/>
          </a:prstGeom>
          <a:noFill/>
        </p:spPr>
        <p:txBody>
          <a:bodyPr wrap="square" rtlCol="0">
            <a:spAutoFit/>
          </a:bodyPr>
          <a:lstStyle/>
          <a:p>
            <a:r>
              <a:rPr lang="uk-UA" sz="2000" dirty="0" smtClean="0"/>
              <a:t>Тайвань</a:t>
            </a:r>
            <a:endParaRPr lang="ru-RU" sz="2000" dirty="0"/>
          </a:p>
        </p:txBody>
      </p:sp>
      <p:sp>
        <p:nvSpPr>
          <p:cNvPr id="22" name="TextBox 21">
            <a:hlinkClick r:id="rId11" action="ppaction://hlinksldjump"/>
          </p:cNvPr>
          <p:cNvSpPr txBox="1"/>
          <p:nvPr/>
        </p:nvSpPr>
        <p:spPr>
          <a:xfrm>
            <a:off x="7020272" y="5733256"/>
            <a:ext cx="2808312" cy="400110"/>
          </a:xfrm>
          <a:prstGeom prst="rect">
            <a:avLst/>
          </a:prstGeom>
          <a:noFill/>
        </p:spPr>
        <p:txBody>
          <a:bodyPr wrap="square" rtlCol="0">
            <a:spAutoFit/>
          </a:bodyPr>
          <a:lstStyle/>
          <a:p>
            <a:r>
              <a:rPr lang="uk-UA" sz="2000" dirty="0" smtClean="0"/>
              <a:t>Гонконг</a:t>
            </a:r>
            <a:endParaRPr lang="uk-UA" sz="2000" dirty="0"/>
          </a:p>
        </p:txBody>
      </p:sp>
      <p:pic>
        <p:nvPicPr>
          <p:cNvPr id="23" name="Picture 5" descr="D:\Gadgets\Gadgets_MegaPack\Gadgets\ShutdownDeluxe.gadget\src\shutdown_over.png">
            <a:hlinkClick r:id="" action="ppaction://hlinkshowjump?jump=endshow"/>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011638" y="103234"/>
            <a:ext cx="392010" cy="3449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flipV="1">
            <a:off x="-180528" y="-114200"/>
            <a:ext cx="9324527"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041345" y="119675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227687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327017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a:hlinkClick r:id="rId5"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435029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descr="D:\Gadgets\Gadgets_MegaPack\Gadgets\XPu_clock.Gadget\images\settings_left_disabled.png">
            <a:hlinkClick r:id="" action="ppaction://hlinkshowjump?jump=previousslid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666"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D:\Gadgets\Gadgets_MegaPack\Gadgets\XPu_clock.Gadget\images\settings_right_pressed.png">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4714"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D:\Gadgets\Gadgets_MegaPack\Gadgets\ShutdownDeluxe.gadget\src\shutdown_over.png">
            <a:hlinkClick r:id="" action="ppaction://hlinkshowjump?jump=endshow"/>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11638" y="103234"/>
            <a:ext cx="392010" cy="344969"/>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1738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Прямоугольник 22"/>
          <p:cNvSpPr/>
          <p:nvPr/>
        </p:nvSpPr>
        <p:spPr>
          <a:xfrm>
            <a:off x="0" y="764704"/>
            <a:ext cx="5783741" cy="5262979"/>
          </a:xfrm>
          <a:prstGeom prst="rect">
            <a:avLst/>
          </a:prstGeom>
          <a:blipFill dpi="0" rotWithShape="1">
            <a:blip r:embed="rId9" cstate="print">
              <a:alphaModFix amt="35000"/>
            </a:blip>
            <a:srcRect/>
            <a:tile tx="0" ty="0" sx="100000" sy="100000" flip="none" algn="tl"/>
          </a:blipFill>
          <a:ln>
            <a:noFill/>
          </a:ln>
          <a:effectLst/>
        </p:spPr>
        <p:txBody>
          <a:bodyPr wrap="square">
            <a:spAutoFit/>
          </a:bodyPr>
          <a:lstStyle/>
          <a:p>
            <a:r>
              <a:rPr lang="uk-UA" sz="2400" dirty="0" smtClean="0"/>
              <a:t>«Чотири азійські малих дракона», англ. </a:t>
            </a:r>
            <a:r>
              <a:rPr lang="en-US" sz="2400" dirty="0" smtClean="0"/>
              <a:t>Asia's Four Little Dragons, </a:t>
            </a:r>
            <a:r>
              <a:rPr lang="uk-UA" sz="2400" dirty="0" smtClean="0"/>
              <a:t>кіт. </a:t>
            </a:r>
            <a:r>
              <a:rPr lang="ja-JP" altLang="uk-UA" sz="2400" dirty="0" smtClean="0"/>
              <a:t>亞洲四小龍</a:t>
            </a:r>
            <a:r>
              <a:rPr lang="uk-UA" altLang="ja-JP" sz="2400" dirty="0" smtClean="0"/>
              <a:t>) - </a:t>
            </a:r>
            <a:r>
              <a:rPr lang="uk-UA" sz="2400" dirty="0" smtClean="0"/>
              <a:t>неофіційна назва економік Південної Кореї, Сінгапуру, Гонконгу і Тайваню, демонстрували дуже високі темпи економічного розвитку з початку 60-х до фінансової кризи 90-х років XX століття.</a:t>
            </a:r>
            <a:br>
              <a:rPr lang="uk-UA" sz="2400" dirty="0" smtClean="0"/>
            </a:br>
            <a:endParaRPr lang="uk-UA" sz="2400" dirty="0" smtClean="0"/>
          </a:p>
          <a:p>
            <a:r>
              <a:rPr lang="uk-UA" sz="2400" dirty="0" smtClean="0"/>
              <a:t>«Азійські дракони» змогли за кілька десятиліть перетворитися з відсталих країн у передові країни Азії. Цьому сприяло кілька факторів, перш за все жорстка економічна політика урядів і допомогу розвинутих країн.</a:t>
            </a:r>
            <a:endParaRPr lang="uk-UA" sz="2400" dirty="0">
              <a:solidFill>
                <a:schemeClr val="bg1"/>
              </a:solidFill>
            </a:endParaRPr>
          </a:p>
        </p:txBody>
      </p:sp>
      <p:sp>
        <p:nvSpPr>
          <p:cNvPr id="24" name="Прямоугольник 23"/>
          <p:cNvSpPr/>
          <p:nvPr/>
        </p:nvSpPr>
        <p:spPr>
          <a:xfrm>
            <a:off x="6012160" y="1340768"/>
            <a:ext cx="3131840" cy="461665"/>
          </a:xfrm>
          <a:prstGeom prst="rect">
            <a:avLst/>
          </a:prstGeom>
        </p:spPr>
        <p:txBody>
          <a:bodyPr wrap="square">
            <a:spAutoFit/>
          </a:bodyPr>
          <a:lstStyle/>
          <a:p>
            <a:r>
              <a:rPr lang="uk-UA" sz="2400" dirty="0" smtClean="0"/>
              <a:t>“ </a:t>
            </a:r>
            <a:r>
              <a:rPr lang="uk-UA" sz="2400" b="1" dirty="0" smtClean="0"/>
              <a:t>Азійські</a:t>
            </a:r>
            <a:r>
              <a:rPr lang="uk-UA" sz="2400" dirty="0" smtClean="0"/>
              <a:t> </a:t>
            </a:r>
            <a:r>
              <a:rPr lang="uk-UA" sz="2400" b="1" dirty="0" smtClean="0"/>
              <a:t>дракони</a:t>
            </a:r>
            <a:r>
              <a:rPr lang="uk-UA" sz="2400" dirty="0" smtClean="0"/>
              <a:t> ”</a:t>
            </a:r>
            <a:endParaRPr lang="uk-UA" sz="2400" dirty="0"/>
          </a:p>
        </p:txBody>
      </p:sp>
      <p:sp>
        <p:nvSpPr>
          <p:cNvPr id="26" name="Прямоугольник 25"/>
          <p:cNvSpPr/>
          <p:nvPr/>
        </p:nvSpPr>
        <p:spPr>
          <a:xfrm>
            <a:off x="6948265" y="188640"/>
            <a:ext cx="2195736" cy="707886"/>
          </a:xfrm>
          <a:prstGeom prst="rect">
            <a:avLst/>
          </a:prstGeom>
        </p:spPr>
        <p:txBody>
          <a:bodyPr wrap="square">
            <a:spAutoFit/>
          </a:bodyPr>
          <a:lstStyle/>
          <a:p>
            <a:r>
              <a:rPr lang="uk-UA" sz="2000" dirty="0" smtClean="0"/>
              <a:t>Індустріальні держави Сходу </a:t>
            </a:r>
            <a:endParaRPr lang="uk-UA" sz="2000" dirty="0"/>
          </a:p>
        </p:txBody>
      </p:sp>
      <p:sp>
        <p:nvSpPr>
          <p:cNvPr id="27" name="TextBox 26">
            <a:hlinkClick r:id="rId10" action="ppaction://hlinksldjump"/>
          </p:cNvPr>
          <p:cNvSpPr txBox="1"/>
          <p:nvPr/>
        </p:nvSpPr>
        <p:spPr>
          <a:xfrm>
            <a:off x="6991087" y="2420888"/>
            <a:ext cx="2808312" cy="400110"/>
          </a:xfrm>
          <a:prstGeom prst="rect">
            <a:avLst/>
          </a:prstGeom>
          <a:noFill/>
        </p:spPr>
        <p:txBody>
          <a:bodyPr wrap="square" rtlCol="0">
            <a:spAutoFit/>
          </a:bodyPr>
          <a:lstStyle/>
          <a:p>
            <a:r>
              <a:rPr lang="uk-UA" sz="2000" dirty="0" smtClean="0"/>
              <a:t>Південна Корея</a:t>
            </a:r>
            <a:endParaRPr lang="uk-UA" sz="2000" dirty="0"/>
          </a:p>
        </p:txBody>
      </p:sp>
      <p:sp>
        <p:nvSpPr>
          <p:cNvPr id="28" name="TextBox 27">
            <a:hlinkClick r:id="rId11" action="ppaction://hlinksldjump"/>
          </p:cNvPr>
          <p:cNvSpPr txBox="1"/>
          <p:nvPr/>
        </p:nvSpPr>
        <p:spPr>
          <a:xfrm>
            <a:off x="6948264" y="3429000"/>
            <a:ext cx="2808312" cy="400110"/>
          </a:xfrm>
          <a:prstGeom prst="rect">
            <a:avLst/>
          </a:prstGeom>
          <a:noFill/>
        </p:spPr>
        <p:txBody>
          <a:bodyPr wrap="square" rtlCol="0">
            <a:spAutoFit/>
          </a:bodyPr>
          <a:lstStyle/>
          <a:p>
            <a:r>
              <a:rPr lang="uk-UA" sz="2000" dirty="0" smtClean="0"/>
              <a:t>Сінгапур</a:t>
            </a:r>
            <a:endParaRPr lang="uk-UA" sz="2000" dirty="0"/>
          </a:p>
        </p:txBody>
      </p:sp>
      <p:sp>
        <p:nvSpPr>
          <p:cNvPr id="29" name="TextBox 28">
            <a:hlinkClick r:id="rId5" action="ppaction://hlinksldjump"/>
          </p:cNvPr>
          <p:cNvSpPr txBox="1"/>
          <p:nvPr/>
        </p:nvSpPr>
        <p:spPr>
          <a:xfrm>
            <a:off x="6948264" y="4509120"/>
            <a:ext cx="2808312" cy="400110"/>
          </a:xfrm>
          <a:prstGeom prst="rect">
            <a:avLst/>
          </a:prstGeom>
          <a:noFill/>
        </p:spPr>
        <p:txBody>
          <a:bodyPr wrap="square" rtlCol="0">
            <a:spAutoFit/>
          </a:bodyPr>
          <a:lstStyle/>
          <a:p>
            <a:r>
              <a:rPr lang="uk-UA" sz="2000" dirty="0" smtClean="0"/>
              <a:t>Тайвань</a:t>
            </a:r>
            <a:endParaRPr lang="ru-RU" sz="2000" dirty="0"/>
          </a:p>
        </p:txBody>
      </p:sp>
      <p:pic>
        <p:nvPicPr>
          <p:cNvPr id="30" name="Picture 3">
            <a:hlinkClick r:id="rId12"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55172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TextBox 30">
            <a:hlinkClick r:id="rId11" action="ppaction://hlinksldjump"/>
          </p:cNvPr>
          <p:cNvSpPr txBox="1"/>
          <p:nvPr/>
        </p:nvSpPr>
        <p:spPr>
          <a:xfrm>
            <a:off x="7020272" y="5733256"/>
            <a:ext cx="2808312" cy="400110"/>
          </a:xfrm>
          <a:prstGeom prst="rect">
            <a:avLst/>
          </a:prstGeom>
          <a:noFill/>
        </p:spPr>
        <p:txBody>
          <a:bodyPr wrap="square" rtlCol="0">
            <a:spAutoFit/>
          </a:bodyPr>
          <a:lstStyle/>
          <a:p>
            <a:r>
              <a:rPr lang="uk-UA" sz="2000" dirty="0" smtClean="0"/>
              <a:t>Гонконг</a:t>
            </a:r>
            <a:endParaRPr lang="uk-UA" sz="2000" dirty="0"/>
          </a:p>
        </p:txBody>
      </p:sp>
    </p:spTree>
    <p:extLst>
      <p:ext uri="{BB962C8B-B14F-4D97-AF65-F5344CB8AC3E}">
        <p14:creationId xmlns:p14="http://schemas.microsoft.com/office/powerpoint/2010/main" xmlns="" val="611144132"/>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flipV="1">
            <a:off x="-180528" y="-114200"/>
            <a:ext cx="9324527"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444208" y="227687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19675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327017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a:hlinkClick r:id="rId4"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435029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descr="D:\Gadgets\Gadgets_MegaPack\Gadgets\XPu_clock.Gadget\images\settings_left_disabled.png">
            <a:hlinkClick r:id="" action="ppaction://hlinkshowjump?jump=previousslid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666"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D:\Gadgets\Gadgets_MegaPack\Gadgets\XPu_clock.Gadget\images\settings_right_pressed.png">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4714"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D:\Gadgets\Gadgets_MegaPack\Gadgets\ShutdownDeluxe.gadget\src\shutdown_over.png">
            <a:hlinkClick r:id="" action="ppaction://hlinkshowjump?jump=endshow"/>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11638" y="103234"/>
            <a:ext cx="392010" cy="34496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2395" y="620402"/>
            <a:ext cx="6028950" cy="5324535"/>
          </a:xfrm>
          <a:prstGeom prst="rect">
            <a:avLst/>
          </a:prstGeom>
          <a:blipFill dpi="0" rotWithShape="1">
            <a:blip r:embed="rId8" cstate="print">
              <a:alphaModFix amt="35000"/>
            </a:blip>
            <a:srcRect/>
            <a:tile tx="0" ty="0" sx="100000" sy="100000" flip="none" algn="tl"/>
          </a:blipFill>
          <a:ln>
            <a:noFill/>
          </a:ln>
          <a:effectLst/>
        </p:spPr>
        <p:txBody>
          <a:bodyPr wrap="square">
            <a:spAutoFit/>
          </a:bodyPr>
          <a:lstStyle/>
          <a:p>
            <a:r>
              <a:rPr lang="uk-UA" sz="2000" dirty="0" smtClean="0"/>
              <a:t>Сучасна Південна Корея може слугувати моделлю для багатьох країн, що розвиваються. Кілька десятиріч тому вона вважалася відсталою. Нині її економіка посіла 11 місце у світі. Конкурентоспроможність південнокорейських товарів пояснюється </a:t>
            </a:r>
            <a:r>
              <a:rPr lang="ru-RU" sz="2000" dirty="0" smtClean="0"/>
              <a:t>не </a:t>
            </a:r>
            <a:r>
              <a:rPr lang="uk-UA" sz="2000" dirty="0" smtClean="0"/>
              <a:t>тільки їх якістю, а й нижчою собівартістю та високою продуктивністю праці.</a:t>
            </a:r>
            <a:r>
              <a:rPr lang="ru-RU" sz="2000" dirty="0" smtClean="0"/>
              <a:t> </a:t>
            </a:r>
          </a:p>
          <a:p>
            <a:endParaRPr lang="ru-RU" sz="2000" dirty="0" smtClean="0"/>
          </a:p>
          <a:p>
            <a:r>
              <a:rPr lang="uk-UA" sz="2000" dirty="0" smtClean="0"/>
              <a:t>Південнокорейська економіка базується на принципах приватного підприємництва. У власності держави в кінці ХХ ст. знаходяться залізниці і зв'язок і в значній мірі енергетика, вуглевидобуток, чорна металургія. Спільні підприємства, створені за участю держави і іноземного капіталу, зайняті виробництвом мінеральних добрив і нафтопродуктів. Державі належала також більшість банків, поки не сталася їх масова приватизація в 1980-х роках.</a:t>
            </a:r>
            <a:endParaRPr lang="uk-UA" sz="2000" dirty="0">
              <a:solidFill>
                <a:schemeClr val="bg1"/>
              </a:solidFill>
            </a:endParaRPr>
          </a:p>
        </p:txBody>
      </p:sp>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738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4" descr="D:\Gadgets\Gadgets_MegaPack\Gadgets\XPu_clock.Gadget\images\settings_right_pressed.png">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2627784" y="6411470"/>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3">
            <a:hlinkClick r:id="rId9"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55172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TextBox 24">
            <a:hlinkClick r:id="rId10" action="ppaction://hlinksldjump"/>
          </p:cNvPr>
          <p:cNvSpPr txBox="1"/>
          <p:nvPr/>
        </p:nvSpPr>
        <p:spPr>
          <a:xfrm>
            <a:off x="7020272" y="5733256"/>
            <a:ext cx="2808312" cy="400110"/>
          </a:xfrm>
          <a:prstGeom prst="rect">
            <a:avLst/>
          </a:prstGeom>
          <a:noFill/>
        </p:spPr>
        <p:txBody>
          <a:bodyPr wrap="square" rtlCol="0">
            <a:spAutoFit/>
          </a:bodyPr>
          <a:lstStyle/>
          <a:p>
            <a:r>
              <a:rPr lang="uk-UA" sz="2000" dirty="0" smtClean="0"/>
              <a:t>Гонконг</a:t>
            </a:r>
            <a:endParaRPr lang="uk-UA" sz="2000" dirty="0"/>
          </a:p>
        </p:txBody>
      </p:sp>
      <p:sp>
        <p:nvSpPr>
          <p:cNvPr id="26" name="Прямоугольник 25"/>
          <p:cNvSpPr/>
          <p:nvPr/>
        </p:nvSpPr>
        <p:spPr>
          <a:xfrm>
            <a:off x="6948265" y="188640"/>
            <a:ext cx="2195736" cy="707886"/>
          </a:xfrm>
          <a:prstGeom prst="rect">
            <a:avLst/>
          </a:prstGeom>
        </p:spPr>
        <p:txBody>
          <a:bodyPr wrap="square">
            <a:spAutoFit/>
          </a:bodyPr>
          <a:lstStyle/>
          <a:p>
            <a:r>
              <a:rPr lang="uk-UA" sz="2000" dirty="0" smtClean="0"/>
              <a:t>Індустріальні держави Сходу </a:t>
            </a:r>
            <a:endParaRPr lang="uk-UA" sz="2000" dirty="0"/>
          </a:p>
        </p:txBody>
      </p:sp>
      <p:sp>
        <p:nvSpPr>
          <p:cNvPr id="28" name="Прямоугольник 27"/>
          <p:cNvSpPr/>
          <p:nvPr/>
        </p:nvSpPr>
        <p:spPr>
          <a:xfrm>
            <a:off x="6948264" y="1412776"/>
            <a:ext cx="2808312" cy="400110"/>
          </a:xfrm>
          <a:prstGeom prst="rect">
            <a:avLst/>
          </a:prstGeom>
        </p:spPr>
        <p:txBody>
          <a:bodyPr wrap="square">
            <a:spAutoFit/>
          </a:bodyPr>
          <a:lstStyle/>
          <a:p>
            <a:r>
              <a:rPr lang="uk-UA" sz="2000" dirty="0" smtClean="0"/>
              <a:t>“ Азійські дракони ”</a:t>
            </a:r>
            <a:endParaRPr lang="uk-UA" sz="2000" dirty="0"/>
          </a:p>
        </p:txBody>
      </p:sp>
      <p:sp>
        <p:nvSpPr>
          <p:cNvPr id="29" name="TextBox 28">
            <a:hlinkClick r:id="rId11" action="ppaction://hlinksldjump"/>
          </p:cNvPr>
          <p:cNvSpPr txBox="1"/>
          <p:nvPr/>
        </p:nvSpPr>
        <p:spPr>
          <a:xfrm>
            <a:off x="6660232" y="2492896"/>
            <a:ext cx="2808312" cy="461665"/>
          </a:xfrm>
          <a:prstGeom prst="rect">
            <a:avLst/>
          </a:prstGeom>
          <a:noFill/>
        </p:spPr>
        <p:txBody>
          <a:bodyPr wrap="square" rtlCol="0">
            <a:spAutoFit/>
          </a:bodyPr>
          <a:lstStyle/>
          <a:p>
            <a:r>
              <a:rPr lang="uk-UA" sz="2400" b="1" dirty="0" smtClean="0"/>
              <a:t>Південна</a:t>
            </a:r>
            <a:r>
              <a:rPr lang="uk-UA" sz="2400" dirty="0" smtClean="0"/>
              <a:t> </a:t>
            </a:r>
            <a:r>
              <a:rPr lang="uk-UA" sz="2400" b="1" dirty="0" smtClean="0"/>
              <a:t>Корея</a:t>
            </a:r>
            <a:endParaRPr lang="uk-UA" sz="2400" b="1" dirty="0"/>
          </a:p>
        </p:txBody>
      </p:sp>
      <p:sp>
        <p:nvSpPr>
          <p:cNvPr id="30" name="TextBox 29">
            <a:hlinkClick r:id="rId10" action="ppaction://hlinksldjump"/>
          </p:cNvPr>
          <p:cNvSpPr txBox="1"/>
          <p:nvPr/>
        </p:nvSpPr>
        <p:spPr>
          <a:xfrm>
            <a:off x="6948264" y="3429000"/>
            <a:ext cx="2808312" cy="400110"/>
          </a:xfrm>
          <a:prstGeom prst="rect">
            <a:avLst/>
          </a:prstGeom>
          <a:noFill/>
        </p:spPr>
        <p:txBody>
          <a:bodyPr wrap="square" rtlCol="0">
            <a:spAutoFit/>
          </a:bodyPr>
          <a:lstStyle/>
          <a:p>
            <a:r>
              <a:rPr lang="uk-UA" sz="2000" dirty="0" smtClean="0"/>
              <a:t>Сінгапур</a:t>
            </a:r>
            <a:endParaRPr lang="uk-UA" sz="2000" dirty="0"/>
          </a:p>
        </p:txBody>
      </p:sp>
      <p:sp>
        <p:nvSpPr>
          <p:cNvPr id="31" name="TextBox 30">
            <a:hlinkClick r:id="rId4" action="ppaction://hlinksldjump"/>
          </p:cNvPr>
          <p:cNvSpPr txBox="1"/>
          <p:nvPr/>
        </p:nvSpPr>
        <p:spPr>
          <a:xfrm>
            <a:off x="6948264" y="4509120"/>
            <a:ext cx="2808312" cy="400110"/>
          </a:xfrm>
          <a:prstGeom prst="rect">
            <a:avLst/>
          </a:prstGeom>
          <a:noFill/>
        </p:spPr>
        <p:txBody>
          <a:bodyPr wrap="square" rtlCol="0">
            <a:spAutoFit/>
          </a:bodyPr>
          <a:lstStyle/>
          <a:p>
            <a:r>
              <a:rPr lang="uk-UA" sz="2000" dirty="0" smtClean="0"/>
              <a:t>Тайвань</a:t>
            </a:r>
            <a:endParaRPr lang="ru-RU" sz="2000" dirty="0"/>
          </a:p>
        </p:txBody>
      </p:sp>
    </p:spTree>
    <p:extLst>
      <p:ext uri="{BB962C8B-B14F-4D97-AF65-F5344CB8AC3E}">
        <p14:creationId xmlns:p14="http://schemas.microsoft.com/office/powerpoint/2010/main" xmlns="" val="1461706882"/>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flipV="1">
            <a:off x="-180528" y="-114200"/>
            <a:ext cx="9324527"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descr="D:\Gadgets\Gadgets_MegaPack\Gadgets\XPu_clock.Gadget\images\settings_left_disabled.png">
            <a:hlinkClick r:id="" action="ppaction://hlinkshowjump?jump=previousslid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666"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D:\Gadgets\Gadgets_MegaPack\Gadgets\XPu_clock.Gadget\images\settings_right_pressed.png">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4714"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D:\Gadgets\Gadgets_MegaPack\Gadgets\ShutdownDeluxe.gadget\src\shutdown_over.png">
            <a:hlinkClick r:id="" action="ppaction://hlinkshowjump?jump=endshow"/>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11638" y="103234"/>
            <a:ext cx="392010" cy="34496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2394" y="620402"/>
            <a:ext cx="6431813" cy="5940088"/>
          </a:xfrm>
          <a:prstGeom prst="rect">
            <a:avLst/>
          </a:prstGeom>
          <a:blipFill dpi="0" rotWithShape="1">
            <a:blip r:embed="rId8" cstate="print">
              <a:alphaModFix amt="35000"/>
            </a:blip>
            <a:srcRect/>
            <a:tile tx="0" ty="0" sx="100000" sy="100000" flip="none" algn="tl"/>
          </a:blipFill>
          <a:ln>
            <a:noFill/>
          </a:ln>
          <a:effectLst/>
        </p:spPr>
        <p:txBody>
          <a:bodyPr wrap="square">
            <a:spAutoFit/>
          </a:bodyPr>
          <a:lstStyle/>
          <a:p>
            <a:r>
              <a:rPr lang="uk-UA" sz="2000" dirty="0" smtClean="0"/>
              <a:t>У 1960-1985 роках економічне зростання у Південній Кореї було одним з найінтенсивніших у світі. У результаті змін, що почалися в 1962 році, Південна Корея перетворилася з однієї з найбідніших у світі аграрних країн на індустріальну країну, яка швидко розвивається.</a:t>
            </a:r>
            <a:r>
              <a:rPr lang="ru-RU" sz="2000" dirty="0" smtClean="0"/>
              <a:t> </a:t>
            </a:r>
            <a:r>
              <a:rPr lang="uk-UA" sz="2000" dirty="0" smtClean="0"/>
              <a:t>Цей стрибок отримав назву "економічного дива на річці </a:t>
            </a:r>
            <a:r>
              <a:rPr lang="uk-UA" sz="2000" dirty="0" err="1" smtClean="0"/>
              <a:t>Хан</a:t>
            </a:r>
            <a:r>
              <a:rPr lang="uk-UA" sz="2000" dirty="0" smtClean="0"/>
              <a:t>" (річка </a:t>
            </a:r>
            <a:r>
              <a:rPr lang="uk-UA" sz="2000" dirty="0" err="1" smtClean="0"/>
              <a:t>Ханганг</a:t>
            </a:r>
            <a:r>
              <a:rPr lang="uk-UA" sz="2000" dirty="0" smtClean="0"/>
              <a:t> протікає в Сеулі). Основними факторами, які пояснюють економічне зростання країни, були: визначальна роль уряду під час реформ; стратегія експортного орієнтування через нестачу власної сировини; дешева робоча сила; сприятливий для ділової активності міжнародний клімат.</a:t>
            </a:r>
            <a:r>
              <a:rPr lang="ru-RU" sz="2000" dirty="0" smtClean="0"/>
              <a:t> </a:t>
            </a:r>
          </a:p>
          <a:p>
            <a:r>
              <a:rPr lang="uk-UA" sz="2000" dirty="0" smtClean="0"/>
              <a:t>В процесі індустріалізації модернізувалися традиційні для Південної Кореї галузі легкої промисловості, особливо текстильна. Найвищими темпами розвивалися важка і хімічна промисловість, виробництво машин і устаткування, електроніка, суднобудування, автомобілебудування для внутрішнього і зовнішнього ринку. </a:t>
            </a:r>
            <a:endParaRPr lang="uk-UA" sz="2000" dirty="0">
              <a:solidFill>
                <a:schemeClr val="bg1"/>
              </a:solidFill>
            </a:endParaRPr>
          </a:p>
        </p:txBody>
      </p:sp>
      <p:pic>
        <p:nvPicPr>
          <p:cNvPr id="23" name="Picture 3" descr="D:\Gadgets\Gadgets_MegaPack\Gadgets\XPu_clock.Gadget\images\settings_left_disabled.png">
            <a:hlinkClick r:id="rId9"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2729934" y="645333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327017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435029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1738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TextBox 21">
            <a:hlinkClick r:id="rId10" action="ppaction://hlinksldjump"/>
          </p:cNvPr>
          <p:cNvSpPr txBox="1"/>
          <p:nvPr/>
        </p:nvSpPr>
        <p:spPr>
          <a:xfrm>
            <a:off x="6948264" y="3429000"/>
            <a:ext cx="2808312" cy="400110"/>
          </a:xfrm>
          <a:prstGeom prst="rect">
            <a:avLst/>
          </a:prstGeom>
          <a:noFill/>
        </p:spPr>
        <p:txBody>
          <a:bodyPr wrap="square" rtlCol="0">
            <a:spAutoFit/>
          </a:bodyPr>
          <a:lstStyle/>
          <a:p>
            <a:r>
              <a:rPr lang="uk-UA" sz="2000" dirty="0" smtClean="0"/>
              <a:t>Сінгапур</a:t>
            </a:r>
            <a:endParaRPr lang="uk-UA" sz="2000" dirty="0"/>
          </a:p>
        </p:txBody>
      </p:sp>
      <p:sp>
        <p:nvSpPr>
          <p:cNvPr id="34" name="TextBox 33">
            <a:hlinkClick r:id="rId11" action="ppaction://hlinksldjump"/>
          </p:cNvPr>
          <p:cNvSpPr txBox="1"/>
          <p:nvPr/>
        </p:nvSpPr>
        <p:spPr>
          <a:xfrm>
            <a:off x="6948264" y="4509120"/>
            <a:ext cx="2808312" cy="400110"/>
          </a:xfrm>
          <a:prstGeom prst="rect">
            <a:avLst/>
          </a:prstGeom>
          <a:noFill/>
        </p:spPr>
        <p:txBody>
          <a:bodyPr wrap="square" rtlCol="0">
            <a:spAutoFit/>
          </a:bodyPr>
          <a:lstStyle/>
          <a:p>
            <a:r>
              <a:rPr lang="uk-UA" sz="2000" dirty="0" smtClean="0"/>
              <a:t>Тайвань</a:t>
            </a:r>
            <a:endParaRPr lang="ru-RU" sz="2000" dirty="0"/>
          </a:p>
        </p:txBody>
      </p:sp>
      <p:pic>
        <p:nvPicPr>
          <p:cNvPr id="36" name="Picture 3">
            <a:hlinkClick r:id="rId12"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55172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TextBox 36">
            <a:hlinkClick r:id="rId10" action="ppaction://hlinksldjump"/>
          </p:cNvPr>
          <p:cNvSpPr txBox="1"/>
          <p:nvPr/>
        </p:nvSpPr>
        <p:spPr>
          <a:xfrm>
            <a:off x="7020272" y="5733256"/>
            <a:ext cx="2808312" cy="400110"/>
          </a:xfrm>
          <a:prstGeom prst="rect">
            <a:avLst/>
          </a:prstGeom>
          <a:noFill/>
        </p:spPr>
        <p:txBody>
          <a:bodyPr wrap="square" rtlCol="0">
            <a:spAutoFit/>
          </a:bodyPr>
          <a:lstStyle/>
          <a:p>
            <a:r>
              <a:rPr lang="uk-UA" sz="2000" dirty="0" smtClean="0"/>
              <a:t>Гонконг</a:t>
            </a:r>
            <a:endParaRPr lang="uk-UA" sz="2000" dirty="0"/>
          </a:p>
        </p:txBody>
      </p:sp>
      <p:sp>
        <p:nvSpPr>
          <p:cNvPr id="41" name="Прямоугольник 40"/>
          <p:cNvSpPr/>
          <p:nvPr/>
        </p:nvSpPr>
        <p:spPr>
          <a:xfrm>
            <a:off x="6948265" y="188640"/>
            <a:ext cx="2195736" cy="707886"/>
          </a:xfrm>
          <a:prstGeom prst="rect">
            <a:avLst/>
          </a:prstGeom>
        </p:spPr>
        <p:txBody>
          <a:bodyPr wrap="square">
            <a:spAutoFit/>
          </a:bodyPr>
          <a:lstStyle/>
          <a:p>
            <a:r>
              <a:rPr lang="uk-UA" sz="2000" dirty="0" smtClean="0"/>
              <a:t>Індустріальні держави Сходу </a:t>
            </a:r>
            <a:endParaRPr lang="uk-UA" sz="2000" dirty="0"/>
          </a:p>
        </p:txBody>
      </p:sp>
      <p:pic>
        <p:nvPicPr>
          <p:cNvPr id="44"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804248" y="1268760"/>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2" name="Прямоугольник 41"/>
          <p:cNvSpPr/>
          <p:nvPr/>
        </p:nvSpPr>
        <p:spPr>
          <a:xfrm>
            <a:off x="6948264" y="1412776"/>
            <a:ext cx="2808312" cy="400110"/>
          </a:xfrm>
          <a:prstGeom prst="rect">
            <a:avLst/>
          </a:prstGeom>
        </p:spPr>
        <p:txBody>
          <a:bodyPr wrap="square">
            <a:spAutoFit/>
          </a:bodyPr>
          <a:lstStyle/>
          <a:p>
            <a:r>
              <a:rPr lang="uk-UA" sz="2000" dirty="0" smtClean="0"/>
              <a:t>“ Азійські дракони ”</a:t>
            </a:r>
            <a:endParaRPr lang="uk-UA" sz="2000" dirty="0"/>
          </a:p>
        </p:txBody>
      </p:sp>
      <p:pic>
        <p:nvPicPr>
          <p:cNvPr id="4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0716"/>
          <a:stretch/>
        </p:blipFill>
        <p:spPr bwMode="auto">
          <a:xfrm>
            <a:off x="6444208" y="2348880"/>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 name="TextBox 37">
            <a:hlinkClick r:id="rId13" action="ppaction://hlinksldjump"/>
          </p:cNvPr>
          <p:cNvSpPr txBox="1"/>
          <p:nvPr/>
        </p:nvSpPr>
        <p:spPr>
          <a:xfrm>
            <a:off x="6660232" y="2492896"/>
            <a:ext cx="2808312" cy="461665"/>
          </a:xfrm>
          <a:prstGeom prst="rect">
            <a:avLst/>
          </a:prstGeom>
          <a:noFill/>
        </p:spPr>
        <p:txBody>
          <a:bodyPr wrap="square" rtlCol="0">
            <a:spAutoFit/>
          </a:bodyPr>
          <a:lstStyle/>
          <a:p>
            <a:r>
              <a:rPr lang="uk-UA" sz="2400" b="1" dirty="0" smtClean="0"/>
              <a:t>Південна</a:t>
            </a:r>
            <a:r>
              <a:rPr lang="uk-UA" sz="2400" dirty="0" smtClean="0"/>
              <a:t> </a:t>
            </a:r>
            <a:r>
              <a:rPr lang="uk-UA" sz="2400" b="1" dirty="0" smtClean="0"/>
              <a:t>Корея</a:t>
            </a:r>
            <a:endParaRPr lang="uk-UA" sz="2400" b="1" dirty="0"/>
          </a:p>
        </p:txBody>
      </p:sp>
    </p:spTree>
    <p:extLst>
      <p:ext uri="{BB962C8B-B14F-4D97-AF65-F5344CB8AC3E}">
        <p14:creationId xmlns:p14="http://schemas.microsoft.com/office/powerpoint/2010/main" xmlns="" val="585286957"/>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flipV="1">
            <a:off x="-180528" y="-114200"/>
            <a:ext cx="9324527"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descr="D:\Gadgets\Gadgets_MegaPack\Gadgets\XPu_clock.Gadget\images\settings_left_disabled.png">
            <a:hlinkClick r:id="" action="ppaction://hlinkshowjump?jump=previousslid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666"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D:\Gadgets\Gadgets_MegaPack\Gadgets\XPu_clock.Gadget\images\settings_right_pressed.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4714"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D:\Gadgets\Gadgets_MegaPack\Gadgets\ShutdownDeluxe.gadget\src\shutdown_over.png">
            <a:hlinkClick r:id="" action="ppaction://hlinkshowjump?jump=endshow"/>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1638" y="103234"/>
            <a:ext cx="392010" cy="34496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2395" y="620402"/>
            <a:ext cx="6028950" cy="1200329"/>
          </a:xfrm>
          <a:prstGeom prst="rect">
            <a:avLst/>
          </a:prstGeom>
          <a:blipFill dpi="0" rotWithShape="1">
            <a:blip r:embed="rId7" cstate="print">
              <a:alphaModFix amt="35000"/>
            </a:blip>
            <a:srcRect/>
            <a:tile tx="0" ty="0" sx="100000" sy="100000" flip="none" algn="tl"/>
          </a:blipFill>
          <a:ln>
            <a:noFill/>
          </a:ln>
          <a:effectLst/>
        </p:spPr>
        <p:txBody>
          <a:bodyPr wrap="square">
            <a:spAutoFit/>
          </a:bodyPr>
          <a:lstStyle/>
          <a:p>
            <a:r>
              <a:rPr lang="uk-UA" sz="2400" dirty="0" smtClean="0"/>
              <a:t>10 найбільших сфер діяльності:</a:t>
            </a:r>
          </a:p>
          <a:p>
            <a:r>
              <a:rPr lang="ru-RU" sz="2400" dirty="0" smtClean="0"/>
              <a:t> </a:t>
            </a:r>
            <a:r>
              <a:rPr lang="uk-UA" sz="2400" dirty="0" smtClean="0"/>
              <a:t>Samsung - електроніка, машинобудування, кораблебудування, будівництво ;</a:t>
            </a:r>
            <a:endParaRPr lang="uk-UA" sz="2400" dirty="0">
              <a:solidFill>
                <a:schemeClr val="bg1"/>
              </a:solidFill>
            </a:endParaRPr>
          </a:p>
        </p:txBody>
      </p:sp>
      <p:pic>
        <p:nvPicPr>
          <p:cNvPr id="2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444208" y="227687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19675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327017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435029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738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a:hlinkClick r:id="rId8"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55172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TextBox 21">
            <a:hlinkClick r:id="rId9" action="ppaction://hlinksldjump"/>
          </p:cNvPr>
          <p:cNvSpPr txBox="1"/>
          <p:nvPr/>
        </p:nvSpPr>
        <p:spPr>
          <a:xfrm>
            <a:off x="7020272" y="5733256"/>
            <a:ext cx="2808312" cy="400110"/>
          </a:xfrm>
          <a:prstGeom prst="rect">
            <a:avLst/>
          </a:prstGeom>
          <a:noFill/>
        </p:spPr>
        <p:txBody>
          <a:bodyPr wrap="square" rtlCol="0">
            <a:spAutoFit/>
          </a:bodyPr>
          <a:lstStyle/>
          <a:p>
            <a:r>
              <a:rPr lang="uk-UA" sz="2000" dirty="0" smtClean="0"/>
              <a:t>Гонконг</a:t>
            </a:r>
            <a:endParaRPr lang="uk-UA" sz="2000" dirty="0"/>
          </a:p>
        </p:txBody>
      </p:sp>
      <p:sp>
        <p:nvSpPr>
          <p:cNvPr id="24" name="Прямоугольник 23"/>
          <p:cNvSpPr/>
          <p:nvPr/>
        </p:nvSpPr>
        <p:spPr>
          <a:xfrm>
            <a:off x="6948265" y="188640"/>
            <a:ext cx="2195736" cy="707886"/>
          </a:xfrm>
          <a:prstGeom prst="rect">
            <a:avLst/>
          </a:prstGeom>
        </p:spPr>
        <p:txBody>
          <a:bodyPr wrap="square">
            <a:spAutoFit/>
          </a:bodyPr>
          <a:lstStyle/>
          <a:p>
            <a:r>
              <a:rPr lang="uk-UA" sz="2000" dirty="0" smtClean="0"/>
              <a:t>Індустріальні держави Сходу </a:t>
            </a:r>
            <a:endParaRPr lang="uk-UA" sz="2000" dirty="0"/>
          </a:p>
        </p:txBody>
      </p:sp>
      <p:sp>
        <p:nvSpPr>
          <p:cNvPr id="35" name="TextBox 34">
            <a:hlinkClick r:id="rId9" action="ppaction://hlinksldjump"/>
          </p:cNvPr>
          <p:cNvSpPr txBox="1"/>
          <p:nvPr/>
        </p:nvSpPr>
        <p:spPr>
          <a:xfrm>
            <a:off x="6948264" y="3429000"/>
            <a:ext cx="2808312" cy="400110"/>
          </a:xfrm>
          <a:prstGeom prst="rect">
            <a:avLst/>
          </a:prstGeom>
          <a:noFill/>
        </p:spPr>
        <p:txBody>
          <a:bodyPr wrap="square" rtlCol="0">
            <a:spAutoFit/>
          </a:bodyPr>
          <a:lstStyle/>
          <a:p>
            <a:r>
              <a:rPr lang="uk-UA" sz="2000" dirty="0" smtClean="0"/>
              <a:t>Сінгапур</a:t>
            </a:r>
            <a:endParaRPr lang="uk-UA" sz="2000" dirty="0"/>
          </a:p>
        </p:txBody>
      </p:sp>
      <p:sp>
        <p:nvSpPr>
          <p:cNvPr id="36" name="Прямоугольник 35"/>
          <p:cNvSpPr/>
          <p:nvPr/>
        </p:nvSpPr>
        <p:spPr>
          <a:xfrm>
            <a:off x="6948264" y="1412776"/>
            <a:ext cx="2808312" cy="400110"/>
          </a:xfrm>
          <a:prstGeom prst="rect">
            <a:avLst/>
          </a:prstGeom>
        </p:spPr>
        <p:txBody>
          <a:bodyPr wrap="square">
            <a:spAutoFit/>
          </a:bodyPr>
          <a:lstStyle/>
          <a:p>
            <a:r>
              <a:rPr lang="uk-UA" sz="2000" dirty="0" smtClean="0"/>
              <a:t>“ Азійські дракони ”</a:t>
            </a:r>
            <a:endParaRPr lang="uk-UA" sz="2000" dirty="0"/>
          </a:p>
        </p:txBody>
      </p:sp>
      <p:sp>
        <p:nvSpPr>
          <p:cNvPr id="37" name="TextBox 36">
            <a:hlinkClick r:id="rId10" action="ppaction://hlinksldjump"/>
          </p:cNvPr>
          <p:cNvSpPr txBox="1"/>
          <p:nvPr/>
        </p:nvSpPr>
        <p:spPr>
          <a:xfrm>
            <a:off x="6660232" y="2492896"/>
            <a:ext cx="2808312" cy="461665"/>
          </a:xfrm>
          <a:prstGeom prst="rect">
            <a:avLst/>
          </a:prstGeom>
          <a:noFill/>
        </p:spPr>
        <p:txBody>
          <a:bodyPr wrap="square" rtlCol="0">
            <a:spAutoFit/>
          </a:bodyPr>
          <a:lstStyle/>
          <a:p>
            <a:r>
              <a:rPr lang="uk-UA" sz="2400" b="1" dirty="0" smtClean="0"/>
              <a:t>Південна Корея</a:t>
            </a:r>
            <a:endParaRPr lang="uk-UA" sz="2400" b="1" dirty="0"/>
          </a:p>
        </p:txBody>
      </p:sp>
      <p:pic>
        <p:nvPicPr>
          <p:cNvPr id="39" name="Рисунок 38" descr="remont-samsung-kiev.png"/>
          <p:cNvPicPr>
            <a:picLocks noChangeAspect="1"/>
          </p:cNvPicPr>
          <p:nvPr/>
        </p:nvPicPr>
        <p:blipFill>
          <a:blip r:embed="rId11" cstate="print"/>
          <a:stretch>
            <a:fillRect/>
          </a:stretch>
        </p:blipFill>
        <p:spPr>
          <a:xfrm>
            <a:off x="323528" y="2276872"/>
            <a:ext cx="5746590" cy="2304256"/>
          </a:xfrm>
          <a:prstGeom prst="rect">
            <a:avLst/>
          </a:prstGeom>
        </p:spPr>
      </p:pic>
      <p:pic>
        <p:nvPicPr>
          <p:cNvPr id="40" name="Рисунок 39" descr="9.png"/>
          <p:cNvPicPr>
            <a:picLocks noChangeAspect="1"/>
          </p:cNvPicPr>
          <p:nvPr/>
        </p:nvPicPr>
        <p:blipFill>
          <a:blip r:embed="rId12" cstate="print"/>
          <a:stretch>
            <a:fillRect/>
          </a:stretch>
        </p:blipFill>
        <p:spPr>
          <a:xfrm>
            <a:off x="323528" y="1844824"/>
            <a:ext cx="6040316" cy="4536504"/>
          </a:xfrm>
          <a:prstGeom prst="rect">
            <a:avLst/>
          </a:prstGeom>
        </p:spPr>
      </p:pic>
      <p:sp>
        <p:nvSpPr>
          <p:cNvPr id="42" name="Прямоугольник 41"/>
          <p:cNvSpPr/>
          <p:nvPr/>
        </p:nvSpPr>
        <p:spPr>
          <a:xfrm>
            <a:off x="0" y="620688"/>
            <a:ext cx="6084168" cy="461665"/>
          </a:xfrm>
          <a:prstGeom prst="rect">
            <a:avLst/>
          </a:prstGeom>
        </p:spPr>
        <p:txBody>
          <a:bodyPr wrap="square">
            <a:spAutoFit/>
          </a:bodyPr>
          <a:lstStyle/>
          <a:p>
            <a:r>
              <a:rPr lang="en-US" sz="2400" dirty="0" smtClean="0">
                <a:solidFill>
                  <a:schemeClr val="bg1"/>
                </a:solidFill>
              </a:rPr>
              <a:t>Hyundai - </a:t>
            </a:r>
            <a:r>
              <a:rPr lang="ru-RU" sz="2400" dirty="0" smtClean="0">
                <a:solidFill>
                  <a:schemeClr val="bg1"/>
                </a:solidFill>
              </a:rPr>
              <a:t>те ж </a:t>
            </a:r>
            <a:r>
              <a:rPr lang="ru-RU" sz="2400" dirty="0" err="1" smtClean="0">
                <a:solidFill>
                  <a:schemeClr val="bg1"/>
                </a:solidFill>
              </a:rPr>
              <a:t>саме</a:t>
            </a:r>
            <a:r>
              <a:rPr lang="ru-RU" sz="2400" dirty="0" smtClean="0">
                <a:solidFill>
                  <a:schemeClr val="bg1"/>
                </a:solidFill>
              </a:rPr>
              <a:t>;</a:t>
            </a:r>
            <a:endParaRPr lang="uk-UA" sz="2400" dirty="0">
              <a:solidFill>
                <a:schemeClr val="bg1"/>
              </a:solidFill>
            </a:endParaRPr>
          </a:p>
        </p:txBody>
      </p:sp>
      <p:pic>
        <p:nvPicPr>
          <p:cNvPr id="43" name="Рисунок 42" descr="F69F64E3-0AAF-5749-9E35-BA14FE2CCCBA.jpg"/>
          <p:cNvPicPr>
            <a:picLocks noChangeAspect="1"/>
          </p:cNvPicPr>
          <p:nvPr/>
        </p:nvPicPr>
        <p:blipFill>
          <a:blip r:embed="rId13" cstate="print"/>
          <a:stretch>
            <a:fillRect/>
          </a:stretch>
        </p:blipFill>
        <p:spPr>
          <a:xfrm>
            <a:off x="251520" y="2227950"/>
            <a:ext cx="6120680" cy="4041559"/>
          </a:xfrm>
          <a:prstGeom prst="rect">
            <a:avLst/>
          </a:prstGeom>
        </p:spPr>
      </p:pic>
      <p:pic>
        <p:nvPicPr>
          <p:cNvPr id="44" name="Picture 4" descr="D:\Gadgets\Gadgets_MegaPack\Gadgets\XPu_clock.Gadget\images\settings_right_pressed.png">
            <a:hlinkClick r:id="rId10"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2915816" y="6456094"/>
            <a:ext cx="401906" cy="401906"/>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Прямоугольник 44"/>
          <p:cNvSpPr/>
          <p:nvPr/>
        </p:nvSpPr>
        <p:spPr>
          <a:xfrm>
            <a:off x="0" y="1052736"/>
            <a:ext cx="4970079" cy="461665"/>
          </a:xfrm>
          <a:prstGeom prst="rect">
            <a:avLst/>
          </a:prstGeom>
        </p:spPr>
        <p:txBody>
          <a:bodyPr wrap="none">
            <a:spAutoFit/>
          </a:bodyPr>
          <a:lstStyle/>
          <a:p>
            <a:r>
              <a:rPr lang="en-US" sz="2400" dirty="0" smtClean="0">
                <a:solidFill>
                  <a:schemeClr val="bg1"/>
                </a:solidFill>
              </a:rPr>
              <a:t>LG - </a:t>
            </a:r>
            <a:r>
              <a:rPr lang="ru-RU" sz="2400" dirty="0" err="1" smtClean="0">
                <a:solidFill>
                  <a:schemeClr val="bg1"/>
                </a:solidFill>
              </a:rPr>
              <a:t>електроніка</a:t>
            </a:r>
            <a:r>
              <a:rPr lang="ru-RU" sz="2400" dirty="0" smtClean="0">
                <a:solidFill>
                  <a:schemeClr val="bg1"/>
                </a:solidFill>
              </a:rPr>
              <a:t>, </a:t>
            </a:r>
            <a:r>
              <a:rPr lang="ru-RU" sz="2400" dirty="0" err="1" smtClean="0">
                <a:solidFill>
                  <a:schemeClr val="bg1"/>
                </a:solidFill>
              </a:rPr>
              <a:t>машинобудування</a:t>
            </a:r>
            <a:r>
              <a:rPr lang="ru-RU" sz="2400" dirty="0" smtClean="0">
                <a:solidFill>
                  <a:schemeClr val="bg1"/>
                </a:solidFill>
              </a:rPr>
              <a:t>;</a:t>
            </a:r>
            <a:endParaRPr lang="uk-UA" sz="2400" dirty="0">
              <a:solidFill>
                <a:schemeClr val="bg1"/>
              </a:solidFill>
            </a:endParaRPr>
          </a:p>
        </p:txBody>
      </p:sp>
      <p:pic>
        <p:nvPicPr>
          <p:cNvPr id="46" name="Рисунок 45" descr="LG.jpg"/>
          <p:cNvPicPr>
            <a:picLocks noChangeAspect="1"/>
          </p:cNvPicPr>
          <p:nvPr/>
        </p:nvPicPr>
        <p:blipFill>
          <a:blip r:embed="rId14" cstate="print"/>
          <a:stretch>
            <a:fillRect/>
          </a:stretch>
        </p:blipFill>
        <p:spPr>
          <a:xfrm>
            <a:off x="467544" y="2420888"/>
            <a:ext cx="5394176" cy="2939826"/>
          </a:xfrm>
          <a:prstGeom prst="rect">
            <a:avLst/>
          </a:prstGeom>
        </p:spPr>
      </p:pic>
      <p:sp>
        <p:nvSpPr>
          <p:cNvPr id="47" name="TextBox 46">
            <a:hlinkClick r:id="rId15" action="ppaction://hlinksldjump"/>
          </p:cNvPr>
          <p:cNvSpPr txBox="1"/>
          <p:nvPr/>
        </p:nvSpPr>
        <p:spPr>
          <a:xfrm>
            <a:off x="6948264" y="4509120"/>
            <a:ext cx="2808312" cy="400110"/>
          </a:xfrm>
          <a:prstGeom prst="rect">
            <a:avLst/>
          </a:prstGeom>
          <a:noFill/>
        </p:spPr>
        <p:txBody>
          <a:bodyPr wrap="square" rtlCol="0">
            <a:spAutoFit/>
          </a:bodyPr>
          <a:lstStyle/>
          <a:p>
            <a:r>
              <a:rPr lang="uk-UA" sz="2000" dirty="0" smtClean="0"/>
              <a:t>Тайвань</a:t>
            </a:r>
            <a:endParaRPr lang="ru-RU" sz="2000" dirty="0"/>
          </a:p>
        </p:txBody>
      </p:sp>
    </p:spTree>
    <p:extLst>
      <p:ext uri="{BB962C8B-B14F-4D97-AF65-F5344CB8AC3E}">
        <p14:creationId xmlns:p14="http://schemas.microsoft.com/office/powerpoint/2010/main" xmlns="" val="2794556248"/>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7">
                                            <p:txEl>
                                              <p:pRg st="0" end="0"/>
                                            </p:txEl>
                                          </p:spTgt>
                                        </p:tgtEl>
                                      </p:cBhvr>
                                    </p:animEffect>
                                    <p:set>
                                      <p:cBhvr>
                                        <p:cTn id="38" dur="1" fill="hold">
                                          <p:stCondLst>
                                            <p:cond delay="499"/>
                                          </p:stCondLst>
                                        </p:cTn>
                                        <p:tgtEl>
                                          <p:spTgt spid="7">
                                            <p:txEl>
                                              <p:pRg st="0" end="0"/>
                                            </p:txEl>
                                          </p:spTgt>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7">
                                            <p:txEl>
                                              <p:pRg st="1" end="1"/>
                                            </p:txEl>
                                          </p:spTgt>
                                        </p:tgtEl>
                                      </p:cBhvr>
                                    </p:animEffect>
                                    <p:set>
                                      <p:cBhvr>
                                        <p:cTn id="41"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nodeType="clickEffect">
                                  <p:stCondLst>
                                    <p:cond delay="0"/>
                                  </p:stCondLst>
                                  <p:childTnLst>
                                    <p:animEffect transition="out" filter="dissolve">
                                      <p:cBhvr>
                                        <p:cTn id="64" dur="500"/>
                                        <p:tgtEl>
                                          <p:spTgt spid="43"/>
                                        </p:tgtEl>
                                      </p:cBhvr>
                                    </p:animEffect>
                                    <p:set>
                                      <p:cBhvr>
                                        <p:cTn id="65" dur="1" fill="hold">
                                          <p:stCondLst>
                                            <p:cond delay="499"/>
                                          </p:stCondLst>
                                        </p:cTn>
                                        <p:tgtEl>
                                          <p:spTgt spid="4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strVal val="#ppt_x"/>
                                          </p:val>
                                        </p:tav>
                                        <p:tav tm="100000">
                                          <p:val>
                                            <p:strVal val="#ppt_x"/>
                                          </p:val>
                                        </p:tav>
                                      </p:tavLst>
                                    </p:anim>
                                    <p:anim calcmode="lin" valueType="num">
                                      <p:cBhvr>
                                        <p:cTn id="7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9000" r="-29000"/>
          </a:stretch>
        </a:blip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flipV="1">
            <a:off x="-180528" y="-114200"/>
            <a:ext cx="9324527"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509905" y="315346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19675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797937" y="2204864"/>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a:hlinkClick r:id="rId4"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435029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descr="D:\Gadgets\Gadgets_MegaPack\Gadgets\XPu_clock.Gadget\images\settings_left_disabled.png">
            <a:hlinkClick r:id="" action="ppaction://hlinkshowjump?jump=previousslid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666"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D:\Gadgets\Gadgets_MegaPack\Gadgets\XPu_clock.Gadget\images\settings_right_pressed.png">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4714"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D:\Gadgets\Gadgets_MegaPack\Gadgets\ShutdownDeluxe.gadget\src\shutdown_over.png">
            <a:hlinkClick r:id="" action="ppaction://hlinkshowjump?jump=endshow"/>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11638" y="103234"/>
            <a:ext cx="392010" cy="34496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251520" y="692696"/>
            <a:ext cx="6028950" cy="5940088"/>
          </a:xfrm>
          <a:prstGeom prst="rect">
            <a:avLst/>
          </a:prstGeom>
          <a:blipFill dpi="0" rotWithShape="1">
            <a:blip r:embed="rId8" cstate="print">
              <a:alphaModFix amt="35000"/>
            </a:blip>
            <a:srcRect/>
            <a:tile tx="0" ty="0" sx="100000" sy="100000" flip="none" algn="tl"/>
          </a:blipFill>
          <a:ln>
            <a:noFill/>
          </a:ln>
          <a:effectLst/>
        </p:spPr>
        <p:txBody>
          <a:bodyPr wrap="square">
            <a:spAutoFit/>
          </a:bodyPr>
          <a:lstStyle/>
          <a:p>
            <a:r>
              <a:rPr lang="uk-UA" sz="2000" dirty="0" smtClean="0"/>
              <a:t>Сінгапур має високо розвинену змішану економіку державного капіталізму. Тут сприятливе для бізнесу середовище, відносно вільне від корупції та прозоре, стабільні ціни, низькі податки порівняно з іншими розвинутими економіками, та один з найвищих валових внутрішніх продуктів на душу населення (ВВП) у світі. Ця інноваційна, проте стійка форма економіки, що поєднує економічне та вільний ринок, отримала назву </a:t>
            </a:r>
            <a:r>
              <a:rPr lang="uk-UA" sz="2000" b="1" dirty="0" smtClean="0"/>
              <a:t>Сінгапурська модель</a:t>
            </a:r>
            <a:r>
              <a:rPr lang="uk-UA" sz="2000" dirty="0" smtClean="0"/>
              <a:t>. Експорт, особливо та хімічні речовини, та послуги забезпечують головне джерело прибутку для економіки, що дозволяє купляти природні ресурси та сировину, яких в Сінгапуру немає. Наприкінці 90-х років XX ст. найвищі темпи зростання виробництва серед країн Південно-Східної Азії мав </a:t>
            </a:r>
            <a:r>
              <a:rPr lang="uk-UA" sz="2000" b="1" dirty="0" smtClean="0"/>
              <a:t>Сінгапур</a:t>
            </a:r>
            <a:r>
              <a:rPr lang="uk-UA" sz="2000" dirty="0" smtClean="0"/>
              <a:t> (14 % на рік). Зараз він має один з найвищих показників використання роботів у промисловості. Іноземні інвестиції в економіку Сінгапура становлять 3 млрд. на рік, найбільшими інвесторами є Сянган та Японія.</a:t>
            </a:r>
            <a:endParaRPr lang="uk-UA" sz="2000" dirty="0">
              <a:solidFill>
                <a:schemeClr val="bg1"/>
              </a:solidFill>
            </a:endParaRPr>
          </a:p>
        </p:txBody>
      </p:sp>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738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Прямоугольник 24"/>
          <p:cNvSpPr/>
          <p:nvPr/>
        </p:nvSpPr>
        <p:spPr>
          <a:xfrm>
            <a:off x="6948265" y="188640"/>
            <a:ext cx="2195736" cy="707886"/>
          </a:xfrm>
          <a:prstGeom prst="rect">
            <a:avLst/>
          </a:prstGeom>
        </p:spPr>
        <p:txBody>
          <a:bodyPr wrap="square">
            <a:spAutoFit/>
          </a:bodyPr>
          <a:lstStyle/>
          <a:p>
            <a:r>
              <a:rPr lang="uk-UA" sz="2000" dirty="0" smtClean="0"/>
              <a:t>Індустріальні держави Сходу </a:t>
            </a:r>
            <a:endParaRPr lang="uk-UA" sz="2000" dirty="0"/>
          </a:p>
        </p:txBody>
      </p:sp>
      <p:sp>
        <p:nvSpPr>
          <p:cNvPr id="26" name="TextBox 25">
            <a:hlinkClick r:id="rId9" action="ppaction://hlinksldjump"/>
          </p:cNvPr>
          <p:cNvSpPr txBox="1"/>
          <p:nvPr/>
        </p:nvSpPr>
        <p:spPr>
          <a:xfrm>
            <a:off x="6948264" y="3429000"/>
            <a:ext cx="2808312" cy="461665"/>
          </a:xfrm>
          <a:prstGeom prst="rect">
            <a:avLst/>
          </a:prstGeom>
          <a:noFill/>
        </p:spPr>
        <p:txBody>
          <a:bodyPr wrap="square" rtlCol="0">
            <a:spAutoFit/>
          </a:bodyPr>
          <a:lstStyle/>
          <a:p>
            <a:r>
              <a:rPr lang="uk-UA" sz="2400" b="1" dirty="0" smtClean="0"/>
              <a:t>Сінгапур</a:t>
            </a:r>
            <a:endParaRPr lang="uk-UA" sz="2400" b="1" dirty="0"/>
          </a:p>
        </p:txBody>
      </p:sp>
      <p:sp>
        <p:nvSpPr>
          <p:cNvPr id="27" name="Прямоугольник 26"/>
          <p:cNvSpPr/>
          <p:nvPr/>
        </p:nvSpPr>
        <p:spPr>
          <a:xfrm>
            <a:off x="6948264" y="1412776"/>
            <a:ext cx="2808312" cy="400110"/>
          </a:xfrm>
          <a:prstGeom prst="rect">
            <a:avLst/>
          </a:prstGeom>
        </p:spPr>
        <p:txBody>
          <a:bodyPr wrap="square">
            <a:spAutoFit/>
          </a:bodyPr>
          <a:lstStyle/>
          <a:p>
            <a:r>
              <a:rPr lang="uk-UA" sz="2000" dirty="0" smtClean="0"/>
              <a:t>“ Азійські дракони ”</a:t>
            </a:r>
            <a:endParaRPr lang="uk-UA" sz="2000" dirty="0"/>
          </a:p>
        </p:txBody>
      </p:sp>
      <p:sp>
        <p:nvSpPr>
          <p:cNvPr id="28" name="TextBox 27">
            <a:hlinkClick r:id="rId4" action="ppaction://hlinksldjump"/>
          </p:cNvPr>
          <p:cNvSpPr txBox="1"/>
          <p:nvPr/>
        </p:nvSpPr>
        <p:spPr>
          <a:xfrm>
            <a:off x="6948264" y="4509120"/>
            <a:ext cx="2808312" cy="400110"/>
          </a:xfrm>
          <a:prstGeom prst="rect">
            <a:avLst/>
          </a:prstGeom>
          <a:noFill/>
        </p:spPr>
        <p:txBody>
          <a:bodyPr wrap="square" rtlCol="0">
            <a:spAutoFit/>
          </a:bodyPr>
          <a:lstStyle/>
          <a:p>
            <a:r>
              <a:rPr lang="uk-UA" sz="2000" dirty="0" smtClean="0"/>
              <a:t>Тайвань</a:t>
            </a:r>
            <a:endParaRPr lang="ru-RU" sz="2000" dirty="0"/>
          </a:p>
        </p:txBody>
      </p:sp>
      <p:sp>
        <p:nvSpPr>
          <p:cNvPr id="29" name="TextBox 28">
            <a:hlinkClick r:id="rId10" action="ppaction://hlinksldjump"/>
          </p:cNvPr>
          <p:cNvSpPr txBox="1"/>
          <p:nvPr/>
        </p:nvSpPr>
        <p:spPr>
          <a:xfrm>
            <a:off x="6991087" y="2420888"/>
            <a:ext cx="2808312" cy="400110"/>
          </a:xfrm>
          <a:prstGeom prst="rect">
            <a:avLst/>
          </a:prstGeom>
          <a:noFill/>
        </p:spPr>
        <p:txBody>
          <a:bodyPr wrap="square" rtlCol="0">
            <a:spAutoFit/>
          </a:bodyPr>
          <a:lstStyle/>
          <a:p>
            <a:r>
              <a:rPr lang="uk-UA" sz="2000" dirty="0" smtClean="0"/>
              <a:t>Південна Корея</a:t>
            </a:r>
            <a:endParaRPr lang="uk-UA" sz="2000" dirty="0"/>
          </a:p>
        </p:txBody>
      </p:sp>
      <p:pic>
        <p:nvPicPr>
          <p:cNvPr id="24" name="Picture 3">
            <a:hlinkClick r:id="rId11"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55172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TextBox 22">
            <a:hlinkClick r:id="rId9" action="ppaction://hlinksldjump"/>
          </p:cNvPr>
          <p:cNvSpPr txBox="1"/>
          <p:nvPr/>
        </p:nvSpPr>
        <p:spPr>
          <a:xfrm>
            <a:off x="6948264" y="5805264"/>
            <a:ext cx="2808312" cy="400110"/>
          </a:xfrm>
          <a:prstGeom prst="rect">
            <a:avLst/>
          </a:prstGeom>
          <a:noFill/>
        </p:spPr>
        <p:txBody>
          <a:bodyPr wrap="square" rtlCol="0">
            <a:spAutoFit/>
          </a:bodyPr>
          <a:lstStyle/>
          <a:p>
            <a:r>
              <a:rPr lang="uk-UA" sz="2000" dirty="0" smtClean="0"/>
              <a:t>Гонконг</a:t>
            </a:r>
            <a:endParaRPr lang="uk-UA" sz="2000" dirty="0"/>
          </a:p>
        </p:txBody>
      </p:sp>
    </p:spTree>
    <p:extLst>
      <p:ext uri="{BB962C8B-B14F-4D97-AF65-F5344CB8AC3E}">
        <p14:creationId xmlns:p14="http://schemas.microsoft.com/office/powerpoint/2010/main" xmlns="" val="1639006465"/>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flipV="1">
            <a:off x="-180528" y="-114200"/>
            <a:ext cx="9324527"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516216" y="4365104"/>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19675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797937" y="2204864"/>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321297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descr="D:\Gadgets\Gadgets_MegaPack\Gadgets\XPu_clock.Gadget\images\settings_left_disabled.png">
            <a:hlinkClick r:id="" action="ppaction://hlinkshowjump?jump=previousslid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666"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D:\Gadgets\Gadgets_MegaPack\Gadgets\XPu_clock.Gadget\images\settings_right_pressed.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4714" y="74766"/>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D:\Gadgets\Gadgets_MegaPack\Gadgets\ShutdownDeluxe.gadget\src\shutdown_over.png">
            <a:hlinkClick r:id="" action="ppaction://hlinkshowjump?jump=endshow"/>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1638" y="103234"/>
            <a:ext cx="392010" cy="34496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2394" y="620402"/>
            <a:ext cx="6431813" cy="5940088"/>
          </a:xfrm>
          <a:prstGeom prst="rect">
            <a:avLst/>
          </a:prstGeom>
          <a:blipFill dpi="0" rotWithShape="1">
            <a:blip r:embed="rId7" cstate="print">
              <a:alphaModFix amt="35000"/>
            </a:blip>
            <a:srcRect/>
            <a:tile tx="0" ty="0" sx="100000" sy="100000" flip="none" algn="tl"/>
          </a:blipFill>
          <a:ln>
            <a:noFill/>
          </a:ln>
          <a:effectLst/>
        </p:spPr>
        <p:txBody>
          <a:bodyPr wrap="square">
            <a:spAutoFit/>
          </a:bodyPr>
          <a:lstStyle/>
          <a:p>
            <a:r>
              <a:rPr lang="uk-UA" sz="2000" b="1" dirty="0" smtClean="0"/>
              <a:t>Тайвань</a:t>
            </a:r>
            <a:r>
              <a:rPr lang="uk-UA" sz="2000" dirty="0" smtClean="0"/>
              <a:t> є значним експортером капіталу у світі, особливо в Південно-Східну Азію (за останні п'ять років інвестиції у цьому регіоні досягли 36 млрд. $). Тайвань має шість блоків атомної станції потужністю 30 млн кВт. Уранову сировину постачає переважно з Африки, як і інші країни Східної Азії.</a:t>
            </a:r>
          </a:p>
          <a:p>
            <a:r>
              <a:rPr lang="uk-UA" sz="2000" dirty="0" smtClean="0"/>
              <a:t>В новітніх технологіях Тайвань спеціалізується на виробництві ОЕМ та дисплеїв для них. Натомість, у судноплавстві Тайвань є одним із світових лідерів з виробництва спортивних яхт. Тайвань є одним із світових лідерів за випуском взуття (особливо спортивного), спортивного одягу та інвентарю (тенісні ракетки, м'ячі тощо).</a:t>
            </a:r>
          </a:p>
          <a:p>
            <a:r>
              <a:rPr lang="uk-UA" sz="2000" dirty="0" smtClean="0"/>
              <a:t>Важливу роль в країні відіграє туризм. Іноземних туристів приваблює поєднання східної розкоші («уламок» дореволюційного Китаю) з комфортом Заходу. Економіка цього острова залежить від імпортного палива, сировини, продовольства і обладнання, на експорт йдуть готові вироби сучасної промисловості.</a:t>
            </a:r>
            <a:endParaRPr lang="uk-UA" sz="2000" dirty="0"/>
          </a:p>
        </p:txBody>
      </p:sp>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738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a:hlinkClick r:id="rId8"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55172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Box 23">
            <a:hlinkClick r:id="rId9" action="ppaction://hlinksldjump"/>
          </p:cNvPr>
          <p:cNvSpPr txBox="1"/>
          <p:nvPr/>
        </p:nvSpPr>
        <p:spPr>
          <a:xfrm>
            <a:off x="7020272" y="5733256"/>
            <a:ext cx="2808312" cy="400110"/>
          </a:xfrm>
          <a:prstGeom prst="rect">
            <a:avLst/>
          </a:prstGeom>
          <a:noFill/>
        </p:spPr>
        <p:txBody>
          <a:bodyPr wrap="square" rtlCol="0">
            <a:spAutoFit/>
          </a:bodyPr>
          <a:lstStyle/>
          <a:p>
            <a:r>
              <a:rPr lang="uk-UA" sz="2000" dirty="0" smtClean="0"/>
              <a:t>Гонконг</a:t>
            </a:r>
            <a:endParaRPr lang="uk-UA" sz="2000" dirty="0"/>
          </a:p>
        </p:txBody>
      </p:sp>
      <p:sp>
        <p:nvSpPr>
          <p:cNvPr id="25" name="Прямоугольник 24"/>
          <p:cNvSpPr/>
          <p:nvPr/>
        </p:nvSpPr>
        <p:spPr>
          <a:xfrm>
            <a:off x="6948265" y="188640"/>
            <a:ext cx="2195736" cy="707886"/>
          </a:xfrm>
          <a:prstGeom prst="rect">
            <a:avLst/>
          </a:prstGeom>
        </p:spPr>
        <p:txBody>
          <a:bodyPr wrap="square">
            <a:spAutoFit/>
          </a:bodyPr>
          <a:lstStyle/>
          <a:p>
            <a:r>
              <a:rPr lang="uk-UA" sz="2000" dirty="0" smtClean="0"/>
              <a:t>Індустріальні держави Сходу </a:t>
            </a:r>
            <a:endParaRPr lang="uk-UA" sz="2000" dirty="0"/>
          </a:p>
        </p:txBody>
      </p:sp>
      <p:sp>
        <p:nvSpPr>
          <p:cNvPr id="26" name="TextBox 25">
            <a:hlinkClick r:id="rId8" action="ppaction://hlinksldjump"/>
          </p:cNvPr>
          <p:cNvSpPr txBox="1"/>
          <p:nvPr/>
        </p:nvSpPr>
        <p:spPr>
          <a:xfrm>
            <a:off x="6948264" y="4509120"/>
            <a:ext cx="2808312" cy="461665"/>
          </a:xfrm>
          <a:prstGeom prst="rect">
            <a:avLst/>
          </a:prstGeom>
          <a:noFill/>
        </p:spPr>
        <p:txBody>
          <a:bodyPr wrap="square" rtlCol="0">
            <a:spAutoFit/>
          </a:bodyPr>
          <a:lstStyle/>
          <a:p>
            <a:r>
              <a:rPr lang="uk-UA" sz="2400" b="1" dirty="0" smtClean="0"/>
              <a:t>Тайвань</a:t>
            </a:r>
            <a:endParaRPr lang="ru-RU" sz="2400" b="1" dirty="0"/>
          </a:p>
        </p:txBody>
      </p:sp>
      <p:sp>
        <p:nvSpPr>
          <p:cNvPr id="27" name="TextBox 26">
            <a:hlinkClick r:id="rId9" action="ppaction://hlinksldjump"/>
          </p:cNvPr>
          <p:cNvSpPr txBox="1"/>
          <p:nvPr/>
        </p:nvSpPr>
        <p:spPr>
          <a:xfrm>
            <a:off x="6948264" y="3429000"/>
            <a:ext cx="2808312" cy="400110"/>
          </a:xfrm>
          <a:prstGeom prst="rect">
            <a:avLst/>
          </a:prstGeom>
          <a:noFill/>
        </p:spPr>
        <p:txBody>
          <a:bodyPr wrap="square" rtlCol="0">
            <a:spAutoFit/>
          </a:bodyPr>
          <a:lstStyle/>
          <a:p>
            <a:r>
              <a:rPr lang="uk-UA" sz="2000" dirty="0" smtClean="0"/>
              <a:t>Сінгапур</a:t>
            </a:r>
            <a:endParaRPr lang="uk-UA" sz="2000" dirty="0"/>
          </a:p>
        </p:txBody>
      </p:sp>
      <p:sp>
        <p:nvSpPr>
          <p:cNvPr id="28" name="Прямоугольник 27"/>
          <p:cNvSpPr/>
          <p:nvPr/>
        </p:nvSpPr>
        <p:spPr>
          <a:xfrm>
            <a:off x="6948264" y="1412776"/>
            <a:ext cx="2808312" cy="400110"/>
          </a:xfrm>
          <a:prstGeom prst="rect">
            <a:avLst/>
          </a:prstGeom>
        </p:spPr>
        <p:txBody>
          <a:bodyPr wrap="square">
            <a:spAutoFit/>
          </a:bodyPr>
          <a:lstStyle/>
          <a:p>
            <a:r>
              <a:rPr lang="uk-UA" sz="2000" dirty="0" smtClean="0"/>
              <a:t>“ Азійські дракони ”</a:t>
            </a:r>
            <a:endParaRPr lang="uk-UA" sz="2000" dirty="0"/>
          </a:p>
        </p:txBody>
      </p:sp>
      <p:sp>
        <p:nvSpPr>
          <p:cNvPr id="29" name="TextBox 28">
            <a:hlinkClick r:id="rId10" action="ppaction://hlinksldjump"/>
          </p:cNvPr>
          <p:cNvSpPr txBox="1"/>
          <p:nvPr/>
        </p:nvSpPr>
        <p:spPr>
          <a:xfrm>
            <a:off x="6991087" y="2420888"/>
            <a:ext cx="2808312" cy="400110"/>
          </a:xfrm>
          <a:prstGeom prst="rect">
            <a:avLst/>
          </a:prstGeom>
          <a:noFill/>
        </p:spPr>
        <p:txBody>
          <a:bodyPr wrap="square" rtlCol="0">
            <a:spAutoFit/>
          </a:bodyPr>
          <a:lstStyle/>
          <a:p>
            <a:r>
              <a:rPr lang="uk-UA" sz="2000" dirty="0" smtClean="0"/>
              <a:t>Південна Корея</a:t>
            </a:r>
            <a:endParaRPr lang="uk-UA" sz="2000" dirty="0"/>
          </a:p>
        </p:txBody>
      </p:sp>
    </p:spTree>
    <p:extLst>
      <p:ext uri="{BB962C8B-B14F-4D97-AF65-F5344CB8AC3E}">
        <p14:creationId xmlns:p14="http://schemas.microsoft.com/office/powerpoint/2010/main" xmlns="" val="85678520"/>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7383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1196752"/>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797937" y="2204864"/>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04248" y="3212976"/>
            <a:ext cx="3102638" cy="951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a:hlinkClick r:id="rId4"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516216" y="5589240"/>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Прямоугольник 8"/>
          <p:cNvSpPr/>
          <p:nvPr/>
        </p:nvSpPr>
        <p:spPr>
          <a:xfrm>
            <a:off x="6948265" y="188640"/>
            <a:ext cx="2195736" cy="707886"/>
          </a:xfrm>
          <a:prstGeom prst="rect">
            <a:avLst/>
          </a:prstGeom>
        </p:spPr>
        <p:txBody>
          <a:bodyPr wrap="square">
            <a:spAutoFit/>
          </a:bodyPr>
          <a:lstStyle/>
          <a:p>
            <a:r>
              <a:rPr lang="uk-UA" sz="2000" dirty="0" smtClean="0"/>
              <a:t>Індустріальні держави Сходу </a:t>
            </a:r>
            <a:endParaRPr lang="uk-UA" sz="2000" dirty="0"/>
          </a:p>
        </p:txBody>
      </p:sp>
      <p:sp>
        <p:nvSpPr>
          <p:cNvPr id="10" name="Прямоугольник 9"/>
          <p:cNvSpPr/>
          <p:nvPr/>
        </p:nvSpPr>
        <p:spPr>
          <a:xfrm>
            <a:off x="6948264" y="1412776"/>
            <a:ext cx="2808312" cy="400110"/>
          </a:xfrm>
          <a:prstGeom prst="rect">
            <a:avLst/>
          </a:prstGeom>
        </p:spPr>
        <p:txBody>
          <a:bodyPr wrap="square">
            <a:spAutoFit/>
          </a:bodyPr>
          <a:lstStyle/>
          <a:p>
            <a:r>
              <a:rPr lang="uk-UA" sz="2000" dirty="0" smtClean="0"/>
              <a:t>“ Азійські дракони ”</a:t>
            </a:r>
            <a:endParaRPr lang="uk-UA" sz="2000" dirty="0"/>
          </a:p>
        </p:txBody>
      </p:sp>
      <p:sp>
        <p:nvSpPr>
          <p:cNvPr id="11" name="TextBox 10">
            <a:hlinkClick r:id="rId5" action="ppaction://hlinksldjump"/>
          </p:cNvPr>
          <p:cNvSpPr txBox="1"/>
          <p:nvPr/>
        </p:nvSpPr>
        <p:spPr>
          <a:xfrm>
            <a:off x="6991087" y="2420888"/>
            <a:ext cx="2808312" cy="400110"/>
          </a:xfrm>
          <a:prstGeom prst="rect">
            <a:avLst/>
          </a:prstGeom>
          <a:noFill/>
        </p:spPr>
        <p:txBody>
          <a:bodyPr wrap="square" rtlCol="0">
            <a:spAutoFit/>
          </a:bodyPr>
          <a:lstStyle/>
          <a:p>
            <a:r>
              <a:rPr lang="uk-UA" sz="2000" dirty="0" smtClean="0"/>
              <a:t>Південна Корея</a:t>
            </a:r>
            <a:endParaRPr lang="uk-UA" sz="2000" dirty="0"/>
          </a:p>
        </p:txBody>
      </p:sp>
      <p:pic>
        <p:nvPicPr>
          <p:cNvPr id="18"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716"/>
          <a:stretch/>
        </p:blipFill>
        <p:spPr bwMode="auto">
          <a:xfrm>
            <a:off x="6876256" y="4293096"/>
            <a:ext cx="3102655" cy="95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a:hlinkClick r:id="rId6" action="ppaction://hlinksldjump"/>
          </p:cNvPr>
          <p:cNvSpPr txBox="1"/>
          <p:nvPr/>
        </p:nvSpPr>
        <p:spPr>
          <a:xfrm>
            <a:off x="6732240" y="5733256"/>
            <a:ext cx="3096344" cy="461665"/>
          </a:xfrm>
          <a:prstGeom prst="rect">
            <a:avLst/>
          </a:prstGeom>
          <a:noFill/>
        </p:spPr>
        <p:txBody>
          <a:bodyPr wrap="square" rtlCol="0">
            <a:spAutoFit/>
          </a:bodyPr>
          <a:lstStyle/>
          <a:p>
            <a:r>
              <a:rPr lang="uk-UA" sz="2400" b="1" dirty="0" smtClean="0"/>
              <a:t>Гонконг( Сянган)</a:t>
            </a:r>
            <a:endParaRPr lang="uk-UA" sz="2400" b="1" dirty="0"/>
          </a:p>
        </p:txBody>
      </p:sp>
      <p:sp>
        <p:nvSpPr>
          <p:cNvPr id="13" name="TextBox 12">
            <a:hlinkClick r:id="rId7" action="ppaction://hlinksldjump"/>
          </p:cNvPr>
          <p:cNvSpPr txBox="1"/>
          <p:nvPr/>
        </p:nvSpPr>
        <p:spPr>
          <a:xfrm>
            <a:off x="7020272" y="4509120"/>
            <a:ext cx="2808312" cy="400110"/>
          </a:xfrm>
          <a:prstGeom prst="rect">
            <a:avLst/>
          </a:prstGeom>
          <a:noFill/>
        </p:spPr>
        <p:txBody>
          <a:bodyPr wrap="square" rtlCol="0">
            <a:spAutoFit/>
          </a:bodyPr>
          <a:lstStyle/>
          <a:p>
            <a:r>
              <a:rPr lang="uk-UA" sz="2000" dirty="0" smtClean="0"/>
              <a:t>Тайвань</a:t>
            </a:r>
            <a:endParaRPr lang="ru-RU" sz="2000" dirty="0"/>
          </a:p>
        </p:txBody>
      </p:sp>
      <p:sp>
        <p:nvSpPr>
          <p:cNvPr id="12" name="TextBox 11">
            <a:hlinkClick r:id="rId6" action="ppaction://hlinksldjump"/>
          </p:cNvPr>
          <p:cNvSpPr txBox="1"/>
          <p:nvPr/>
        </p:nvSpPr>
        <p:spPr>
          <a:xfrm>
            <a:off x="7020272" y="3501008"/>
            <a:ext cx="2808312" cy="400110"/>
          </a:xfrm>
          <a:prstGeom prst="rect">
            <a:avLst/>
          </a:prstGeom>
          <a:noFill/>
        </p:spPr>
        <p:txBody>
          <a:bodyPr wrap="square" rtlCol="0">
            <a:spAutoFit/>
          </a:bodyPr>
          <a:lstStyle/>
          <a:p>
            <a:r>
              <a:rPr lang="uk-UA" sz="2000" dirty="0" smtClean="0"/>
              <a:t>Сінгапур</a:t>
            </a:r>
            <a:endParaRPr lang="uk-UA" sz="2000" dirty="0"/>
          </a:p>
        </p:txBody>
      </p:sp>
      <p:sp>
        <p:nvSpPr>
          <p:cNvPr id="20" name="Прямоугольник 19"/>
          <p:cNvSpPr/>
          <p:nvPr/>
        </p:nvSpPr>
        <p:spPr>
          <a:xfrm>
            <a:off x="0" y="548680"/>
            <a:ext cx="5724128" cy="5632311"/>
          </a:xfrm>
          <a:prstGeom prst="rect">
            <a:avLst/>
          </a:prstGeom>
        </p:spPr>
        <p:txBody>
          <a:bodyPr wrap="square">
            <a:spAutoFit/>
          </a:bodyPr>
          <a:lstStyle/>
          <a:p>
            <a:r>
              <a:rPr lang="uk-UA" sz="2000" b="1" i="1" dirty="0" smtClean="0"/>
              <a:t>Сянган</a:t>
            </a:r>
            <a:r>
              <a:rPr lang="uk-UA" sz="2000" dirty="0" smtClean="0"/>
              <a:t> є одним із лідерів економіки всієї Східної Азії і є діловою столицею Азії, одним з найбільших міжнародних фінансово – валютних центрів (третя фінансова столиця світу). Його валютна біржа посідає третє місце у світі, а на території міста сконцентровано понад 560 банків, серед яких 365 представлено 50 країнами. Він відомий на світовому ринку виробництвом гральних автоматів, годинників, телевізорів, магнітофонів, мікрокомп’ютерів, електронних іграшок, інтегральних схем, радіодеталей тощо. Не менш відомим є Сянган своєю ювелірною справою, в ньому широко розвинуте виробництво іграшок, він є одним із світових лідерів за виробництвом хутряних виробів. В середині 90- х років ВНП Гонконгу з його 6 млн населенням становив 142 млрд. $, тобто був лише в п’ять разів меншим від ВНП Китаю з його 1,2 </a:t>
            </a:r>
            <a:r>
              <a:rPr lang="uk-UA" sz="2000" dirty="0" err="1" smtClean="0"/>
              <a:t>млрд</a:t>
            </a:r>
            <a:r>
              <a:rPr lang="uk-UA" sz="2000" dirty="0" smtClean="0"/>
              <a:t> жителів.</a:t>
            </a:r>
            <a:endParaRPr lang="uk-UA" sz="2000" dirty="0"/>
          </a:p>
        </p:txBody>
      </p:sp>
      <p:pic>
        <p:nvPicPr>
          <p:cNvPr id="21" name="Picture 3" descr="D:\Gadgets\Gadgets_MegaPack\Gadgets\XPu_clock.Gadget\images\settings_left_disabled.png">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9512" y="188640"/>
            <a:ext cx="401906" cy="40190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5" descr="D:\Gadgets\Gadgets_MegaPack\Gadgets\ShutdownDeluxe.gadget\src\shutdown_over.png">
            <a:hlinkClick r:id="" action="ppaction://hlinkshowjump?jump=endshow"/>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5576" y="188640"/>
            <a:ext cx="392010" cy="344969"/>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3" descr="D:\Gadgets\Gadgets_MegaPack\Gadgets\XPu_clock.Gadget\images\settings_left_disabled.png">
            <a:hlinkClick r:id="rId4"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6403504">
            <a:off x="2411760" y="6165304"/>
            <a:ext cx="401906" cy="4019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10261544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AE8C46-3ECE-46FF-A1E3-868C99E70D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TS102615442</Template>
  <TotalTime>168</TotalTime>
  <Words>749</Words>
  <Application>Microsoft Office PowerPoint</Application>
  <PresentationFormat>Экран (4:3)</PresentationFormat>
  <Paragraphs>76</Paragraphs>
  <Slides>10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TS102615442</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Татьяна</cp:lastModifiedBy>
  <cp:revision>18</cp:revision>
  <dcterms:created xsi:type="dcterms:W3CDTF">2014-02-11T15:23:44Z</dcterms:created>
  <dcterms:modified xsi:type="dcterms:W3CDTF">2014-02-11T18:17:31Z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TC026154429991</vt:lpwstr>
  </property>
</Properties>
</file>