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68" autoAdjust="0"/>
    <p:restoredTop sz="94660"/>
  </p:normalViewPr>
  <p:slideViewPr>
    <p:cSldViewPr>
      <p:cViewPr varScale="1">
        <p:scale>
          <a:sx n="69" d="100"/>
          <a:sy n="69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6CC3-6C46-4B5C-962C-B228263B2A4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3A413-B295-471D-B63E-97A75A18B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7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3A413-B295-471D-B63E-97A75A18B61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7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9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3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1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5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0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91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98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1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0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4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4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71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12879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438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64" y="1268760"/>
            <a:ext cx="3816424" cy="151216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/>
              <a:t>Технологічні парки - </a:t>
            </a:r>
            <a:r>
              <a:rPr lang="ru-RU" sz="2000" dirty="0" smtClean="0"/>
              <a:t> своєрідні </a:t>
            </a:r>
            <a:r>
              <a:rPr lang="ru-RU" sz="2000" dirty="0"/>
              <a:t>каталізатори, які повинні сприяти утворенню наукоємкого </a:t>
            </a:r>
            <a:r>
              <a:rPr lang="ru-RU" sz="2000" dirty="0" smtClean="0"/>
              <a:t>виробництва </a:t>
            </a:r>
            <a:r>
              <a:rPr lang="ru-RU" sz="2000" dirty="0"/>
              <a:t>та формувати науково-технічне </a:t>
            </a:r>
            <a:r>
              <a:rPr lang="ru-RU" sz="2000" dirty="0" smtClean="0"/>
              <a:t>ядро всього господарства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" y="2996952"/>
            <a:ext cx="6144741" cy="418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68" y="620688"/>
            <a:ext cx="541672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2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84" y="1057880"/>
            <a:ext cx="3865612" cy="386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32" y="3951395"/>
            <a:ext cx="4549904" cy="300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79" y="4000500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72" y="-14064"/>
            <a:ext cx="4497328" cy="214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6" y="0"/>
            <a:ext cx="3168895" cy="300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51" y="2197492"/>
            <a:ext cx="48768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572412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Життєвий цикл </a:t>
            </a:r>
            <a:r>
              <a:rPr lang="ru-RU" b="1" dirty="0"/>
              <a:t>інновацій: </a:t>
            </a:r>
            <a:endParaRPr lang="ru-RU" b="1" dirty="0" smtClean="0"/>
          </a:p>
          <a:p>
            <a:r>
              <a:rPr lang="ru-RU" b="1" dirty="0"/>
              <a:t>дослідження → розробка → упровадження → масовий промисловий випуск наукоємної високотехнологічної конкурентоспроможної на світових ринках </a:t>
            </a:r>
            <a:r>
              <a:rPr lang="ru-RU" b="1" dirty="0" smtClean="0"/>
              <a:t>продукції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   В </a:t>
            </a:r>
            <a:r>
              <a:rPr lang="ru-RU" dirty="0"/>
              <a:t>розвинених країнах сучасні організаційно-економічні механізми розробки та упровадження інновацій на державному рівні можуть бути прямої та опосередкованої дії.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dirty="0" smtClean="0"/>
              <a:t>    </a:t>
            </a:r>
            <a:r>
              <a:rPr lang="ru-RU" b="1" dirty="0" smtClean="0"/>
              <a:t>До </a:t>
            </a:r>
            <a:r>
              <a:rPr lang="ru-RU" b="1" dirty="0"/>
              <a:t>механізмів опосередкованої дії відносяться </a:t>
            </a:r>
            <a:r>
              <a:rPr lang="ru-RU" b="1" dirty="0" smtClean="0"/>
              <a:t>                   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податкові</a:t>
            </a:r>
            <a:r>
              <a:rPr lang="ru-RU" b="1" dirty="0"/>
              <a:t>, </a:t>
            </a:r>
            <a:endParaRPr lang="ru-RU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фінансово-кредитні</a:t>
            </a:r>
            <a:r>
              <a:rPr lang="ru-RU" b="1" dirty="0"/>
              <a:t>, </a:t>
            </a:r>
            <a:endParaRPr lang="ru-RU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амортизаційні </a:t>
            </a:r>
            <a:r>
              <a:rPr lang="ru-RU" b="1" dirty="0"/>
              <a:t>та інші впливи на процес </a:t>
            </a:r>
            <a:r>
              <a:rPr lang="ru-RU" b="1" dirty="0" smtClean="0"/>
              <a:t>                    упровадження </a:t>
            </a:r>
            <a:r>
              <a:rPr lang="ru-RU" b="1" dirty="0"/>
              <a:t>інновацій.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b="1" dirty="0" smtClean="0"/>
              <a:t>  </a:t>
            </a:r>
          </a:p>
          <a:p>
            <a:r>
              <a:rPr lang="ru-RU" dirty="0" smtClean="0"/>
              <a:t>До </a:t>
            </a:r>
            <a:r>
              <a:rPr lang="ru-RU" dirty="0"/>
              <a:t>механізмів прямої дії відносяться: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адміністративно-відомчі </a:t>
            </a:r>
            <a:r>
              <a:rPr lang="ru-RU" dirty="0"/>
              <a:t>шляхом прямого державного дотаційного фінансування досліджень;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здійснення </a:t>
            </a:r>
            <a:r>
              <a:rPr lang="ru-RU" dirty="0"/>
              <a:t>державних цільових програм різного рівня шляхом виділення коштів на підставі контрактів, укладених з переможцями відповідних конкурсів та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створення </a:t>
            </a:r>
            <a:r>
              <a:rPr lang="ru-RU" dirty="0"/>
              <a:t>державою або за участю держави інноваційних структур, а саме: технополісів, технопарків, бізнес-інкубаторів, інженерних центрів тощо.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56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12" y="3705224"/>
            <a:ext cx="38100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8412" y="1140420"/>
            <a:ext cx="43055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Ринок високотехнологічної продукції </a:t>
            </a:r>
            <a:r>
              <a:rPr lang="ru-RU" b="1" dirty="0" smtClean="0"/>
              <a:t>у %: 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США </a:t>
            </a:r>
            <a:r>
              <a:rPr lang="ru-RU" b="1" dirty="0"/>
              <a:t>– 35; </a:t>
            </a:r>
            <a:r>
              <a:rPr lang="ru-RU" b="1" dirty="0" smtClean="0"/>
              <a:t>                                                                  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Японія </a:t>
            </a:r>
            <a:r>
              <a:rPr lang="ru-RU" b="1" dirty="0"/>
              <a:t>– 25-30;                                                </a:t>
            </a:r>
            <a:r>
              <a:rPr lang="ru-RU" b="1" dirty="0" smtClean="0"/>
              <a:t>                                                                  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Німеччина </a:t>
            </a:r>
            <a:r>
              <a:rPr lang="ru-RU" b="1" dirty="0"/>
              <a:t>– 8;                                       </a:t>
            </a:r>
            <a:r>
              <a:rPr lang="ru-RU" b="1" dirty="0" smtClean="0"/>
              <a:t>                                                                   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Великобританія </a:t>
            </a:r>
            <a:r>
              <a:rPr lang="ru-RU" b="1" dirty="0"/>
              <a:t>– 7;                                  </a:t>
            </a:r>
            <a:r>
              <a:rPr lang="ru-RU" b="1" dirty="0" smtClean="0"/>
              <a:t>                                                                     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Франція </a:t>
            </a:r>
            <a:r>
              <a:rPr lang="ru-RU" b="1" dirty="0"/>
              <a:t>– 4;                                           </a:t>
            </a:r>
            <a:r>
              <a:rPr lang="ru-RU" b="1" dirty="0" smtClean="0"/>
              <a:t>                                                                     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інші </a:t>
            </a:r>
            <a:r>
              <a:rPr lang="ru-RU" b="1" dirty="0"/>
              <a:t>країни 20%.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Науково-технічні зони зосереджені в</a:t>
            </a:r>
            <a:r>
              <a:rPr lang="uk-UA" dirty="0" smtClean="0"/>
              <a:t>:                 </a:t>
            </a:r>
            <a:endParaRPr lang="uk-UA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США 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Японії                                                   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Китаї                                             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країнах </a:t>
            </a:r>
            <a:r>
              <a:rPr lang="ru-RU" dirty="0"/>
              <a:t>Західної </a:t>
            </a:r>
            <a:r>
              <a:rPr lang="ru-RU" dirty="0" smtClean="0"/>
              <a:t>Європи              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Росії.</a:t>
            </a:r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762" y="404664"/>
            <a:ext cx="3722629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217090"/>
            <a:ext cx="51124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Технопарки світу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798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8381"/>
            <a:ext cx="60960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050904" cy="3426643"/>
          </a:xfrm>
        </p:spPr>
        <p:txBody>
          <a:bodyPr>
            <a:noAutofit/>
          </a:bodyPr>
          <a:lstStyle/>
          <a:p>
            <a:r>
              <a:rPr lang="ru-RU" sz="1800" b="1" dirty="0"/>
              <a:t>Активно  технопарки розвиваються також в  Китаї, Індії,  Сінгапурі. Китай здивував світ створенням першого в світі технопарку в 1985 р. у місті Шеньчжень.                                                                                                                                                                                                                                                      В Китаї вже декілька років успішно працюють три українсько-китайські технопарки, найбільш великий з них знаходиться в місті Цзінань - побратимові </a:t>
            </a:r>
            <a:r>
              <a:rPr lang="ru-RU" sz="1800" b="1" dirty="0" smtClean="0"/>
              <a:t>Харкова</a:t>
            </a:r>
          </a:p>
          <a:p>
            <a:r>
              <a:rPr lang="ru-RU" sz="1800" b="1" dirty="0" smtClean="0"/>
              <a:t>В Німеччині гроші, вкладені  державою в технопарки чи бізнес-інкубатори, повертаються через нові робочі місця. </a:t>
            </a:r>
          </a:p>
          <a:p>
            <a:pPr marL="0" indent="0">
              <a:buNone/>
            </a:pPr>
            <a:r>
              <a:rPr lang="ru-RU" sz="1800" b="1" dirty="0" smtClean="0"/>
              <a:t> </a:t>
            </a:r>
            <a:endParaRPr lang="ru-RU" sz="1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3" y="3448020"/>
            <a:ext cx="3808984" cy="347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38923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Франція є піонером серед західноєвропейських країн у сфері створення технопарків. В усьому світі технопарки отримують вагомі кошти від уряду влади для подальшого розвитку.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Вагомою  </a:t>
            </a:r>
            <a:r>
              <a:rPr lang="ru-RU" dirty="0"/>
              <a:t>помилкою російських парків  є те,  що НДІ  здавали свої площі багатьом  фірмам,  які  не  мали ніякого  відношення до  інноваційної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342229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163" y="1628800"/>
            <a:ext cx="5153401" cy="386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Технопарки 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В Україні вже створена система технологічних парків, діяльність якої може слугувати одним із прикладів успішної реалізації державної інноваційної політики. Формування цієї системи розпочалося у 2000 році реєстрацією. </a:t>
            </a:r>
            <a:r>
              <a:rPr lang="en-US" b="1" dirty="0"/>
              <a:t>C</a:t>
            </a:r>
            <a:r>
              <a:rPr lang="ru-RU" b="1" dirty="0"/>
              <a:t>таном на вересень 2010 року в Україні вже зареєстровано 12 технопарків та ще 4 проходять процедуру реєстрації. 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1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965154" cy="496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4680520" cy="59766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Тож, для успішної діяльності технопарків,  створення умов розвитку інноваційної інфраструктури, сприйняття економікою в цілому науково технічних інновацій необхідно відновити нормативно-законодавчу базу створення й функціонування технопарків, що успішно діяла в 2000-2004 роках, і передбачити такі заходи державної підтримки:</a:t>
            </a:r>
          </a:p>
          <a:p>
            <a:r>
              <a:rPr lang="ru-RU" dirty="0" smtClean="0"/>
              <a:t>звільнення </a:t>
            </a:r>
            <a:r>
              <a:rPr lang="ru-RU" dirty="0"/>
              <a:t>від сплати ввізного мита;                                                                                                                                                                                                  </a:t>
            </a:r>
            <a:endParaRPr lang="ru-RU" dirty="0" smtClean="0"/>
          </a:p>
          <a:p>
            <a:r>
              <a:rPr lang="ru-RU" b="1" dirty="0" smtClean="0"/>
              <a:t>звільнення </a:t>
            </a:r>
            <a:r>
              <a:rPr lang="ru-RU" b="1" dirty="0"/>
              <a:t>від сплати ПДВ при імпорті товарів</a:t>
            </a:r>
            <a:r>
              <a:rPr lang="ru-RU" dirty="0"/>
              <a:t>;                                                                                                                                                                                         </a:t>
            </a:r>
            <a:endParaRPr lang="ru-RU" dirty="0" smtClean="0"/>
          </a:p>
          <a:p>
            <a:r>
              <a:rPr lang="ru-RU" dirty="0" smtClean="0"/>
              <a:t>кошти</a:t>
            </a:r>
            <a:r>
              <a:rPr lang="ru-RU" dirty="0"/>
              <a:t>, отримані в іноземній валюті від реалізації продукції, не підлягають обов’язковому продажу;                                                                                      </a:t>
            </a:r>
            <a:endParaRPr lang="ru-RU" dirty="0" smtClean="0"/>
          </a:p>
          <a:p>
            <a:r>
              <a:rPr lang="ru-RU" b="1" dirty="0" smtClean="0"/>
              <a:t>розрахунки </a:t>
            </a:r>
            <a:r>
              <a:rPr lang="ru-RU" b="1" dirty="0"/>
              <a:t>за експортно-імпортними операціями проводяться у строк до 180 календарних днів;                                                                                             </a:t>
            </a:r>
            <a:endParaRPr lang="ru-RU" b="1" dirty="0" smtClean="0"/>
          </a:p>
          <a:p>
            <a:r>
              <a:rPr lang="ru-RU" dirty="0" smtClean="0"/>
              <a:t>прискорена </a:t>
            </a:r>
            <a:r>
              <a:rPr lang="ru-RU" dirty="0"/>
              <a:t>амортизація основних фондів.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9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5"/>
            <a:ext cx="403244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8229600" cy="1143000"/>
          </a:xfrm>
        </p:spPr>
        <p:txBody>
          <a:bodyPr/>
          <a:lstStyle/>
          <a:p>
            <a:r>
              <a:rPr lang="uk-UA" dirty="0" smtClean="0"/>
              <a:t>Дякуємо за увагу!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774504"/>
            <a:ext cx="4834880" cy="2841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Готували: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Макаренко Галина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та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Гнатюк Людмила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804469" cy="38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5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9499</TotalTime>
  <Words>449</Words>
  <Application>Microsoft Office PowerPoint</Application>
  <PresentationFormat>Экран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Технопарки в Україні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Технопарки</dc:title>
  <dc:creator>Galichka</dc:creator>
  <cp:lastModifiedBy>Galichka</cp:lastModifiedBy>
  <cp:revision>22</cp:revision>
  <dcterms:created xsi:type="dcterms:W3CDTF">2013-03-14T15:52:41Z</dcterms:created>
  <dcterms:modified xsi:type="dcterms:W3CDTF">2013-03-21T06:22:43Z</dcterms:modified>
</cp:coreProperties>
</file>