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CC09-6A23-4F6D-97B3-8689AAE5837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EB7E2-2562-4FA1-86A2-75DCAE3232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4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EB7E2-2562-4FA1-86A2-75DCAE3232C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81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EB7E2-2562-4FA1-86A2-75DCAE3232C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8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000000"/>
                </a:solidFill>
                <a:latin typeface="Times New Roman"/>
              </a:rPr>
              <a:t>Цезій</a:t>
            </a:r>
            <a:r>
              <a:rPr lang="en-US" sz="54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54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4900" dirty="0" smtClean="0">
                <a:solidFill>
                  <a:srgbClr val="000000"/>
                </a:solidFill>
                <a:latin typeface="Times New Roman"/>
              </a:rPr>
              <a:t>(Cs)</a:t>
            </a:r>
            <a:endParaRPr lang="uk-UA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6400800" cy="175260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</a:p>
          <a:p>
            <a:r>
              <a:rPr lang="uk-UA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Учениця 10 класу </a:t>
            </a:r>
          </a:p>
          <a:p>
            <a:r>
              <a:rPr lang="uk-UA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СЗШ №12 </a:t>
            </a:r>
          </a:p>
          <a:p>
            <a:r>
              <a:rPr lang="uk-UA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Максименко </a:t>
            </a:r>
            <a:r>
              <a:rPr lang="uk-UA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Анастасія</a:t>
            </a:r>
          </a:p>
          <a:p>
            <a:endParaRPr lang="uk-UA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1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2015р.</a:t>
            </a:r>
            <a:endParaRPr lang="uk-UA" sz="1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Каталізатори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521832" cy="5184576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Каталітична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активність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цезію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використовується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процесах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отримання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аміаку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сірчаної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кислоти</a:t>
            </a:r>
            <a:r>
              <a:rPr lang="ru-RU" dirty="0">
                <a:solidFill>
                  <a:schemeClr val="bg1"/>
                </a:solidFill>
              </a:rPr>
              <a:t>, бутилового спирту, в </a:t>
            </a:r>
            <a:r>
              <a:rPr lang="ru-RU" dirty="0">
                <a:solidFill>
                  <a:schemeClr val="bg1"/>
                </a:solidFill>
              </a:rPr>
              <a:t>реакціях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дегидрогенизації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>
                <a:solidFill>
                  <a:schemeClr val="bg1"/>
                </a:solidFill>
              </a:rPr>
              <a:t>отриманні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мурашиної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кислоти</a:t>
            </a:r>
            <a:r>
              <a:rPr lang="ru-RU" dirty="0">
                <a:solidFill>
                  <a:schemeClr val="bg1"/>
                </a:solidFill>
              </a:rPr>
              <a:t>. Особливо </a:t>
            </a:r>
            <a:r>
              <a:rPr lang="ru-RU" dirty="0">
                <a:solidFill>
                  <a:schemeClr val="bg1"/>
                </a:solidFill>
              </a:rPr>
              <a:t>ефективним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цезію</a:t>
            </a:r>
            <a:r>
              <a:rPr lang="ru-RU" dirty="0">
                <a:solidFill>
                  <a:schemeClr val="bg1"/>
                </a:solidFill>
              </a:rPr>
              <a:t> як промотора при </a:t>
            </a:r>
            <a:r>
              <a:rPr lang="ru-RU" dirty="0">
                <a:solidFill>
                  <a:schemeClr val="bg1"/>
                </a:solidFill>
              </a:rPr>
              <a:t>каталітичному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отриманні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аміаку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синтезі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бутадієну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велике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економічне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різко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збільшує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ефективність</a:t>
            </a:r>
            <a:r>
              <a:rPr lang="ru-RU" dirty="0">
                <a:solidFill>
                  <a:schemeClr val="bg1"/>
                </a:solidFill>
              </a:rPr>
              <a:t> синтезу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                  </a:t>
            </a:r>
          </a:p>
          <a:p>
            <a:pPr marL="13716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</a:t>
            </a:r>
            <a:r>
              <a:rPr lang="uk-UA" dirty="0" smtClean="0">
                <a:solidFill>
                  <a:schemeClr val="bg1"/>
                </a:solidFill>
              </a:rPr>
              <a:t>мурашина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кислота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цілому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цезію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каталізі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велику</a:t>
            </a:r>
            <a:r>
              <a:rPr lang="ru-RU" dirty="0">
                <a:solidFill>
                  <a:schemeClr val="bg1"/>
                </a:solidFill>
              </a:rPr>
              <a:t> сферу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споживання</a:t>
            </a:r>
            <a:r>
              <a:rPr lang="ru-RU" dirty="0">
                <a:solidFill>
                  <a:schemeClr val="bg1"/>
                </a:solidFill>
              </a:rPr>
              <a:t> але і </a:t>
            </a:r>
            <a:r>
              <a:rPr lang="ru-RU" dirty="0">
                <a:solidFill>
                  <a:schemeClr val="bg1"/>
                </a:solidFill>
              </a:rPr>
              <a:t>великі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перспективи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подальшого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промотуючу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срібного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каталізатора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chemeClr val="bg1"/>
                </a:solidFill>
              </a:rPr>
              <a:t>підвищує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селективність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smtClean="0">
                <a:solidFill>
                  <a:schemeClr val="bg1"/>
                </a:solidFill>
              </a:rPr>
              <a:t>епоксидуванні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етилену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      Сірчана кислота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719">
            <a:off x="6546843" y="3997332"/>
            <a:ext cx="2211274" cy="17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265">
            <a:off x="822173" y="4349199"/>
            <a:ext cx="1731691" cy="185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5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Цікаві</a:t>
            </a:r>
            <a:r>
              <a:rPr lang="ru-RU" dirty="0"/>
              <a:t> </a:t>
            </a:r>
            <a:r>
              <a:rPr lang="ru-RU" dirty="0"/>
              <a:t>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53292">
            <a:off x="1072859" y="1578904"/>
            <a:ext cx="6879460" cy="4368228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</a:rPr>
              <a:t>найм'якший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метал при </a:t>
            </a:r>
            <a:r>
              <a:rPr lang="ru-RU" dirty="0">
                <a:solidFill>
                  <a:schemeClr val="bg1"/>
                </a:solidFill>
              </a:rPr>
              <a:t>кімнатній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температурі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, як і </a:t>
            </a:r>
            <a:r>
              <a:rPr lang="ru-RU" dirty="0">
                <a:solidFill>
                  <a:schemeClr val="bg1"/>
                </a:solidFill>
              </a:rPr>
              <a:t>галій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розплавити</a:t>
            </a:r>
            <a:r>
              <a:rPr lang="ru-RU" dirty="0">
                <a:solidFill>
                  <a:schemeClr val="bg1"/>
                </a:solidFill>
              </a:rPr>
              <a:t> в руках (</a:t>
            </a:r>
            <a:r>
              <a:rPr lang="ru-RU" dirty="0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природно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>
                <a:solidFill>
                  <a:schemeClr val="bg1"/>
                </a:solidFill>
              </a:rPr>
              <a:t>умови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запаяний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скляну</a:t>
            </a:r>
            <a:r>
              <a:rPr lang="ru-RU" dirty="0">
                <a:solidFill>
                  <a:schemeClr val="bg1"/>
                </a:solidFill>
              </a:rPr>
              <a:t> ампулу, </a:t>
            </a:r>
            <a:r>
              <a:rPr lang="ru-RU" dirty="0">
                <a:solidFill>
                  <a:schemeClr val="bg1"/>
                </a:solidFill>
              </a:rPr>
              <a:t>інакше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відбувається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займання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701">
            <a:off x="5652120" y="4149079"/>
            <a:ext cx="2485762" cy="18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1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5904656"/>
          </a:xfrm>
        </p:spPr>
        <p:txBody>
          <a:bodyPr/>
          <a:lstStyle/>
          <a:p>
            <a:r>
              <a:rPr lang="ru-RU" dirty="0"/>
              <a:t>Дякую</a:t>
            </a:r>
            <a:r>
              <a:rPr lang="ru-RU" dirty="0"/>
              <a:t> за </a:t>
            </a:r>
            <a:r>
              <a:rPr lang="ru-RU" dirty="0"/>
              <a:t>увагу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86485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19319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84511">
            <a:off x="572711" y="454832"/>
            <a:ext cx="8229600" cy="1143000"/>
          </a:xfrm>
        </p:spPr>
        <p:txBody>
          <a:bodyPr/>
          <a:lstStyle/>
          <a:p>
            <a:r>
              <a:rPr lang="uk-UA" dirty="0" smtClean="0"/>
              <a:t>Історія відкриття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345383">
            <a:off x="503495" y="1316291"/>
            <a:ext cx="8363272" cy="4696891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00"/>
                </a:solidFill>
              </a:rPr>
              <a:t>Відкрито цезій порівняно нещодавно, в 1860. В мінеральних водах відомих цілющих джерел Шварцвальда (Баден-Баден та ін.) За короткий історичний термін пройшов блискучий шлях - від рідкісного, нікому не відомого хімічного елемента до стратегічного металу. Належить до родини рідкісних лужних легких металів. Легко взаємодіє з іншими елементами, утворюючи міцні зв'язки.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Ø"/>
            </a:pPr>
            <a:endParaRPr lang="uk-UA" sz="2000" b="1" dirty="0" smtClean="0">
              <a:solidFill>
                <a:srgbClr val="000000"/>
              </a:solidFill>
            </a:endParaRP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0000"/>
                </a:solidFill>
              </a:rPr>
              <a:t>Цезій</a:t>
            </a:r>
            <a:r>
              <a:rPr lang="uk-UA" sz="2000" dirty="0" smtClean="0">
                <a:solidFill>
                  <a:srgbClr val="000000"/>
                </a:solidFill>
              </a:rPr>
              <a:t> - хімічний елемент I групи періодичної системи, атомний номер 55, атомна маса132,9054; відноситься до лужних металів. </a:t>
            </a:r>
          </a:p>
          <a:p>
            <a:pPr>
              <a:buFont typeface="Wingdings" pitchFamily="2" charset="2"/>
              <a:buChar char="v"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410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Отримання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741">
            <a:off x="6228184" y="4602993"/>
            <a:ext cx="2514299" cy="188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66124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>
                <a:solidFill>
                  <a:srgbClr val="252525"/>
                </a:solidFill>
                <a:latin typeface="Arial"/>
              </a:rPr>
              <a:t>Промислово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цезій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отримується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вигляді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сполук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що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утворюються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при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обробці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мінералу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полуциту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хлоридною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чи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сульфатною кислотами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. Перший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процес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включає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в себе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обробку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вихідного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мінералу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підігрітою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соляною кислотою,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додавання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хлориду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стибію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252525"/>
                </a:solidFill>
                <a:latin typeface="Arial"/>
              </a:rPr>
              <a:t>SbCl</a:t>
            </a:r>
            <a:r>
              <a:rPr lang="en-US" sz="2400" baseline="-25000" dirty="0" smtClean="0">
                <a:solidFill>
                  <a:srgbClr val="252525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для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осадження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сполуки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Cs</a:t>
            </a:r>
            <a:r>
              <a:rPr lang="en-US" sz="2400" baseline="-25000" dirty="0">
                <a:solidFill>
                  <a:srgbClr val="252525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[Sb</a:t>
            </a:r>
            <a:r>
              <a:rPr lang="en-US" sz="2400" baseline="-25000" dirty="0">
                <a:solidFill>
                  <a:srgbClr val="252525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Cl</a:t>
            </a:r>
            <a:r>
              <a:rPr lang="en-US" sz="2400" baseline="-25000" dirty="0">
                <a:solidFill>
                  <a:srgbClr val="252525"/>
                </a:solidFill>
                <a:latin typeface="Arial"/>
              </a:rPr>
              <a:t>9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]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і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промивання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гарячою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водою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або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розчином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амоніяку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з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утворенням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хлориду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цезію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CsCl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При другому —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мінерал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обробляється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підігрітою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сірчаною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кислотою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з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утворенням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алюмоцезіевих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галунів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CsAl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(SO</a:t>
            </a:r>
            <a:r>
              <a:rPr lang="en-US" sz="2400" baseline="-25000" dirty="0">
                <a:solidFill>
                  <a:srgbClr val="252525"/>
                </a:solidFill>
                <a:latin typeface="Arial"/>
              </a:rPr>
              <a:t>4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)</a:t>
            </a:r>
            <a:r>
              <a:rPr lang="en-US" sz="2400" baseline="-25000" dirty="0">
                <a:solidFill>
                  <a:srgbClr val="252525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 · 12H</a:t>
            </a:r>
            <a:r>
              <a:rPr lang="en-US" sz="2400" baseline="-25000" dirty="0">
                <a:solidFill>
                  <a:srgbClr val="252525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52525"/>
                </a:solidFill>
                <a:latin typeface="Arial"/>
              </a:rPr>
              <a:t>O</a:t>
            </a:r>
            <a:r>
              <a:rPr lang="en-US" sz="2400" dirty="0" smtClean="0">
                <a:solidFill>
                  <a:srgbClr val="252525"/>
                </a:solidFill>
                <a:latin typeface="Arial"/>
              </a:rPr>
              <a:t>.</a:t>
            </a:r>
            <a:endParaRPr lang="uk-UA" sz="2400" dirty="0" smtClean="0">
              <a:solidFill>
                <a:srgbClr val="252525"/>
              </a:solidFill>
              <a:latin typeface="Arial"/>
            </a:endParaRPr>
          </a:p>
          <a:p>
            <a:pPr marL="137160" indent="0">
              <a:buNone/>
            </a:pPr>
            <a:endParaRPr lang="uk-UA" sz="2400" dirty="0">
              <a:solidFill>
                <a:srgbClr val="252525"/>
              </a:solidFill>
              <a:latin typeface="Arial"/>
            </a:endParaRPr>
          </a:p>
          <a:p>
            <a:pPr marL="137160" indent="0">
              <a:buNone/>
            </a:pPr>
            <a:endParaRPr lang="uk-UA" sz="2400" dirty="0" smtClean="0">
              <a:solidFill>
                <a:srgbClr val="252525"/>
              </a:solidFill>
              <a:latin typeface="Arial"/>
            </a:endParaRPr>
          </a:p>
          <a:p>
            <a:pPr marL="137160" indent="0">
              <a:buNone/>
            </a:pPr>
            <a:endParaRPr lang="uk-UA" sz="2400" dirty="0">
              <a:solidFill>
                <a:srgbClr val="252525"/>
              </a:solidFill>
              <a:latin typeface="Arial"/>
            </a:endParaRPr>
          </a:p>
          <a:p>
            <a:pPr marL="137160" indent="0">
              <a:buNone/>
            </a:pPr>
            <a:r>
              <a:rPr lang="uk-UA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Цезій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у </a:t>
            </a:r>
            <a:r>
              <a:rPr lang="ru-RU" sz="1600" dirty="0">
                <a:solidFill>
                  <a:schemeClr val="bg1"/>
                </a:solidFill>
              </a:rPr>
              <a:t>вакуумованій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ампулі</a:t>
            </a:r>
            <a:endParaRPr lang="uk-UA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17526">
            <a:off x="39486" y="182559"/>
            <a:ext cx="8229600" cy="1143000"/>
          </a:xfrm>
        </p:spPr>
        <p:txBody>
          <a:bodyPr/>
          <a:lstStyle/>
          <a:p>
            <a:r>
              <a:rPr lang="ru-RU" dirty="0"/>
              <a:t>Фізичні</a:t>
            </a:r>
            <a:r>
              <a:rPr lang="ru-RU" dirty="0"/>
              <a:t> </a:t>
            </a:r>
            <a:r>
              <a:rPr lang="ru-RU" dirty="0"/>
              <a:t>властивості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1389825">
            <a:off x="1171158" y="1500747"/>
            <a:ext cx="4114800" cy="456510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sz="2000" dirty="0">
                <a:solidFill>
                  <a:schemeClr val="bg1"/>
                </a:solidFill>
              </a:rPr>
              <a:t>Кристалізується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цезій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>
                <a:solidFill>
                  <a:schemeClr val="bg1"/>
                </a:solidFill>
              </a:rPr>
              <a:t>об'емноцентрірованную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кубічні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грати</a:t>
            </a:r>
            <a:r>
              <a:rPr lang="ru-RU" sz="2000" dirty="0">
                <a:solidFill>
                  <a:schemeClr val="bg1"/>
                </a:solidFill>
              </a:rPr>
              <a:t> (тип </a:t>
            </a:r>
            <a:r>
              <a:rPr lang="el-GR" sz="2000" dirty="0">
                <a:solidFill>
                  <a:schemeClr val="bg1"/>
                </a:solidFill>
              </a:rPr>
              <a:t>α-</a:t>
            </a:r>
            <a:r>
              <a:rPr lang="ru-RU" sz="2000" dirty="0">
                <a:solidFill>
                  <a:schemeClr val="bg1"/>
                </a:solidFill>
              </a:rPr>
              <a:t>заліза</a:t>
            </a:r>
            <a:r>
              <a:rPr lang="ru-RU" sz="2000" dirty="0">
                <a:solidFill>
                  <a:schemeClr val="bg1"/>
                </a:solidFill>
              </a:rPr>
              <a:t>), </a:t>
            </a:r>
            <a:r>
              <a:rPr lang="ru-RU" sz="2000" dirty="0">
                <a:solidFill>
                  <a:schemeClr val="bg1"/>
                </a:solidFill>
              </a:rPr>
              <a:t>просторова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група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 m3m, a = 0,6141 </a:t>
            </a:r>
            <a:r>
              <a:rPr lang="ru-RU" sz="2000" dirty="0">
                <a:solidFill>
                  <a:schemeClr val="bg1"/>
                </a:solidFill>
              </a:rPr>
              <a:t>нм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Z = 2. </a:t>
            </a:r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>
                <a:solidFill>
                  <a:schemeClr val="bg1"/>
                </a:solidFill>
              </a:rPr>
              <a:t>високому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тиску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може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переходити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>
                <a:solidFill>
                  <a:schemeClr val="bg1"/>
                </a:solidFill>
              </a:rPr>
              <a:t>інші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поліморфні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модифікації</a:t>
            </a:r>
            <a:r>
              <a:rPr lang="ru-RU" sz="2000" dirty="0">
                <a:solidFill>
                  <a:schemeClr val="bg1"/>
                </a:solidFill>
              </a:rPr>
              <a:t> [9]. </a:t>
            </a:r>
            <a:r>
              <a:rPr lang="ru-RU" sz="2000" dirty="0">
                <a:solidFill>
                  <a:schemeClr val="bg1"/>
                </a:solidFill>
              </a:rPr>
              <a:t>Цезій</a:t>
            </a:r>
            <a:r>
              <a:rPr lang="ru-RU" sz="2000" dirty="0">
                <a:solidFill>
                  <a:schemeClr val="bg1"/>
                </a:solidFill>
              </a:rPr>
              <a:t> - парамагнетик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000" dirty="0">
                <a:solidFill>
                  <a:schemeClr val="bg1"/>
                </a:solidFill>
              </a:rPr>
              <a:t>Цезій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розчиняється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>
                <a:solidFill>
                  <a:schemeClr val="bg1"/>
                </a:solidFill>
              </a:rPr>
              <a:t>рідкому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аміаку</a:t>
            </a:r>
            <a:r>
              <a:rPr lang="ru-RU" sz="2000" dirty="0">
                <a:solidFill>
                  <a:schemeClr val="bg1"/>
                </a:solidFill>
              </a:rPr>
              <a:t> (темно-</a:t>
            </a:r>
            <a:r>
              <a:rPr lang="ru-RU" sz="2000" dirty="0">
                <a:solidFill>
                  <a:schemeClr val="bg1"/>
                </a:solidFill>
              </a:rPr>
              <a:t>сині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розчини</a:t>
            </a:r>
            <a:r>
              <a:rPr lang="ru-RU" sz="2000" dirty="0">
                <a:solidFill>
                  <a:schemeClr val="bg1"/>
                </a:solidFill>
              </a:rPr>
              <a:t>) і </a:t>
            </a:r>
            <a:r>
              <a:rPr lang="ru-RU" sz="2000" dirty="0">
                <a:solidFill>
                  <a:schemeClr val="bg1"/>
                </a:solidFill>
              </a:rPr>
              <a:t>розплавленому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CsOH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ru-RU" sz="11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     </a:t>
            </a:r>
            <a:r>
              <a:rPr lang="ru-RU" sz="2000" dirty="0" smtClean="0">
                <a:solidFill>
                  <a:schemeClr val="bg1"/>
                </a:solidFill>
              </a:rPr>
              <a:t>кристали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цезію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75">
            <a:off x="5508104" y="4221088"/>
            <a:ext cx="2815580" cy="14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Хімічні</a:t>
            </a:r>
            <a:r>
              <a:rPr lang="ru-RU" dirty="0"/>
              <a:t> </a:t>
            </a:r>
            <a:r>
              <a:rPr lang="ru-RU" dirty="0"/>
              <a:t>властивості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>
                <a:solidFill>
                  <a:schemeClr val="bg1"/>
                </a:solidFill>
              </a:rPr>
              <a:t>найбільш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хімічно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активним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металом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отриманим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макроскопічних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кількостях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Є </a:t>
            </a:r>
            <a:r>
              <a:rPr lang="ru-RU" dirty="0">
                <a:solidFill>
                  <a:schemeClr val="bg1"/>
                </a:solidFill>
              </a:rPr>
              <a:t>найсильнішим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відновником</a:t>
            </a:r>
            <a:r>
              <a:rPr lang="ru-RU" dirty="0">
                <a:solidFill>
                  <a:schemeClr val="bg1"/>
                </a:solidFill>
              </a:rPr>
              <a:t>. На </a:t>
            </a:r>
            <a:r>
              <a:rPr lang="ru-RU" dirty="0">
                <a:solidFill>
                  <a:schemeClr val="bg1"/>
                </a:solidFill>
              </a:rPr>
              <a:t>повітрі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миттєво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окислюється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запалюванням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утворюючи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надпероксід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CsO2. </a:t>
            </a:r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>
                <a:solidFill>
                  <a:schemeClr val="bg1"/>
                </a:solidFill>
              </a:rPr>
              <a:t>обмеженому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доступі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кисню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окислюється</a:t>
            </a:r>
            <a:r>
              <a:rPr lang="ru-RU" dirty="0">
                <a:solidFill>
                  <a:schemeClr val="bg1"/>
                </a:solidFill>
              </a:rPr>
              <a:t> до оксиду </a:t>
            </a:r>
            <a:r>
              <a:rPr lang="en-US" dirty="0">
                <a:solidFill>
                  <a:schemeClr val="bg1"/>
                </a:solidFill>
              </a:rPr>
              <a:t>Cs2O. </a:t>
            </a:r>
            <a:r>
              <a:rPr lang="ru-RU" dirty="0">
                <a:solidFill>
                  <a:schemeClr val="bg1"/>
                </a:solidFill>
              </a:rPr>
              <a:t>Взаємодія</a:t>
            </a:r>
            <a:r>
              <a:rPr lang="ru-RU" dirty="0">
                <a:solidFill>
                  <a:schemeClr val="bg1"/>
                </a:solidFill>
              </a:rPr>
              <a:t> з водою </a:t>
            </a:r>
            <a:r>
              <a:rPr lang="ru-RU" dirty="0">
                <a:solidFill>
                  <a:schemeClr val="bg1"/>
                </a:solidFill>
              </a:rPr>
              <a:t>відбувається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>
                <a:solidFill>
                  <a:schemeClr val="bg1"/>
                </a:solidFill>
              </a:rPr>
              <a:t>вибухом</a:t>
            </a:r>
            <a:r>
              <a:rPr lang="ru-RU" dirty="0">
                <a:solidFill>
                  <a:schemeClr val="bg1"/>
                </a:solidFill>
              </a:rPr>
              <a:t>, продуктом </a:t>
            </a:r>
            <a:r>
              <a:rPr lang="ru-RU" dirty="0">
                <a:solidFill>
                  <a:schemeClr val="bg1"/>
                </a:solidFill>
              </a:rPr>
              <a:t>взаємодії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>
                <a:solidFill>
                  <a:schemeClr val="bg1"/>
                </a:solidFill>
              </a:rPr>
              <a:t>гідроксид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CsOH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>
                <a:solidFill>
                  <a:schemeClr val="bg1"/>
                </a:solidFill>
              </a:rPr>
              <a:t>водень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H2. </a:t>
            </a:r>
            <a:endParaRPr lang="uk-UA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Цезій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вступає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реакцію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>
                <a:solidFill>
                  <a:schemeClr val="bg1"/>
                </a:solidFill>
              </a:rPr>
              <a:t>льодом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при -120 ° </a:t>
            </a:r>
            <a:r>
              <a:rPr lang="en-US" dirty="0">
                <a:solidFill>
                  <a:schemeClr val="bg1"/>
                </a:solidFill>
              </a:rPr>
              <a:t>C), </a:t>
            </a:r>
            <a:r>
              <a:rPr lang="ru-RU" dirty="0">
                <a:solidFill>
                  <a:schemeClr val="bg1"/>
                </a:solidFill>
              </a:rPr>
              <a:t>простими</a:t>
            </a:r>
            <a:r>
              <a:rPr lang="ru-RU" dirty="0">
                <a:solidFill>
                  <a:schemeClr val="bg1"/>
                </a:solidFill>
              </a:rPr>
              <a:t> спиртами, </a:t>
            </a:r>
            <a:r>
              <a:rPr lang="ru-RU" dirty="0" smtClean="0">
                <a:solidFill>
                  <a:schemeClr val="bg1"/>
                </a:solidFill>
              </a:rPr>
              <a:t>галогеноорганічними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сполуками</a:t>
            </a:r>
            <a:r>
              <a:rPr lang="ru-RU" dirty="0">
                <a:solidFill>
                  <a:schemeClr val="bg1"/>
                </a:solidFill>
              </a:rPr>
              <a:t>, галогенидами </a:t>
            </a:r>
            <a:r>
              <a:rPr lang="ru-RU" dirty="0">
                <a:solidFill>
                  <a:schemeClr val="bg1"/>
                </a:solidFill>
              </a:rPr>
              <a:t>важких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металів</a:t>
            </a:r>
            <a:r>
              <a:rPr lang="ru-RU" dirty="0">
                <a:solidFill>
                  <a:schemeClr val="bg1"/>
                </a:solidFill>
              </a:rPr>
              <a:t>, кислотами, сухим </a:t>
            </a:r>
            <a:r>
              <a:rPr lang="ru-RU" dirty="0">
                <a:solidFill>
                  <a:schemeClr val="bg1"/>
                </a:solidFill>
              </a:rPr>
              <a:t>льодом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</a:rPr>
              <a:t>взаємодія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протікає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>
                <a:solidFill>
                  <a:schemeClr val="bg1"/>
                </a:solidFill>
              </a:rPr>
              <a:t>сильним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вибухом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>
                <a:solidFill>
                  <a:schemeClr val="bg1"/>
                </a:solidFill>
              </a:rPr>
              <a:t>Реагує</a:t>
            </a:r>
            <a:r>
              <a:rPr lang="ru-RU" dirty="0">
                <a:solidFill>
                  <a:schemeClr val="bg1"/>
                </a:solidFill>
              </a:rPr>
              <a:t> з бензолом. </a:t>
            </a:r>
            <a:r>
              <a:rPr lang="ru-RU" dirty="0">
                <a:solidFill>
                  <a:schemeClr val="bg1"/>
                </a:solidFill>
              </a:rPr>
              <a:t>Активність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цезію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обумовлена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високим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негативним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електрохімічним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потенціалом</a:t>
            </a:r>
            <a:r>
              <a:rPr lang="ru-RU" dirty="0">
                <a:solidFill>
                  <a:schemeClr val="bg1"/>
                </a:solidFill>
              </a:rPr>
              <a:t>, але і </a:t>
            </a:r>
            <a:r>
              <a:rPr lang="ru-RU" dirty="0">
                <a:solidFill>
                  <a:schemeClr val="bg1"/>
                </a:solidFill>
              </a:rPr>
              <a:t>невисокою</a:t>
            </a:r>
            <a:r>
              <a:rPr lang="ru-RU" dirty="0">
                <a:solidFill>
                  <a:schemeClr val="bg1"/>
                </a:solidFill>
              </a:rPr>
              <a:t> температурою </a:t>
            </a:r>
            <a:r>
              <a:rPr lang="ru-RU" dirty="0">
                <a:solidFill>
                  <a:schemeClr val="bg1"/>
                </a:solidFill>
              </a:rPr>
              <a:t>плавлення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chemeClr val="bg1"/>
                </a:solidFill>
              </a:rPr>
              <a:t>кипіння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</a:rPr>
              <a:t>швидко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розвивається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велика контактна </a:t>
            </a:r>
            <a:r>
              <a:rPr lang="ru-RU" dirty="0">
                <a:solidFill>
                  <a:schemeClr val="bg1"/>
                </a:solidFill>
              </a:rPr>
              <a:t>поверхню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збільшує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швидкість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реакції</a:t>
            </a:r>
            <a:r>
              <a:rPr lang="ru-RU" dirty="0">
                <a:solidFill>
                  <a:schemeClr val="bg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11645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365104"/>
            <a:ext cx="3080321" cy="1008112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548680"/>
            <a:ext cx="4320480" cy="4962203"/>
          </a:xfrm>
        </p:spPr>
        <p:txBody>
          <a:bodyPr/>
          <a:lstStyle/>
          <a:p>
            <a:r>
              <a:rPr lang="en-US" dirty="0" smtClean="0"/>
              <a:t>                                          Cs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04456" cy="5760640"/>
          </a:xfrm>
        </p:spPr>
        <p:txBody>
          <a:bodyPr>
            <a:normAutofit fontScale="77500" lnSpcReduction="20000"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800" dirty="0">
                <a:solidFill>
                  <a:prstClr val="black"/>
                </a:solidFill>
              </a:rPr>
              <a:t>Гідроксид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цезію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– </a:t>
            </a:r>
            <a:r>
              <a:rPr lang="ru-RU" sz="2800" dirty="0" smtClean="0">
                <a:solidFill>
                  <a:prstClr val="black"/>
                </a:solidFill>
              </a:rPr>
              <a:t>найсильніша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підстава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з </a:t>
            </a:r>
            <a:r>
              <a:rPr lang="ru-RU" sz="2800" dirty="0">
                <a:solidFill>
                  <a:prstClr val="black"/>
                </a:solidFill>
              </a:rPr>
              <a:t>найвищою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електропровідністю</a:t>
            </a:r>
            <a:r>
              <a:rPr lang="ru-RU" sz="2800" dirty="0">
                <a:solidFill>
                  <a:prstClr val="black"/>
                </a:solidFill>
              </a:rPr>
              <a:t> у водному </a:t>
            </a:r>
            <a:r>
              <a:rPr lang="ru-RU" sz="2800" dirty="0">
                <a:solidFill>
                  <a:prstClr val="black"/>
                </a:solidFill>
              </a:rPr>
              <a:t>розчині</a:t>
            </a:r>
            <a:r>
              <a:rPr lang="ru-RU" sz="2800" dirty="0">
                <a:solidFill>
                  <a:prstClr val="black"/>
                </a:solidFill>
              </a:rPr>
              <a:t>; так, </a:t>
            </a:r>
            <a:r>
              <a:rPr lang="ru-RU" sz="2800" dirty="0">
                <a:solidFill>
                  <a:prstClr val="black"/>
                </a:solidFill>
              </a:rPr>
              <a:t>наприклад</a:t>
            </a:r>
            <a:r>
              <a:rPr lang="ru-RU" sz="2800" dirty="0">
                <a:solidFill>
                  <a:prstClr val="black"/>
                </a:solidFill>
              </a:rPr>
              <a:t>, при </a:t>
            </a:r>
            <a:r>
              <a:rPr lang="ru-RU" sz="2800" dirty="0">
                <a:solidFill>
                  <a:prstClr val="black"/>
                </a:solidFill>
              </a:rPr>
              <a:t>роботі</a:t>
            </a:r>
            <a:r>
              <a:rPr lang="ru-RU" sz="2800" dirty="0">
                <a:solidFill>
                  <a:prstClr val="black"/>
                </a:solidFill>
              </a:rPr>
              <a:t> з ним </a:t>
            </a:r>
            <a:r>
              <a:rPr lang="ru-RU" sz="2800" dirty="0">
                <a:solidFill>
                  <a:prstClr val="black"/>
                </a:solidFill>
              </a:rPr>
              <a:t>необхідно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враховувати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>
                <a:solidFill>
                  <a:prstClr val="black"/>
                </a:solidFill>
              </a:rPr>
              <a:t>що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концентрований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розчин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CsOH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руйнує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скло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навіть</a:t>
            </a:r>
            <a:r>
              <a:rPr lang="ru-RU" sz="2800" dirty="0">
                <a:solidFill>
                  <a:prstClr val="black"/>
                </a:solidFill>
              </a:rPr>
              <a:t> при </a:t>
            </a:r>
            <a:r>
              <a:rPr lang="ru-RU" sz="2800" dirty="0">
                <a:solidFill>
                  <a:prstClr val="black"/>
                </a:solidFill>
              </a:rPr>
              <a:t>звичайній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температурі</a:t>
            </a:r>
            <a:r>
              <a:rPr lang="ru-RU" sz="2800" dirty="0">
                <a:solidFill>
                  <a:prstClr val="black"/>
                </a:solidFill>
              </a:rPr>
              <a:t>, а </a:t>
            </a:r>
            <a:r>
              <a:rPr lang="ru-RU" sz="2800" dirty="0">
                <a:solidFill>
                  <a:prstClr val="black"/>
                </a:solidFill>
              </a:rPr>
              <a:t>розплав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руйнує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залізо</a:t>
            </a:r>
            <a:r>
              <a:rPr lang="ru-RU" sz="2800" dirty="0">
                <a:solidFill>
                  <a:prstClr val="black"/>
                </a:solidFill>
              </a:rPr>
              <a:t>, кобальт, </a:t>
            </a:r>
            <a:r>
              <a:rPr lang="ru-RU" sz="2800" dirty="0">
                <a:solidFill>
                  <a:prstClr val="black"/>
                </a:solidFill>
              </a:rPr>
              <a:t>нікель</a:t>
            </a:r>
            <a:r>
              <a:rPr lang="ru-RU" sz="2800" dirty="0">
                <a:solidFill>
                  <a:prstClr val="black"/>
                </a:solidFill>
              </a:rPr>
              <a:t>, а </a:t>
            </a:r>
            <a:r>
              <a:rPr lang="ru-RU" sz="2800" dirty="0">
                <a:solidFill>
                  <a:prstClr val="black"/>
                </a:solidFill>
              </a:rPr>
              <a:t>також</a:t>
            </a:r>
            <a:r>
              <a:rPr lang="ru-RU" sz="2800" dirty="0">
                <a:solidFill>
                  <a:prstClr val="black"/>
                </a:solidFill>
              </a:rPr>
              <a:t> платину, корунд і </a:t>
            </a:r>
            <a:r>
              <a:rPr lang="ru-RU" sz="2800" dirty="0">
                <a:solidFill>
                  <a:prstClr val="black"/>
                </a:solidFill>
              </a:rPr>
              <a:t>діоксид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цирконію</a:t>
            </a:r>
            <a:r>
              <a:rPr lang="ru-RU" sz="2800" dirty="0">
                <a:solidFill>
                  <a:prstClr val="black"/>
                </a:solidFill>
              </a:rPr>
              <a:t>, і </a:t>
            </a:r>
            <a:r>
              <a:rPr lang="ru-RU" sz="2800" dirty="0">
                <a:solidFill>
                  <a:prstClr val="black"/>
                </a:solidFill>
              </a:rPr>
              <a:t>навіть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поступово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руйнує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срібло</a:t>
            </a:r>
            <a:r>
              <a:rPr lang="ru-RU" sz="2800" dirty="0">
                <a:solidFill>
                  <a:prstClr val="black"/>
                </a:solidFill>
              </a:rPr>
              <a:t> і золото (у </a:t>
            </a:r>
            <a:r>
              <a:rPr lang="ru-RU" sz="2800" dirty="0">
                <a:solidFill>
                  <a:prstClr val="black"/>
                </a:solidFill>
              </a:rPr>
              <a:t>присутності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кисню</a:t>
            </a:r>
            <a:r>
              <a:rPr lang="ru-RU" sz="2800" dirty="0">
                <a:solidFill>
                  <a:prstClr val="black"/>
                </a:solidFill>
              </a:rPr>
              <a:t> - </a:t>
            </a:r>
            <a:r>
              <a:rPr lang="ru-RU" sz="2800" dirty="0">
                <a:solidFill>
                  <a:prstClr val="black"/>
                </a:solidFill>
              </a:rPr>
              <a:t>дуже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швидко</a:t>
            </a:r>
            <a:r>
              <a:rPr lang="ru-RU" sz="2800" dirty="0">
                <a:solidFill>
                  <a:prstClr val="black"/>
                </a:solidFill>
              </a:rPr>
              <a:t>). </a:t>
            </a:r>
            <a:r>
              <a:rPr lang="ru-RU" sz="2800" dirty="0">
                <a:solidFill>
                  <a:prstClr val="black"/>
                </a:solidFill>
              </a:rPr>
              <a:t>Єдиним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стійким</a:t>
            </a:r>
            <a:r>
              <a:rPr lang="ru-RU" sz="2800" dirty="0">
                <a:solidFill>
                  <a:prstClr val="black"/>
                </a:solidFill>
              </a:rPr>
              <a:t> в </a:t>
            </a:r>
            <a:r>
              <a:rPr lang="ru-RU" sz="2800" dirty="0">
                <a:solidFill>
                  <a:prstClr val="black"/>
                </a:solidFill>
              </a:rPr>
              <a:t>розплаві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гідроксиду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цезію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металом</a:t>
            </a:r>
            <a:r>
              <a:rPr lang="ru-RU" sz="2800" dirty="0">
                <a:solidFill>
                  <a:prstClr val="black"/>
                </a:solidFill>
              </a:rPr>
              <a:t> є </a:t>
            </a:r>
            <a:r>
              <a:rPr lang="ru-RU" sz="2800" dirty="0">
                <a:solidFill>
                  <a:prstClr val="black"/>
                </a:solidFill>
              </a:rPr>
              <a:t>родій</a:t>
            </a:r>
            <a:r>
              <a:rPr lang="ru-RU" sz="2800" dirty="0">
                <a:solidFill>
                  <a:prstClr val="black"/>
                </a:solidFill>
              </a:rPr>
              <a:t> і </a:t>
            </a:r>
            <a:r>
              <a:rPr lang="ru-RU" sz="2800" dirty="0">
                <a:solidFill>
                  <a:prstClr val="black"/>
                </a:solidFill>
              </a:rPr>
              <a:t>деякі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його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сплави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881">
            <a:off x="6411102" y="515575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341">
            <a:off x="4788024" y="3004197"/>
            <a:ext cx="2316088" cy="23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9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знайшов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на початку </a:t>
            </a:r>
            <a:r>
              <a:rPr lang="en-US" dirty="0">
                <a:solidFill>
                  <a:schemeClr val="bg1"/>
                </a:solidFill>
              </a:rPr>
              <a:t>XX </a:t>
            </a:r>
            <a:r>
              <a:rPr lang="ru-RU" dirty="0">
                <a:solidFill>
                  <a:schemeClr val="bg1"/>
                </a:solidFill>
              </a:rPr>
              <a:t>століття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виявлені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мінерали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>
                <a:solidFill>
                  <a:schemeClr val="bg1"/>
                </a:solidFill>
              </a:rPr>
              <a:t>розроблено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технологію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отримання</a:t>
            </a:r>
            <a:r>
              <a:rPr lang="ru-RU" dirty="0">
                <a:solidFill>
                  <a:schemeClr val="bg1"/>
                </a:solidFill>
              </a:rPr>
              <a:t> в чистому </a:t>
            </a:r>
            <a:r>
              <a:rPr lang="ru-RU" dirty="0">
                <a:solidFill>
                  <a:schemeClr val="bg1"/>
                </a:solidFill>
              </a:rPr>
              <a:t>вигляді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>
                <a:solidFill>
                  <a:schemeClr val="bg1"/>
                </a:solidFill>
              </a:rPr>
              <a:t>даний</a:t>
            </a:r>
            <a:r>
              <a:rPr lang="ru-RU" dirty="0">
                <a:solidFill>
                  <a:schemeClr val="bg1"/>
                </a:solidFill>
              </a:rPr>
              <a:t> час </a:t>
            </a: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сполуки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використовуються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електроніці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радіо</a:t>
            </a:r>
            <a:r>
              <a:rPr lang="ru-RU" dirty="0">
                <a:solidFill>
                  <a:schemeClr val="bg1"/>
                </a:solidFill>
              </a:rPr>
              <a:t>-, </a:t>
            </a:r>
            <a:r>
              <a:rPr lang="ru-RU" dirty="0">
                <a:solidFill>
                  <a:schemeClr val="bg1"/>
                </a:solidFill>
              </a:rPr>
              <a:t>електро</a:t>
            </a:r>
            <a:r>
              <a:rPr lang="ru-RU" dirty="0">
                <a:solidFill>
                  <a:schemeClr val="bg1"/>
                </a:solidFill>
              </a:rPr>
              <a:t>-, </a:t>
            </a:r>
            <a:r>
              <a:rPr lang="ru-RU" dirty="0">
                <a:solidFill>
                  <a:schemeClr val="bg1"/>
                </a:solidFill>
              </a:rPr>
              <a:t>рентгенотехніці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хімічної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промисловості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оптиці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медицині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ядерній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енергетиці</a:t>
            </a:r>
            <a:r>
              <a:rPr lang="ru-RU" dirty="0">
                <a:solidFill>
                  <a:schemeClr val="bg1"/>
                </a:solidFill>
              </a:rPr>
              <a:t>. В основному </a:t>
            </a:r>
            <a:r>
              <a:rPr lang="ru-RU" dirty="0">
                <a:solidFill>
                  <a:schemeClr val="bg1"/>
                </a:solidFill>
              </a:rPr>
              <a:t>застосовується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стабільний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природний</a:t>
            </a:r>
            <a:r>
              <a:rPr lang="ru-RU" dirty="0">
                <a:solidFill>
                  <a:schemeClr val="bg1"/>
                </a:solidFill>
              </a:rPr>
              <a:t> цезій-133, і </a:t>
            </a:r>
            <a:r>
              <a:rPr lang="ru-RU" dirty="0">
                <a:solidFill>
                  <a:schemeClr val="bg1"/>
                </a:solidFill>
              </a:rPr>
              <a:t>обмежено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радіоактивний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ізотоп</a:t>
            </a:r>
            <a:r>
              <a:rPr lang="ru-RU" dirty="0">
                <a:solidFill>
                  <a:schemeClr val="bg1"/>
                </a:solidFill>
              </a:rPr>
              <a:t> цезій-137, </a:t>
            </a:r>
            <a:r>
              <a:rPr lang="ru-RU" dirty="0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виділяється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суми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уламків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поділу</a:t>
            </a:r>
            <a:r>
              <a:rPr lang="ru-RU" dirty="0">
                <a:solidFill>
                  <a:schemeClr val="bg1"/>
                </a:solidFill>
              </a:rPr>
              <a:t> урану, </a:t>
            </a:r>
            <a:r>
              <a:rPr lang="ru-RU" dirty="0">
                <a:solidFill>
                  <a:schemeClr val="bg1"/>
                </a:solidFill>
              </a:rPr>
              <a:t>плутонію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торію</a:t>
            </a:r>
            <a:r>
              <a:rPr lang="ru-RU" dirty="0">
                <a:solidFill>
                  <a:schemeClr val="bg1"/>
                </a:solidFill>
              </a:rPr>
              <a:t> в реакторах </a:t>
            </a:r>
            <a:r>
              <a:rPr lang="ru-RU" dirty="0">
                <a:solidFill>
                  <a:schemeClr val="bg1"/>
                </a:solidFill>
              </a:rPr>
              <a:t>атомних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електростанцій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5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Цезій</a:t>
            </a:r>
            <a:r>
              <a:rPr lang="ru-RU" dirty="0"/>
              <a:t> в </a:t>
            </a:r>
            <a:r>
              <a:rPr lang="ru-RU" dirty="0"/>
              <a:t>живих</a:t>
            </a:r>
            <a:r>
              <a:rPr lang="ru-RU" dirty="0"/>
              <a:t> </a:t>
            </a:r>
            <a:r>
              <a:rPr lang="ru-RU" dirty="0"/>
              <a:t>організмах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Цезій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живих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організмах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ru-RU" sz="2000" dirty="0">
                <a:solidFill>
                  <a:schemeClr val="bg1"/>
                </a:solidFill>
              </a:rPr>
              <a:t>постійний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хімічний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мікроелемент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організму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рослин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>
                <a:solidFill>
                  <a:schemeClr val="bg1"/>
                </a:solidFill>
              </a:rPr>
              <a:t>тварин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Морські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водорості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містять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0,01-0,1 мкг </a:t>
            </a:r>
            <a:r>
              <a:rPr lang="ru-RU" sz="2000" dirty="0">
                <a:solidFill>
                  <a:schemeClr val="bg1"/>
                </a:solidFill>
              </a:rPr>
              <a:t>цезію</a:t>
            </a:r>
            <a:r>
              <a:rPr lang="ru-RU" sz="2000" dirty="0">
                <a:solidFill>
                  <a:schemeClr val="bg1"/>
                </a:solidFill>
              </a:rPr>
              <a:t> в 1 г </a:t>
            </a:r>
            <a:r>
              <a:rPr lang="ru-RU" sz="2000" dirty="0">
                <a:solidFill>
                  <a:schemeClr val="bg1"/>
                </a:solidFill>
              </a:rPr>
              <a:t>сухої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речовини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наземні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рослини</a:t>
            </a:r>
            <a:r>
              <a:rPr lang="ru-RU" sz="2000" dirty="0">
                <a:solidFill>
                  <a:schemeClr val="bg1"/>
                </a:solidFill>
              </a:rPr>
              <a:t> - 0,05-0,2. </a:t>
            </a:r>
            <a:r>
              <a:rPr lang="ru-RU" sz="2000" dirty="0">
                <a:solidFill>
                  <a:schemeClr val="bg1"/>
                </a:solidFill>
              </a:rPr>
              <a:t>Тварини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отримують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цезій</a:t>
            </a:r>
            <a:r>
              <a:rPr lang="ru-RU" sz="2000" dirty="0">
                <a:solidFill>
                  <a:schemeClr val="bg1"/>
                </a:solidFill>
              </a:rPr>
              <a:t> з водою і </a:t>
            </a:r>
            <a:r>
              <a:rPr lang="ru-RU" sz="2000" dirty="0">
                <a:solidFill>
                  <a:schemeClr val="bg1"/>
                </a:solidFill>
              </a:rPr>
              <a:t>їжею</a:t>
            </a:r>
            <a:r>
              <a:rPr lang="ru-RU" sz="2000" dirty="0">
                <a:solidFill>
                  <a:schemeClr val="bg1"/>
                </a:solidFill>
              </a:rPr>
              <a:t>. В </a:t>
            </a:r>
            <a:r>
              <a:rPr lang="ru-RU" sz="2000" dirty="0">
                <a:solidFill>
                  <a:schemeClr val="bg1"/>
                </a:solidFill>
              </a:rPr>
              <a:t>організмі</a:t>
            </a:r>
            <a:r>
              <a:rPr lang="ru-RU" sz="2000" dirty="0">
                <a:solidFill>
                  <a:schemeClr val="bg1"/>
                </a:solidFill>
              </a:rPr>
              <a:t> членистоногих </a:t>
            </a:r>
            <a:r>
              <a:rPr lang="ru-RU" sz="2000" dirty="0">
                <a:solidFill>
                  <a:schemeClr val="bg1"/>
                </a:solidFill>
              </a:rPr>
              <a:t>близько</a:t>
            </a:r>
            <a:r>
              <a:rPr lang="ru-RU" sz="2000" dirty="0">
                <a:solidFill>
                  <a:schemeClr val="bg1"/>
                </a:solidFill>
              </a:rPr>
              <a:t> 0,067-0,503 мкг / г </a:t>
            </a:r>
            <a:r>
              <a:rPr lang="ru-RU" sz="2000" dirty="0">
                <a:solidFill>
                  <a:schemeClr val="bg1"/>
                </a:solidFill>
              </a:rPr>
              <a:t>цезію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плазунів</a:t>
            </a:r>
            <a:r>
              <a:rPr lang="ru-RU" sz="2000" dirty="0">
                <a:solidFill>
                  <a:schemeClr val="bg1"/>
                </a:solidFill>
              </a:rPr>
              <a:t> - 0,04, </a:t>
            </a:r>
            <a:r>
              <a:rPr lang="ru-RU" sz="2000" dirty="0">
                <a:solidFill>
                  <a:schemeClr val="bg1"/>
                </a:solidFill>
              </a:rPr>
              <a:t>ссавців</a:t>
            </a:r>
            <a:r>
              <a:rPr lang="ru-RU" sz="2000" dirty="0">
                <a:solidFill>
                  <a:schemeClr val="bg1"/>
                </a:solidFill>
              </a:rPr>
              <a:t> - 0,05. Головне депо </a:t>
            </a:r>
            <a:r>
              <a:rPr lang="ru-RU" sz="2000" dirty="0">
                <a:solidFill>
                  <a:schemeClr val="bg1"/>
                </a:solidFill>
              </a:rPr>
              <a:t>цезію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>
                <a:solidFill>
                  <a:schemeClr val="bg1"/>
                </a:solidFill>
              </a:rPr>
              <a:t>організмі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ссавців</a:t>
            </a:r>
            <a:r>
              <a:rPr lang="ru-RU" sz="2000" dirty="0">
                <a:solidFill>
                  <a:schemeClr val="bg1"/>
                </a:solidFill>
              </a:rPr>
              <a:t> - </a:t>
            </a:r>
            <a:r>
              <a:rPr lang="ru-RU" sz="2000" dirty="0">
                <a:solidFill>
                  <a:schemeClr val="bg1"/>
                </a:solidFill>
              </a:rPr>
              <a:t>м'язи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серце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печінка</a:t>
            </a:r>
            <a:r>
              <a:rPr lang="ru-RU" sz="2000" dirty="0">
                <a:solidFill>
                  <a:schemeClr val="bg1"/>
                </a:solidFill>
              </a:rPr>
              <a:t>; в </a:t>
            </a:r>
            <a:r>
              <a:rPr lang="ru-RU" sz="2000" dirty="0">
                <a:solidFill>
                  <a:schemeClr val="bg1"/>
                </a:solidFill>
              </a:rPr>
              <a:t>крові</a:t>
            </a:r>
            <a:r>
              <a:rPr lang="ru-RU" sz="2000" dirty="0">
                <a:solidFill>
                  <a:schemeClr val="bg1"/>
                </a:solidFill>
              </a:rPr>
              <a:t> - до 2,8 мкг / л </a:t>
            </a:r>
            <a:r>
              <a:rPr lang="ru-RU" sz="2000" dirty="0">
                <a:solidFill>
                  <a:schemeClr val="bg1"/>
                </a:solidFill>
              </a:rPr>
              <a:t>цезій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щодо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малотоксичний</a:t>
            </a:r>
            <a:r>
              <a:rPr lang="ru-RU" sz="2000" dirty="0">
                <a:solidFill>
                  <a:schemeClr val="bg1"/>
                </a:solidFill>
              </a:rPr>
              <a:t>; </a:t>
            </a:r>
            <a:r>
              <a:rPr lang="ru-RU" sz="2000" dirty="0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біологічна</a:t>
            </a:r>
            <a:r>
              <a:rPr lang="ru-RU" sz="2000" dirty="0">
                <a:solidFill>
                  <a:schemeClr val="bg1"/>
                </a:solidFill>
              </a:rPr>
              <a:t> роль в </a:t>
            </a:r>
            <a:r>
              <a:rPr lang="ru-RU" sz="2000" dirty="0">
                <a:solidFill>
                  <a:schemeClr val="bg1"/>
                </a:solidFill>
              </a:rPr>
              <a:t>організмі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рослин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>
                <a:solidFill>
                  <a:schemeClr val="bg1"/>
                </a:solidFill>
              </a:rPr>
              <a:t>тварин</a:t>
            </a:r>
            <a:r>
              <a:rPr lang="ru-RU" sz="2000" dirty="0">
                <a:solidFill>
                  <a:schemeClr val="bg1"/>
                </a:solidFill>
              </a:rPr>
              <a:t> остаточно не </a:t>
            </a:r>
            <a:r>
              <a:rPr lang="ru-RU" sz="2000" dirty="0">
                <a:solidFill>
                  <a:schemeClr val="bg1"/>
                </a:solidFill>
              </a:rPr>
              <a:t>розкрита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Найбільший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коефіцієнт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накопичення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цезія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відмічений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>
                <a:solidFill>
                  <a:schemeClr val="bg1"/>
                </a:solidFill>
              </a:rPr>
              <a:t>північних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оленів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>
                <a:solidFill>
                  <a:schemeClr val="bg1"/>
                </a:solidFill>
              </a:rPr>
              <a:t>північноамериканських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водоплавних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птахів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Накопичується</a:t>
            </a:r>
            <a:r>
              <a:rPr lang="ru-RU" sz="2000" dirty="0">
                <a:solidFill>
                  <a:schemeClr val="bg1"/>
                </a:solidFill>
              </a:rPr>
              <a:t> у грибах, ряд </a:t>
            </a:r>
            <a:r>
              <a:rPr lang="ru-RU" sz="2000" dirty="0">
                <a:solidFill>
                  <a:schemeClr val="bg1"/>
                </a:solidFill>
              </a:rPr>
              <a:t>яких</a:t>
            </a:r>
            <a:r>
              <a:rPr lang="ru-RU" sz="2000" dirty="0">
                <a:solidFill>
                  <a:schemeClr val="bg1"/>
                </a:solidFill>
              </a:rPr>
              <a:t> (маслюки, моховики, </a:t>
            </a:r>
            <a:r>
              <a:rPr lang="ru-RU" sz="2000" dirty="0">
                <a:solidFill>
                  <a:schemeClr val="bg1"/>
                </a:solidFill>
              </a:rPr>
              <a:t>корбан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горькушки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польський</a:t>
            </a:r>
            <a:r>
              <a:rPr lang="ru-RU" sz="2000" dirty="0">
                <a:solidFill>
                  <a:schemeClr val="bg1"/>
                </a:solidFill>
              </a:rPr>
              <a:t> гриб) </a:t>
            </a:r>
            <a:r>
              <a:rPr lang="ru-RU" sz="2000" dirty="0">
                <a:solidFill>
                  <a:schemeClr val="bg1"/>
                </a:solidFill>
              </a:rPr>
              <a:t>вважається</a:t>
            </a:r>
            <a:r>
              <a:rPr lang="ru-RU" sz="2000" dirty="0">
                <a:solidFill>
                  <a:schemeClr val="bg1"/>
                </a:solidFill>
              </a:rPr>
              <a:t> «</a:t>
            </a:r>
            <a:r>
              <a:rPr lang="ru-RU" sz="2000" dirty="0">
                <a:solidFill>
                  <a:schemeClr val="bg1"/>
                </a:solidFill>
              </a:rPr>
              <a:t>акумуляторами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  <a:r>
              <a:rPr lang="ru-RU" sz="2000" dirty="0">
                <a:solidFill>
                  <a:schemeClr val="bg1"/>
                </a:solidFill>
              </a:rPr>
              <a:t>радіоцезію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Металургія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Металевий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цезій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>
                <a:solidFill>
                  <a:schemeClr val="bg1"/>
                </a:solidFill>
              </a:rPr>
              <a:t>зорі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пошуків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асиміляції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промисловості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виявив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властивість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різко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підвищувати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жаропрочн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магнію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chemeClr val="bg1"/>
                </a:solidFill>
              </a:rPr>
              <a:t>алюмінію</a:t>
            </a:r>
            <a:r>
              <a:rPr lang="ru-RU" dirty="0">
                <a:solidFill>
                  <a:schemeClr val="bg1"/>
                </a:solidFill>
              </a:rPr>
              <a:t>, так </a:t>
            </a:r>
            <a:r>
              <a:rPr lang="ru-RU" dirty="0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 добавка 0,3-0,4% </a:t>
            </a:r>
            <a:r>
              <a:rPr lang="ru-RU" dirty="0">
                <a:solidFill>
                  <a:schemeClr val="bg1"/>
                </a:solidFill>
              </a:rPr>
              <a:t>цезію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>
                <a:solidFill>
                  <a:schemeClr val="bg1"/>
                </a:solidFill>
              </a:rPr>
              <a:t>магнію</a:t>
            </a:r>
            <a:r>
              <a:rPr lang="ru-RU" dirty="0">
                <a:solidFill>
                  <a:schemeClr val="bg1"/>
                </a:solidFill>
              </a:rPr>
              <a:t> в 3 рази </a:t>
            </a:r>
            <a:r>
              <a:rPr lang="ru-RU" dirty="0">
                <a:solidFill>
                  <a:schemeClr val="bg1"/>
                </a:solidFill>
              </a:rPr>
              <a:t>підвищує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міцність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>
                <a:solidFill>
                  <a:schemeClr val="bg1"/>
                </a:solidFill>
              </a:rPr>
              <a:t>розрив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chemeClr val="bg1"/>
                </a:solidFill>
              </a:rPr>
              <a:t>різко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покращує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корозійну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стійкість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>
                <a:solidFill>
                  <a:schemeClr val="bg1"/>
                </a:solidFill>
              </a:rPr>
              <a:t>зважаючи</a:t>
            </a:r>
            <a:r>
              <a:rPr lang="ru-RU" dirty="0">
                <a:solidFill>
                  <a:schemeClr val="bg1"/>
                </a:solidFill>
              </a:rPr>
              <a:t> вельми </a:t>
            </a:r>
            <a:r>
              <a:rPr lang="ru-RU" dirty="0">
                <a:solidFill>
                  <a:schemeClr val="bg1"/>
                </a:solidFill>
              </a:rPr>
              <a:t>високої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ціни</a:t>
            </a:r>
            <a:r>
              <a:rPr lang="ru-RU" dirty="0">
                <a:solidFill>
                  <a:schemeClr val="bg1"/>
                </a:solidFill>
              </a:rPr>
              <a:t>, та </a:t>
            </a:r>
            <a:r>
              <a:rPr lang="ru-RU" dirty="0">
                <a:solidFill>
                  <a:schemeClr val="bg1"/>
                </a:solidFill>
              </a:rPr>
              <a:t>наявності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дешевих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металів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легування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>
                <a:solidFill>
                  <a:schemeClr val="bg1"/>
                </a:solidFill>
              </a:rPr>
              <a:t>застосовується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цієї</a:t>
            </a:r>
            <a:r>
              <a:rPr lang="ru-RU" dirty="0">
                <a:solidFill>
                  <a:schemeClr val="bg1"/>
                </a:solidFill>
              </a:rPr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3304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742</Words>
  <Application>Microsoft Office PowerPoint</Application>
  <PresentationFormat>Экран (4:3)</PresentationFormat>
  <Paragraphs>66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Цезій (Cs)</vt:lpstr>
      <vt:lpstr>Історія відкриття</vt:lpstr>
      <vt:lpstr>Отримання</vt:lpstr>
      <vt:lpstr>Фізичні властивості</vt:lpstr>
      <vt:lpstr>Хімічні властивості</vt:lpstr>
      <vt:lpstr>Презентация PowerPoint</vt:lpstr>
      <vt:lpstr>Застосування</vt:lpstr>
      <vt:lpstr>Цезій в живих організмах</vt:lpstr>
      <vt:lpstr>Металургія</vt:lpstr>
      <vt:lpstr>Каталізатори</vt:lpstr>
      <vt:lpstr>Цікаві факти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Цезій</dc:title>
  <dc:creator>Макс</dc:creator>
  <cp:lastModifiedBy>Макс</cp:lastModifiedBy>
  <cp:revision>12</cp:revision>
  <dcterms:created xsi:type="dcterms:W3CDTF">2015-02-10T17:47:02Z</dcterms:created>
  <dcterms:modified xsi:type="dcterms:W3CDTF">2015-02-10T20:59:13Z</dcterms:modified>
</cp:coreProperties>
</file>