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9" r:id="rId2"/>
  </p:sldMasterIdLst>
  <p:sldIdLst>
    <p:sldId id="256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71" r:id="rId12"/>
    <p:sldId id="272" r:id="rId13"/>
    <p:sldId id="273" r:id="rId14"/>
    <p:sldId id="274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A00"/>
    <a:srgbClr val="006666"/>
    <a:srgbClr val="800000"/>
    <a:srgbClr val="FF5050"/>
    <a:srgbClr val="00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D35DA-DBA9-4F66-9F05-03F861AA72DA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70E8-BD29-41B7-B03C-F880D4A7A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85C04-4F38-41B5-9C84-82CF6B2A7EF5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62A5F-5668-4B4A-BE23-66B702B46D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28A39-460F-41FC-A8C9-BCB9237F712B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3D4F-03C9-427C-AB00-7E83587562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120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5120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1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1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5121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2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5122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2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5122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2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5123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3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5123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3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4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B0C242-BE7B-46BF-BA93-3533BA5E8A30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5124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4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14E0B9-7FDD-4188-8F22-7F89473716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4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046DD-63F1-471A-8B81-1FC1A7CF18FF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2CD72-A309-4FCC-B0AF-D02F6530B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26133-568D-42E1-AF53-81D12E83B353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4E965-1FCF-4085-9ACD-503C3C22E2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A6B9D-C845-4149-B507-2FCDC1434528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3699-4651-40EC-81F9-886B016C64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2D2DE-7873-439B-AAB1-92BF011732DF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9AE23-7BA1-4251-9455-3CA55D8A2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83AF8-D7A8-40DC-88A5-2017B43D0D35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F50B9-2ED5-464C-9BC7-68F3DE4BC8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273C48-FE1A-4AE7-99A8-A3693EAEAAE3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A5ED4-3911-430F-AD77-4F090F44AC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A5CF7-0B6A-4F9D-ADCD-5AD626CF99BC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37870-6BBE-45FC-B0C0-A6AADC153F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928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нафта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00206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00206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00206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00206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8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018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8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01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01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01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1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1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019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019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19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020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20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020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22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22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2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6224D7CD-C20C-4C58-9BBF-B974BBFF1D2E}" type="datetimeFigureOut">
              <a:rPr lang="ru-RU"/>
              <a:pPr/>
              <a:t>16.11.2014</a:t>
            </a:fld>
            <a:endParaRPr lang="ru-RU"/>
          </a:p>
        </p:txBody>
      </p:sp>
      <p:sp>
        <p:nvSpPr>
          <p:cNvPr id="5022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22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7CB10A8-A2E9-4513-A388-8CABE08B9B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1357313"/>
            <a:ext cx="7772400" cy="3429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uk-UA" sz="8800" b="1" i="1" u="sng"/>
              <a:t>Нафта</a:t>
            </a:r>
            <a:r>
              <a:rPr lang="uk-UA" sz="4800" b="1" i="1" u="sng"/>
              <a:t/>
            </a:r>
            <a:br>
              <a:rPr lang="uk-UA" sz="4800" b="1" i="1" u="sng"/>
            </a:br>
            <a:r>
              <a:rPr lang="uk-UA" sz="4800" b="1" i="1" u="sng"/>
              <a:t> та її переробка</a:t>
            </a:r>
            <a:endParaRPr lang="ru-RU" sz="4800" b="1" i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D:\lilya\программки\Новая папка\onsho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857250"/>
            <a:ext cx="3786187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571500" y="214313"/>
            <a:ext cx="6400800" cy="571500"/>
          </a:xfrm>
          <a:ln/>
        </p:spPr>
        <p:txBody>
          <a:bodyPr/>
          <a:lstStyle/>
          <a:p>
            <a:pPr marL="0" indent="0">
              <a:buFontTx/>
              <a:buNone/>
            </a:pPr>
            <a:r>
              <a:rPr lang="ru-RU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 переробки нафти:</a:t>
            </a:r>
            <a:endParaRPr lang="ru-RU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Tx/>
              <a:buNone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500" y="1000125"/>
            <a:ext cx="32146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>
                <a:solidFill>
                  <a:srgbClr val="262626"/>
                </a:solidFill>
                <a:ea typeface="Times New Roman" pitchFamily="18" charset="0"/>
                <a:cs typeface="Courier New" pitchFamily="49" charset="0"/>
              </a:rPr>
              <a:t>Розрізняють первинні і вторинні методи переробки нафти.</a:t>
            </a:r>
          </a:p>
        </p:txBody>
      </p:sp>
      <p:pic>
        <p:nvPicPr>
          <p:cNvPr id="14340" name="Picture 2" descr="D:\lilya\программки\Новая папка\A18_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429000"/>
            <a:ext cx="485775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63" y="428625"/>
            <a:ext cx="5929312" cy="30464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>
                <a:solidFill>
                  <a:srgbClr val="006666"/>
                </a:solidFill>
                <a:ea typeface="Times New Roman" pitchFamily="18" charset="0"/>
                <a:cs typeface="Courier New" pitchFamily="49" charset="0"/>
              </a:rPr>
              <a:t>Первинні (фізичні) методи засновані на різних температурних інтервалах кипіння окремих фракцій нафти - це прямий відгін нафти.</a:t>
            </a:r>
          </a:p>
        </p:txBody>
      </p:sp>
      <p:pic>
        <p:nvPicPr>
          <p:cNvPr id="15362" name="Picture 2" descr="D:\lilya\программки\Новая папка\21357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0"/>
            <a:ext cx="299878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D:\lilya\программки\Новая папка\img8803_neft_karti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357563"/>
            <a:ext cx="4714875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D:\lilya\программки\Новая папка\oil-field-work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00438"/>
            <a:ext cx="429895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714375" y="642938"/>
            <a:ext cx="7643813" cy="5572125"/>
          </a:xfr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>
              <a:buFontTx/>
              <a:buNone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Вторинні (хімічні) методи засновані на повному перетворенні нафтової сировини під дією підвищеної температури і тиску, а також застосування каталізаторів; це різні види крекінгу і риформінгу нафти.</a:t>
            </a:r>
          </a:p>
          <a:p>
            <a:pPr marL="0" indent="0">
              <a:buFontTx/>
              <a:buNone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Усі методи засновані на високотемпературних ендотермічних процесах і реакціях, тобто для їхнього здійснення необхідне підведення тепла ззовні.</a:t>
            </a:r>
          </a:p>
          <a:p>
            <a:pPr marL="0" indent="0" algn="ctr">
              <a:buFontTx/>
              <a:buNone/>
            </a:pP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357188" y="357188"/>
            <a:ext cx="6400800" cy="642937"/>
          </a:xfrm>
          <a:ln/>
        </p:spPr>
        <p:txBody>
          <a:bodyPr/>
          <a:lstStyle/>
          <a:p>
            <a:pPr marL="0" indent="0">
              <a:buFontTx/>
              <a:buNone/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Термічні процеси переробки: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Tx/>
              <a:buNone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4375" y="1500188"/>
            <a:ext cx="4357688" cy="34163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У залежності від умов і призначення поділяються на: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360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термічний крекінг;</a:t>
            </a:r>
            <a:endParaRPr lang="ru-RU" sz="3600">
              <a:solidFill>
                <a:srgbClr val="C0000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ru-RU" sz="3600">
                <a:solidFill>
                  <a:srgbClr val="C00000"/>
                </a:solidFill>
                <a:cs typeface="Times New Roman" pitchFamily="18" charset="0"/>
              </a:rPr>
              <a:t> піролиз;</a:t>
            </a:r>
            <a:endParaRPr lang="ru-RU" sz="3600">
              <a:solidFill>
                <a:srgbClr val="C00000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ru-RU" sz="3600">
                <a:solidFill>
                  <a:srgbClr val="C00000"/>
                </a:solidFill>
                <a:cs typeface="Times New Roman" pitchFamily="18" charset="0"/>
              </a:rPr>
              <a:t> коксування.</a:t>
            </a:r>
            <a:endParaRPr lang="ru-RU" sz="3600">
              <a:solidFill>
                <a:srgbClr val="C00000"/>
              </a:solidFill>
            </a:endParaRPr>
          </a:p>
        </p:txBody>
      </p:sp>
      <p:pic>
        <p:nvPicPr>
          <p:cNvPr id="17411" name="Picture 2" descr="D:\lilya\программки\Новая папка\1048790_w640_h640_mazu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92868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D:\lilya\программки\Новая папка\article_image-image-article-6e5d8f5a-d0cb-4a84-929d-4cf604940c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863" y="3143250"/>
            <a:ext cx="39338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28625" y="428625"/>
            <a:ext cx="6400800" cy="928688"/>
          </a:xfrm>
          <a:ln/>
        </p:spPr>
        <p:txBody>
          <a:bodyPr/>
          <a:lstStyle/>
          <a:p>
            <a:pPr marL="0" indent="0">
              <a:buFontTx/>
              <a:buNone/>
            </a:pPr>
            <a:r>
              <a:rPr lang="ru-RU" sz="27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Нафта та нафтопродукти: негативний вплив на оточуюче середовище:</a:t>
            </a:r>
          </a:p>
          <a:p>
            <a:pPr marL="0" indent="0">
              <a:buFontTx/>
              <a:buNone/>
            </a:pP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428750"/>
            <a:ext cx="5786438" cy="2862263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006666"/>
                </a:solidFill>
                <a:cs typeface="+mn-cs"/>
              </a:rPr>
              <a:t>Транспортні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аварії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у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Світовому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океані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аварії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на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міжнародних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нафтомагістралях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викиди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відходів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переробки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нафти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у атмосферу,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ґрунтові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води – все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це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призводить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до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забруднення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довкілля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змушує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частіше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звертатися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до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питання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доцільності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такого "перспективного"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прогресу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підвищення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безпеки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нафтової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та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нафтопереробної</a:t>
            </a:r>
            <a:r>
              <a:rPr lang="ru-RU" sz="2000" b="1" dirty="0">
                <a:solidFill>
                  <a:srgbClr val="006666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6666"/>
                </a:solidFill>
                <a:cs typeface="+mn-cs"/>
              </a:rPr>
              <a:t>галузі</a:t>
            </a:r>
            <a:endParaRPr lang="ru-RU" sz="2000" b="1" dirty="0">
              <a:solidFill>
                <a:srgbClr val="006666"/>
              </a:solidFill>
              <a:cs typeface="+mn-cs"/>
            </a:endParaRPr>
          </a:p>
        </p:txBody>
      </p:sp>
      <p:pic>
        <p:nvPicPr>
          <p:cNvPr id="24579" name="Picture 2" descr="D:\lilya\программки\Новая папка\00c1ft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14813"/>
            <a:ext cx="3714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D:\lilya\программки\Новая папка\exxonvaldez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143375"/>
            <a:ext cx="330993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D:\lilya\программки\Новая папка\20100608_oilypelican_560x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357438"/>
            <a:ext cx="28797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lilya\программки\Новая папка\85e7365601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786188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D:\lilya\программки\Новая папка\e52f274b266e944c6a207ea3749cc8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14313"/>
            <a:ext cx="448151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D:\lilya\программки\Новая папка\8544839-standa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429000"/>
            <a:ext cx="4397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C:\Documents and Settings\Admin\Рабочий стол\1568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214313"/>
            <a:ext cx="2514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:\lilya\программки\Новая папка\213573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928813"/>
            <a:ext cx="28575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785813" y="571500"/>
            <a:ext cx="7715250" cy="3000375"/>
          </a:xfrm>
          <a:gradFill>
            <a:gsLst>
              <a:gs pos="0">
                <a:schemeClr val="bg1">
                  <a:alpha val="68000"/>
                </a:schemeClr>
              </a:gs>
              <a:gs pos="100000">
                <a:srgbClr val="FFFF00">
                  <a:alpha val="50000"/>
                </a:srgbClr>
              </a:gs>
            </a:gsLst>
            <a:lin ang="2700000" scaled="1"/>
          </a:gradFill>
        </p:spPr>
        <p:txBody>
          <a:bodyPr/>
          <a:lstStyle/>
          <a:p>
            <a:pPr marL="0" indent="0" algn="ctr">
              <a:buFontTx/>
              <a:buNone/>
            </a:pPr>
            <a:r>
              <a:rPr lang="vi-VN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На́фта</a:t>
            </a:r>
            <a:r>
              <a:rPr 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— </a:t>
            </a:r>
            <a:r>
              <a:rPr lang="vi-VN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горюча </a:t>
            </a:r>
            <a:r>
              <a:rPr lang="uk-UA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корисна копалина</a:t>
            </a:r>
            <a:r>
              <a:rPr lang="vi-VN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складна </a:t>
            </a:r>
            <a:r>
              <a:rPr lang="uk-UA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суміш вуглеводнів</a:t>
            </a:r>
            <a:r>
              <a:rPr lang="vi-VN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різних класів з невеликою кількістю органічних кисневих, сірчистих і азотних сполук, що являє собою густу маслянисту</a:t>
            </a:r>
            <a:r>
              <a:rPr lang="uk-UA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рідину</a:t>
            </a:r>
            <a:r>
              <a:rPr lang="vi-VN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від темно-бурого до чорного кольору. Нафта має характерний запах, легша за воду, у воді нерозчинна.</a:t>
            </a:r>
            <a:endParaRPr lang="ru-RU" sz="27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Picture 2" descr="D:\lilya\программки\Новая папка\1816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571875"/>
            <a:ext cx="43672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lilya\программки\Новая папка\2208_ne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73463"/>
            <a:ext cx="42862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1187450" y="333375"/>
            <a:ext cx="7786688" cy="7858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 Добування нафти та </a:t>
            </a:r>
            <a:r>
              <a:rPr lang="uk-UA" b="1">
                <a:effectLst>
                  <a:outerShdw blurRad="38100" dist="38100" dir="2700000" algn="tl">
                    <a:srgbClr val="C0C0C0"/>
                  </a:outerShdw>
                </a:effectLst>
              </a:rPr>
              <a:t>її склад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63" y="1000125"/>
            <a:ext cx="8215312" cy="45243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Нафта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рідкі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нафтопродукти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що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одержують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при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її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переробці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служать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основними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рідкими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паливами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.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Раціональне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використання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базується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на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її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глибокій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хімічній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переробці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з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максимальним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виходом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легких,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світлих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продуктів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(бензин)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газоподібної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вуглеводневої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сировини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для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хімічної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промисловості</a:t>
            </a:r>
            <a:r>
              <a:rPr lang="ru-RU" sz="32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lang="ru-RU" sz="32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571472" y="285728"/>
            <a:ext cx="7786742" cy="5857916"/>
          </a:xfrm>
          <a:gradFill>
            <a:gsLst>
              <a:gs pos="5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Нафта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залягає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пористих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шарах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осадових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порід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глибині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100 до 6000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метрів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обсяг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скупчень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досягати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мільярдів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кубометрів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Покладам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нафти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супроводжують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побіжні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пальні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гази,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знаходяться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під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великим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тиском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Витяг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нафти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проводять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різними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методами: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dirty="0" err="1">
                <a:latin typeface="+mn-lt"/>
                <a:ea typeface="+mn-ea"/>
                <a:cs typeface="+mn-cs"/>
              </a:rPr>
              <a:t>фонтанним</a:t>
            </a:r>
            <a:r>
              <a:rPr lang="ru-RU" dirty="0">
                <a:latin typeface="+mn-lt"/>
                <a:ea typeface="+mn-ea"/>
                <a:cs typeface="+mn-cs"/>
              </a:rPr>
              <a:t>;</a:t>
            </a:r>
            <a:endParaRPr lang="en-US" dirty="0"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ru-RU" dirty="0" err="1">
                <a:latin typeface="+mn-lt"/>
                <a:ea typeface="+mn-ea"/>
                <a:cs typeface="+mn-cs"/>
              </a:rPr>
              <a:t>компресорним</a:t>
            </a:r>
            <a:r>
              <a:rPr lang="ru-RU" dirty="0">
                <a:latin typeface="+mn-lt"/>
                <a:ea typeface="+mn-ea"/>
                <a:cs typeface="+mn-cs"/>
              </a:rPr>
              <a:t>;</a:t>
            </a:r>
            <a:endParaRPr lang="en-US" dirty="0"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ru-RU" dirty="0" err="1">
                <a:latin typeface="+mn-lt"/>
                <a:ea typeface="+mn-ea"/>
                <a:cs typeface="+mn-cs"/>
              </a:rPr>
              <a:t>глибинно-насосним</a:t>
            </a:r>
            <a:r>
              <a:rPr lang="ru-RU" dirty="0">
                <a:latin typeface="+mn-lt"/>
                <a:ea typeface="+mn-ea"/>
                <a:cs typeface="+mn-cs"/>
              </a:rPr>
              <a:t>.</a:t>
            </a:r>
          </a:p>
          <a:p>
            <a:pPr marL="0" indent="0" algn="ctr">
              <a:buFontTx/>
              <a:buNone/>
              <a:defRPr/>
            </a:pPr>
            <a:endParaRPr lang="ru-RU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D:\lilya\программки\Новая папка\21357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57188"/>
            <a:ext cx="3857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5" descr="D:\lilya\программки\Новая папка\1247142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4391025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D:\lilya\программки\Новая папка\1263803419_012_5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357563"/>
            <a:ext cx="44973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63" y="214313"/>
            <a:ext cx="8143875" cy="3786187"/>
          </a:xfrm>
          <a:prstGeom prst="rect">
            <a:avLst/>
          </a:prstGeom>
          <a:gradFill>
            <a:gsLst>
              <a:gs pos="500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D35B1F"/>
                </a:solidFill>
                <a:ea typeface="Times New Roman" pitchFamily="18" charset="0"/>
                <a:cs typeface="Courier New" pitchFamily="49" charset="0"/>
              </a:rPr>
              <a:t>Нафта, що надходить на поверхню, у своєму складі містить:</a:t>
            </a:r>
          </a:p>
          <a:p>
            <a:pPr eaLnBrk="0" hangingPunct="0"/>
            <a:r>
              <a:rPr lang="ru-RU" sz="2400">
                <a:solidFill>
                  <a:srgbClr val="D35B1F"/>
                </a:solidFill>
                <a:ea typeface="Times New Roman" pitchFamily="18" charset="0"/>
                <a:cs typeface="Courier New" pitchFamily="49" charset="0"/>
              </a:rPr>
              <a:t>побіжні гази - 50-100 м3/т,</a:t>
            </a:r>
            <a:endParaRPr lang="ru-RU" sz="2400">
              <a:solidFill>
                <a:srgbClr val="D35B1F"/>
              </a:solidFill>
            </a:endParaRPr>
          </a:p>
          <a:p>
            <a:pPr eaLnBrk="0" hangingPunct="0"/>
            <a:r>
              <a:rPr lang="ru-RU" sz="2400">
                <a:solidFill>
                  <a:srgbClr val="D35B1F"/>
                </a:solidFill>
                <a:cs typeface="Times New Roman" pitchFamily="18" charset="0"/>
              </a:rPr>
              <a:t>воду - 200-300 кг/т;</a:t>
            </a:r>
            <a:endParaRPr lang="ru-RU" sz="2400">
              <a:solidFill>
                <a:srgbClr val="D35B1F"/>
              </a:solidFill>
            </a:endParaRPr>
          </a:p>
          <a:p>
            <a:pPr eaLnBrk="0" hangingPunct="0"/>
            <a:r>
              <a:rPr lang="ru-RU" sz="2400">
                <a:solidFill>
                  <a:srgbClr val="D35B1F"/>
                </a:solidFill>
                <a:cs typeface="Times New Roman" pitchFamily="18" charset="0"/>
              </a:rPr>
              <a:t>мінеральні солі: 10-15 кг/т.</a:t>
            </a:r>
            <a:endParaRPr lang="ru-RU" sz="2400">
              <a:solidFill>
                <a:srgbClr val="D35B1F"/>
              </a:solidFill>
            </a:endParaRPr>
          </a:p>
          <a:p>
            <a:pPr eaLnBrk="0" hangingPunct="0"/>
            <a:r>
              <a:rPr lang="ru-RU" sz="2400">
                <a:solidFill>
                  <a:srgbClr val="D35B1F"/>
                </a:solidFill>
                <a:cs typeface="Times New Roman" pitchFamily="18" charset="0"/>
              </a:rPr>
              <a:t>Тому на нафтових промислах роблять підготовку нафти до переробки. Вона полягає в наступному:</a:t>
            </a:r>
            <a:endParaRPr lang="ru-RU" sz="2400">
              <a:solidFill>
                <a:srgbClr val="D35B1F"/>
              </a:solidFill>
            </a:endParaRPr>
          </a:p>
          <a:p>
            <a:pPr eaLnBrk="0" hangingPunct="0"/>
            <a:r>
              <a:rPr lang="ru-RU" sz="2400">
                <a:solidFill>
                  <a:srgbClr val="D35B1F"/>
                </a:solidFill>
                <a:cs typeface="Times New Roman" pitchFamily="18" charset="0"/>
              </a:rPr>
              <a:t>видалення розчинених газів;</a:t>
            </a:r>
            <a:endParaRPr lang="ru-RU" sz="2400">
              <a:solidFill>
                <a:srgbClr val="D35B1F"/>
              </a:solidFill>
            </a:endParaRPr>
          </a:p>
          <a:p>
            <a:pPr eaLnBrk="0" hangingPunct="0"/>
            <a:r>
              <a:rPr lang="ru-RU" sz="2400">
                <a:solidFill>
                  <a:srgbClr val="D35B1F"/>
                </a:solidFill>
                <a:cs typeface="Times New Roman" pitchFamily="18" charset="0"/>
              </a:rPr>
              <a:t>видалення мінеральних солей; .</a:t>
            </a:r>
            <a:endParaRPr lang="ru-RU" sz="2400">
              <a:solidFill>
                <a:srgbClr val="D35B1F"/>
              </a:solidFill>
            </a:endParaRPr>
          </a:p>
          <a:p>
            <a:pPr eaLnBrk="0" hangingPunct="0"/>
            <a:r>
              <a:rPr lang="ru-RU" sz="2400">
                <a:solidFill>
                  <a:srgbClr val="D35B1F"/>
                </a:solidFill>
                <a:cs typeface="Times New Roman" pitchFamily="18" charset="0"/>
              </a:rPr>
              <a:t>зневоднювання нафтової емульсії.</a:t>
            </a:r>
            <a:endParaRPr lang="ru-RU" sz="2400">
              <a:solidFill>
                <a:srgbClr val="D35B1F"/>
              </a:solidFill>
            </a:endParaRPr>
          </a:p>
        </p:txBody>
      </p:sp>
      <p:pic>
        <p:nvPicPr>
          <p:cNvPr id="8194" name="Picture 2" descr="D:\lilya\программки\Новая папка\onsho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929063"/>
            <a:ext cx="283686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lilya\программки\Новая папка\karadeniz-de-kaliteli-petrol-bulundu-126293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29063"/>
            <a:ext cx="53911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625" y="285750"/>
            <a:ext cx="82153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ea typeface="Times New Roman" pitchFamily="18" charset="0"/>
                <a:cs typeface="Courier New" pitchFamily="49" charset="0"/>
              </a:rPr>
              <a:t>Нафта являє собою складну суміш різноманітних хімічних сполук: у першу чергу - вуглеводнів.</a:t>
            </a:r>
          </a:p>
          <a:p>
            <a:pPr eaLnBrk="0" hangingPunct="0"/>
            <a:r>
              <a:rPr lang="ru-RU" sz="2800">
                <a:ea typeface="Times New Roman" pitchFamily="18" charset="0"/>
                <a:cs typeface="Courier New" pitchFamily="49" charset="0"/>
              </a:rPr>
              <a:t>До складу нафти входять:</a:t>
            </a:r>
            <a:endParaRPr lang="ru-RU" sz="2800"/>
          </a:p>
          <a:p>
            <a:pPr eaLnBrk="0" hangingPunct="0"/>
            <a:r>
              <a:rPr lang="ru-RU" sz="2800">
                <a:cs typeface="Times New Roman" pitchFamily="18" charset="0"/>
              </a:rPr>
              <a:t>1) рідкі і розчинені тверді парафінові вуглеводні (алкани);</a:t>
            </a:r>
            <a:endParaRPr lang="ru-RU" sz="2800"/>
          </a:p>
          <a:p>
            <a:pPr eaLnBrk="0" hangingPunct="0"/>
            <a:r>
              <a:rPr lang="ru-RU" sz="2800">
                <a:cs typeface="Times New Roman" pitchFamily="18" charset="0"/>
              </a:rPr>
              <a:t>2</a:t>
            </a:r>
            <a:r>
              <a:rPr lang="en-US" sz="2800">
                <a:cs typeface="Times New Roman" pitchFamily="18" charset="0"/>
              </a:rPr>
              <a:t>)</a:t>
            </a:r>
            <a:r>
              <a:rPr lang="ru-RU" sz="2800">
                <a:cs typeface="Times New Roman" pitchFamily="18" charset="0"/>
              </a:rPr>
              <a:t> нафтенові вуглеводні ( циклоалкани);</a:t>
            </a:r>
            <a:endParaRPr lang="ru-RU" sz="2800"/>
          </a:p>
          <a:p>
            <a:pPr eaLnBrk="0" hangingPunct="0"/>
            <a:r>
              <a:rPr lang="ru-RU" sz="2800">
                <a:cs typeface="Times New Roman" pitchFamily="18" charset="0"/>
              </a:rPr>
              <a:t>3) ароматичні вуглеводні (арени).</a:t>
            </a:r>
            <a:endParaRPr lang="ru-RU" sz="2800"/>
          </a:p>
        </p:txBody>
      </p:sp>
      <p:pic>
        <p:nvPicPr>
          <p:cNvPr id="9218" name="Picture 2" descr="D:\lilya\программки\Новая папка\oilkapk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34290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:\lilya\программки\Новая папка\oi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857625"/>
            <a:ext cx="3643312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03196" y="9502"/>
            <a:ext cx="4214842" cy="6494085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>
                <a:solidFill>
                  <a:srgbClr val="002060"/>
                </a:solidFill>
                <a:ea typeface="Times New Roman" pitchFamily="18" charset="0"/>
                <a:cs typeface="Courier New" pitchFamily="49" charset="0"/>
              </a:rPr>
              <a:t>Нафта містить: нафтенові кислоти, смолисті й асфальтові речовини, сірчисті сполуки, азотисті сполуки й інші.</a:t>
            </a:r>
          </a:p>
        </p:txBody>
      </p:sp>
      <p:pic>
        <p:nvPicPr>
          <p:cNvPr id="10244" name="Picture 2" descr="D:\lilya\программки\Новая папка\A25_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50"/>
            <a:ext cx="40497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D:\lilya\программки\Новая папка\A02-9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63"/>
            <a:ext cx="40417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D:\lilya\программки\Новая папка\oilkapk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72063"/>
            <a:ext cx="20002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785813" y="285750"/>
            <a:ext cx="6400800" cy="571500"/>
          </a:xfrm>
          <a:ln/>
        </p:spPr>
        <p:txBody>
          <a:bodyPr/>
          <a:lstStyle/>
          <a:p>
            <a:pPr marL="0" indent="0">
              <a:buFontTx/>
              <a:buNone/>
            </a:pPr>
            <a:r>
              <a:rPr lang="ru-RU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Основні нафтопродукти:</a:t>
            </a:r>
            <a:endParaRPr lang="ru-RU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Tx/>
              <a:buNone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000108"/>
            <a:ext cx="8643998" cy="2862322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D0D0D"/>
                </a:solidFill>
                <a:ea typeface="Times New Roman" pitchFamily="18" charset="0"/>
                <a:cs typeface="Courier New" pitchFamily="49" charset="0"/>
              </a:rPr>
              <a:t>На НПЗ із нафти виробляють:</a:t>
            </a:r>
          </a:p>
          <a:p>
            <a:pPr eaLnBrk="0" hangingPunct="0"/>
            <a:r>
              <a:rPr lang="ru-RU" sz="2000">
                <a:solidFill>
                  <a:srgbClr val="0D0D0D"/>
                </a:solidFill>
                <a:ea typeface="Times New Roman" pitchFamily="18" charset="0"/>
                <a:cs typeface="Courier New" pitchFamily="49" charset="0"/>
              </a:rPr>
              <a:t>індивідуальні парафінові, олефинові й ароматичні сполуки, котрі є сировиною органічного синтезу;</a:t>
            </a:r>
            <a:endParaRPr lang="ru-RU" sz="2000">
              <a:solidFill>
                <a:srgbClr val="0D0D0D"/>
              </a:solidFill>
            </a:endParaRPr>
          </a:p>
          <a:p>
            <a:pPr eaLnBrk="0" hangingPunct="0"/>
            <a:r>
              <a:rPr lang="ru-RU" sz="2000">
                <a:solidFill>
                  <a:srgbClr val="0D0D0D"/>
                </a:solidFill>
                <a:cs typeface="Times New Roman" pitchFamily="18" charset="0"/>
              </a:rPr>
              <a:t>пальні і мастильні матеріали;</a:t>
            </a:r>
            <a:endParaRPr lang="ru-RU" sz="2000">
              <a:solidFill>
                <a:srgbClr val="0D0D0D"/>
              </a:solidFill>
            </a:endParaRPr>
          </a:p>
          <a:p>
            <a:pPr eaLnBrk="0" hangingPunct="0"/>
            <a:r>
              <a:rPr lang="ru-RU" sz="2000">
                <a:solidFill>
                  <a:srgbClr val="0D0D0D"/>
                </a:solidFill>
                <a:cs typeface="Times New Roman" pitchFamily="18" charset="0"/>
              </a:rPr>
              <a:t>моторні палива (авіаційні, автомобільні бензини, керосин, лігроїн),</a:t>
            </a:r>
            <a:endParaRPr lang="ru-RU" sz="2000">
              <a:solidFill>
                <a:srgbClr val="0D0D0D"/>
              </a:solidFill>
            </a:endParaRPr>
          </a:p>
          <a:p>
            <a:pPr eaLnBrk="0" hangingPunct="0"/>
            <a:r>
              <a:rPr lang="ru-RU" sz="2000">
                <a:solidFill>
                  <a:srgbClr val="0D0D0D"/>
                </a:solidFill>
                <a:cs typeface="Times New Roman" pitchFamily="18" charset="0"/>
              </a:rPr>
              <a:t>дизельне паливо;</a:t>
            </a:r>
            <a:endParaRPr lang="ru-RU" sz="2000">
              <a:solidFill>
                <a:srgbClr val="0D0D0D"/>
              </a:solidFill>
            </a:endParaRPr>
          </a:p>
          <a:p>
            <a:pPr eaLnBrk="0" hangingPunct="0"/>
            <a:r>
              <a:rPr lang="ru-RU" sz="2000">
                <a:solidFill>
                  <a:srgbClr val="0D0D0D"/>
                </a:solidFill>
                <a:cs typeface="Times New Roman" pitchFamily="18" charset="0"/>
              </a:rPr>
              <a:t>тверді і напіврідкі суміші парафинів (парафін, вазелін);</a:t>
            </a:r>
            <a:endParaRPr lang="ru-RU" sz="2000">
              <a:solidFill>
                <a:srgbClr val="0D0D0D"/>
              </a:solidFill>
            </a:endParaRPr>
          </a:p>
          <a:p>
            <a:pPr eaLnBrk="0" hangingPunct="0"/>
            <a:r>
              <a:rPr lang="ru-RU" sz="2000">
                <a:solidFill>
                  <a:srgbClr val="0D0D0D"/>
                </a:solidFill>
                <a:cs typeface="Times New Roman" pitchFamily="18" charset="0"/>
              </a:rPr>
              <a:t>бітуми,електродний кокс, розчинники;</a:t>
            </a:r>
            <a:endParaRPr lang="ru-RU" sz="2000">
              <a:solidFill>
                <a:srgbClr val="0D0D0D"/>
              </a:solidFill>
            </a:endParaRPr>
          </a:p>
          <a:p>
            <a:pPr eaLnBrk="0" hangingPunct="0"/>
            <a:r>
              <a:rPr lang="ru-RU" sz="2000">
                <a:solidFill>
                  <a:srgbClr val="0D0D0D"/>
                </a:solidFill>
                <a:cs typeface="Times New Roman" pitchFamily="18" charset="0"/>
              </a:rPr>
              <a:t>мастила.</a:t>
            </a:r>
            <a:endParaRPr lang="ru-RU" sz="2000">
              <a:solidFill>
                <a:srgbClr val="0D0D0D"/>
              </a:solidFill>
            </a:endParaRPr>
          </a:p>
        </p:txBody>
      </p:sp>
      <p:pic>
        <p:nvPicPr>
          <p:cNvPr id="11269" name="Picture 2" descr="D:\lilya\программки\Новая папка\A18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3714750"/>
            <a:ext cx="428625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D:\lilya\программки\Новая папка\1263803419_012_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857625"/>
            <a:ext cx="361791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383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Verdana</vt:lpstr>
      <vt:lpstr>Times New Roman</vt:lpstr>
      <vt:lpstr>Courier New</vt:lpstr>
      <vt:lpstr>Wingdings</vt:lpstr>
      <vt:lpstr>Специальное оформление</vt:lpstr>
      <vt:lpstr>Шары</vt:lpstr>
      <vt:lpstr>Нафта  та її переробка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27</cp:revision>
  <dcterms:created xsi:type="dcterms:W3CDTF">2012-04-19T18:04:58Z</dcterms:created>
  <dcterms:modified xsi:type="dcterms:W3CDTF">2014-11-16T16:44:26Z</dcterms:modified>
</cp:coreProperties>
</file>