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81" r:id="rId3"/>
    <p:sldId id="260" r:id="rId4"/>
    <p:sldId id="256" r:id="rId5"/>
    <p:sldId id="278" r:id="rId6"/>
    <p:sldId id="276" r:id="rId7"/>
    <p:sldId id="259" r:id="rId8"/>
    <p:sldId id="270" r:id="rId9"/>
    <p:sldId id="261" r:id="rId10"/>
    <p:sldId id="282" r:id="rId11"/>
    <p:sldId id="263" r:id="rId12"/>
    <p:sldId id="271" r:id="rId13"/>
    <p:sldId id="264" r:id="rId14"/>
    <p:sldId id="267" r:id="rId15"/>
    <p:sldId id="265" r:id="rId16"/>
    <p:sldId id="268" r:id="rId17"/>
    <p:sldId id="266" r:id="rId18"/>
    <p:sldId id="273" r:id="rId19"/>
    <p:sldId id="277" r:id="rId20"/>
    <p:sldId id="272"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7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B93A257-76F1-4897-B867-25A4291A741B}" type="datetimeFigureOut">
              <a:rPr lang="uk-UA" smtClean="0"/>
              <a:t>23.10.2013</a:t>
            </a:fld>
            <a:endParaRPr lang="uk-UA"/>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uk-UA"/>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BB9A2C9-3053-4B64-AED0-2D7D0F6200E7}"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93A257-76F1-4897-B867-25A4291A741B}" type="datetimeFigureOut">
              <a:rPr lang="uk-UA" smtClean="0"/>
              <a:t>23.10.2013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BB9A2C9-3053-4B64-AED0-2D7D0F6200E7}"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93A257-76F1-4897-B867-25A4291A741B}" type="datetimeFigureOut">
              <a:rPr lang="uk-UA" smtClean="0"/>
              <a:t>23.10.2013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BB9A2C9-3053-4B64-AED0-2D7D0F6200E7}"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B93A257-76F1-4897-B867-25A4291A741B}" type="datetimeFigureOut">
              <a:rPr lang="uk-UA" smtClean="0"/>
              <a:t>23.10.2013</a:t>
            </a:fld>
            <a:endParaRPr lang="uk-UA"/>
          </a:p>
        </p:txBody>
      </p:sp>
      <p:sp>
        <p:nvSpPr>
          <p:cNvPr id="5" name="Нижний колонтитул 4"/>
          <p:cNvSpPr>
            <a:spLocks noGrp="1"/>
          </p:cNvSpPr>
          <p:nvPr>
            <p:ph type="ftr" sz="quarter" idx="11"/>
          </p:nvPr>
        </p:nvSpPr>
        <p:spPr>
          <a:xfrm>
            <a:off x="457200" y="6480969"/>
            <a:ext cx="4260056" cy="300831"/>
          </a:xfrm>
        </p:spPr>
        <p:txBody>
          <a:bodyPr/>
          <a:lstStyle/>
          <a:p>
            <a:endParaRPr lang="uk-UA"/>
          </a:p>
        </p:txBody>
      </p:sp>
      <p:sp>
        <p:nvSpPr>
          <p:cNvPr id="6" name="Номер слайда 5"/>
          <p:cNvSpPr>
            <a:spLocks noGrp="1"/>
          </p:cNvSpPr>
          <p:nvPr>
            <p:ph type="sldNum" sz="quarter" idx="12"/>
          </p:nvPr>
        </p:nvSpPr>
        <p:spPr/>
        <p:txBody>
          <a:bodyPr/>
          <a:lstStyle/>
          <a:p>
            <a:fld id="{4BB9A2C9-3053-4B64-AED0-2D7D0F6200E7}"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AB93A257-76F1-4897-B867-25A4291A741B}" type="datetimeFigureOut">
              <a:rPr lang="uk-UA" smtClean="0"/>
              <a:t>23.10.2013</a:t>
            </a:fld>
            <a:endParaRPr lang="uk-UA"/>
          </a:p>
        </p:txBody>
      </p:sp>
      <p:sp>
        <p:nvSpPr>
          <p:cNvPr id="5" name="Нижний колонтитул 4"/>
          <p:cNvSpPr>
            <a:spLocks noGrp="1"/>
          </p:cNvSpPr>
          <p:nvPr>
            <p:ph type="ftr" sz="quarter" idx="11"/>
          </p:nvPr>
        </p:nvSpPr>
        <p:spPr>
          <a:xfrm>
            <a:off x="2619376" y="6480969"/>
            <a:ext cx="4260056" cy="300831"/>
          </a:xfrm>
        </p:spPr>
        <p:txBody>
          <a:bodyPr/>
          <a:lstStyle/>
          <a:p>
            <a:endParaRPr lang="uk-UA"/>
          </a:p>
        </p:txBody>
      </p:sp>
      <p:sp>
        <p:nvSpPr>
          <p:cNvPr id="6" name="Номер слайда 5"/>
          <p:cNvSpPr>
            <a:spLocks noGrp="1"/>
          </p:cNvSpPr>
          <p:nvPr>
            <p:ph type="sldNum" sz="quarter" idx="12"/>
          </p:nvPr>
        </p:nvSpPr>
        <p:spPr>
          <a:xfrm>
            <a:off x="8451056" y="809624"/>
            <a:ext cx="502920" cy="300831"/>
          </a:xfrm>
        </p:spPr>
        <p:txBody>
          <a:bodyPr/>
          <a:lstStyle/>
          <a:p>
            <a:fld id="{4BB9A2C9-3053-4B64-AED0-2D7D0F6200E7}" type="slidenum">
              <a:rPr lang="uk-UA" smtClean="0"/>
              <a:t>‹#›</a:t>
            </a:fld>
            <a:endParaRPr lang="uk-UA"/>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B93A257-76F1-4897-B867-25A4291A741B}" type="datetimeFigureOut">
              <a:rPr lang="uk-UA" smtClean="0"/>
              <a:t>23.10.2013</a:t>
            </a:fld>
            <a:endParaRPr lang="uk-UA"/>
          </a:p>
        </p:txBody>
      </p:sp>
      <p:sp>
        <p:nvSpPr>
          <p:cNvPr id="6" name="Нижний колонтитул 5"/>
          <p:cNvSpPr>
            <a:spLocks noGrp="1"/>
          </p:cNvSpPr>
          <p:nvPr>
            <p:ph type="ftr" sz="quarter" idx="11"/>
          </p:nvPr>
        </p:nvSpPr>
        <p:spPr>
          <a:xfrm>
            <a:off x="457200" y="6480969"/>
            <a:ext cx="4260056" cy="301752"/>
          </a:xfrm>
        </p:spPr>
        <p:txBody>
          <a:bodyPr/>
          <a:lstStyle/>
          <a:p>
            <a:endParaRPr lang="uk-UA"/>
          </a:p>
        </p:txBody>
      </p:sp>
      <p:sp>
        <p:nvSpPr>
          <p:cNvPr id="7" name="Номер слайда 6"/>
          <p:cNvSpPr>
            <a:spLocks noGrp="1"/>
          </p:cNvSpPr>
          <p:nvPr>
            <p:ph type="sldNum" sz="quarter" idx="12"/>
          </p:nvPr>
        </p:nvSpPr>
        <p:spPr>
          <a:xfrm>
            <a:off x="7589520" y="6480969"/>
            <a:ext cx="502920" cy="301752"/>
          </a:xfrm>
        </p:spPr>
        <p:txBody>
          <a:bodyPr/>
          <a:lstStyle/>
          <a:p>
            <a:fld id="{4BB9A2C9-3053-4B64-AED0-2D7D0F6200E7}"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B93A257-76F1-4897-B867-25A4291A741B}" type="datetimeFigureOut">
              <a:rPr lang="uk-UA" smtClean="0"/>
              <a:t>23.10.2013</a:t>
            </a:fld>
            <a:endParaRPr lang="uk-UA"/>
          </a:p>
        </p:txBody>
      </p:sp>
      <p:sp>
        <p:nvSpPr>
          <p:cNvPr id="8" name="Нижний колонтитул 7"/>
          <p:cNvSpPr>
            <a:spLocks noGrp="1"/>
          </p:cNvSpPr>
          <p:nvPr>
            <p:ph type="ftr" sz="quarter" idx="11"/>
          </p:nvPr>
        </p:nvSpPr>
        <p:spPr>
          <a:xfrm>
            <a:off x="457200" y="6480969"/>
            <a:ext cx="4261104" cy="301752"/>
          </a:xfrm>
        </p:spPr>
        <p:txBody>
          <a:bodyPr/>
          <a:lstStyle/>
          <a:p>
            <a:endParaRPr lang="uk-UA"/>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4BB9A2C9-3053-4B64-AED0-2D7D0F6200E7}"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B93A257-76F1-4897-B867-25A4291A741B}" type="datetimeFigureOut">
              <a:rPr lang="uk-UA" smtClean="0"/>
              <a:t>23.10.2013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BB9A2C9-3053-4B64-AED0-2D7D0F6200E7}"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B93A257-76F1-4897-B867-25A4291A741B}" type="datetimeFigureOut">
              <a:rPr lang="uk-UA" smtClean="0"/>
              <a:t>23.10.2013</a:t>
            </a:fld>
            <a:endParaRPr lang="uk-UA"/>
          </a:p>
        </p:txBody>
      </p:sp>
      <p:sp>
        <p:nvSpPr>
          <p:cNvPr id="3" name="Нижний колонтитул 2"/>
          <p:cNvSpPr>
            <a:spLocks noGrp="1"/>
          </p:cNvSpPr>
          <p:nvPr>
            <p:ph type="ftr" sz="quarter" idx="11"/>
          </p:nvPr>
        </p:nvSpPr>
        <p:spPr>
          <a:xfrm>
            <a:off x="457200" y="6481890"/>
            <a:ext cx="4260056" cy="300831"/>
          </a:xfrm>
        </p:spPr>
        <p:txBody>
          <a:bodyPr/>
          <a:lstStyle/>
          <a:p>
            <a:endParaRPr lang="uk-UA"/>
          </a:p>
        </p:txBody>
      </p:sp>
      <p:sp>
        <p:nvSpPr>
          <p:cNvPr id="4" name="Номер слайда 3"/>
          <p:cNvSpPr>
            <a:spLocks noGrp="1"/>
          </p:cNvSpPr>
          <p:nvPr>
            <p:ph type="sldNum" sz="quarter" idx="12"/>
          </p:nvPr>
        </p:nvSpPr>
        <p:spPr>
          <a:xfrm>
            <a:off x="7589520" y="6480969"/>
            <a:ext cx="502920" cy="301752"/>
          </a:xfrm>
        </p:spPr>
        <p:txBody>
          <a:bodyPr/>
          <a:lstStyle/>
          <a:p>
            <a:fld id="{4BB9A2C9-3053-4B64-AED0-2D7D0F6200E7}"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B93A257-76F1-4897-B867-25A4291A741B}" type="datetimeFigureOut">
              <a:rPr lang="uk-UA" smtClean="0"/>
              <a:t>23.10.2013</a:t>
            </a:fld>
            <a:endParaRPr lang="uk-UA"/>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4BB9A2C9-3053-4B64-AED0-2D7D0F6200E7}"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B93A257-76F1-4897-B867-25A4291A741B}" type="datetimeFigureOut">
              <a:rPr lang="uk-UA" smtClean="0"/>
              <a:t>23.10.2013</a:t>
            </a:fld>
            <a:endParaRPr lang="uk-UA"/>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uk-UA"/>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4BB9A2C9-3053-4B64-AED0-2D7D0F6200E7}"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B93A257-76F1-4897-B867-25A4291A741B}" type="datetimeFigureOut">
              <a:rPr lang="uk-UA" smtClean="0"/>
              <a:t>23.10.2013</a:t>
            </a:fld>
            <a:endParaRPr lang="uk-UA"/>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uk-UA"/>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BB9A2C9-3053-4B64-AED0-2D7D0F6200E7}"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16832"/>
            <a:ext cx="8229600" cy="2232248"/>
          </a:xfrm>
        </p:spPr>
        <p:txBody>
          <a:bodyPr/>
          <a:lstStyle/>
          <a:p>
            <a:r>
              <a:rPr lang="uk-UA" dirty="0" smtClean="0"/>
              <a:t>         </a:t>
            </a:r>
            <a:r>
              <a:rPr lang="uk-UA" sz="6000" i="1" dirty="0" smtClean="0">
                <a:solidFill>
                  <a:srgbClr val="FFFF00"/>
                </a:solidFill>
              </a:rPr>
              <a:t>Толерантність</a:t>
            </a:r>
            <a:endParaRPr lang="uk-UA" sz="6000" i="1" dirty="0">
              <a:solidFill>
                <a:srgbClr val="FFFF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143" y="3573016"/>
            <a:ext cx="6437329" cy="3284984"/>
          </a:xfrm>
          <a:prstGeom prst="rect">
            <a:avLst/>
          </a:prstGeom>
        </p:spPr>
      </p:pic>
    </p:spTree>
    <p:extLst>
      <p:ext uri="{BB962C8B-B14F-4D97-AF65-F5344CB8AC3E}">
        <p14:creationId xmlns:p14="http://schemas.microsoft.com/office/powerpoint/2010/main" val="17668266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33" y="141725"/>
            <a:ext cx="6675134" cy="6574550"/>
          </a:xfrm>
          <a:prstGeom prst="rect">
            <a:avLst/>
          </a:prstGeom>
        </p:spPr>
      </p:pic>
    </p:spTree>
    <p:extLst>
      <p:ext uri="{BB962C8B-B14F-4D97-AF65-F5344CB8AC3E}">
        <p14:creationId xmlns:p14="http://schemas.microsoft.com/office/powerpoint/2010/main" val="987901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424936" cy="5262979"/>
          </a:xfrm>
          <a:prstGeom prst="rect">
            <a:avLst/>
          </a:prstGeom>
        </p:spPr>
        <p:txBody>
          <a:bodyPr wrap="square">
            <a:spAutoFit/>
          </a:bodyPr>
          <a:lstStyle/>
          <a:p>
            <a:r>
              <a:rPr lang="uk-UA" sz="2800" dirty="0">
                <a:solidFill>
                  <a:srgbClr val="FFFF00"/>
                </a:solidFill>
              </a:rPr>
              <a:t>В основу формування толерантності підлітків у родині необхідно закласти навчання культурі світу та правам людини. </a:t>
            </a:r>
            <a:r>
              <a:rPr lang="uk-UA" sz="2800" dirty="0" smtClean="0">
                <a:solidFill>
                  <a:srgbClr val="FFFF00"/>
                </a:solidFill>
              </a:rPr>
              <a:t>                                                                             Основний </a:t>
            </a:r>
            <a:r>
              <a:rPr lang="uk-UA" sz="2800" dirty="0">
                <a:solidFill>
                  <a:srgbClr val="FFFF00"/>
                </a:solidFill>
              </a:rPr>
              <a:t>зміст виховного процесу загальнолюдських цінностей запропонований </a:t>
            </a:r>
            <a:r>
              <a:rPr lang="uk-UA" sz="2800" dirty="0" smtClean="0">
                <a:solidFill>
                  <a:srgbClr val="FFFF00"/>
                </a:solidFill>
              </a:rPr>
              <a:t>                                                                       В</a:t>
            </a:r>
            <a:r>
              <a:rPr lang="uk-UA" sz="2800" dirty="0">
                <a:solidFill>
                  <a:srgbClr val="FFFF00"/>
                </a:solidFill>
              </a:rPr>
              <a:t>. Караковським, який уважає, що у процесі виховання необхідно звернутись до </a:t>
            </a:r>
            <a:r>
              <a:rPr lang="uk-UA" sz="2800" dirty="0" smtClean="0">
                <a:solidFill>
                  <a:srgbClr val="FFFF00"/>
                </a:solidFill>
              </a:rPr>
              <a:t>  фундаментальних </a:t>
            </a:r>
            <a:r>
              <a:rPr lang="uk-UA" sz="2800" dirty="0">
                <a:solidFill>
                  <a:srgbClr val="FFFF00"/>
                </a:solidFill>
              </a:rPr>
              <a:t>цінностей, орієнтація на які й повинна народжувати в людині добрі риси, високоморальні потреби та вчинки.</a:t>
            </a:r>
            <a:br>
              <a:rPr lang="uk-UA" sz="2800" dirty="0">
                <a:solidFill>
                  <a:srgbClr val="FFFF00"/>
                </a:solidFill>
              </a:rPr>
            </a:br>
            <a:endParaRPr lang="uk-UA" sz="2800" dirty="0">
              <a:solidFill>
                <a:srgbClr val="FFFF00"/>
              </a:solidFill>
            </a:endParaRPr>
          </a:p>
        </p:txBody>
      </p:sp>
    </p:spTree>
    <p:extLst>
      <p:ext uri="{BB962C8B-B14F-4D97-AF65-F5344CB8AC3E}">
        <p14:creationId xmlns:p14="http://schemas.microsoft.com/office/powerpoint/2010/main" val="4174362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7536" cy="7245424"/>
          </a:xfrm>
          <a:prstGeom prst="rect">
            <a:avLst/>
          </a:prstGeom>
        </p:spPr>
      </p:pic>
    </p:spTree>
    <p:extLst>
      <p:ext uri="{BB962C8B-B14F-4D97-AF65-F5344CB8AC3E}">
        <p14:creationId xmlns:p14="http://schemas.microsoft.com/office/powerpoint/2010/main" val="2324395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7704856" cy="5262979"/>
          </a:xfrm>
          <a:prstGeom prst="rect">
            <a:avLst/>
          </a:prstGeom>
        </p:spPr>
        <p:txBody>
          <a:bodyPr wrap="square">
            <a:spAutoFit/>
          </a:bodyPr>
          <a:lstStyle/>
          <a:p>
            <a:r>
              <a:rPr lang="uk-UA" sz="2400" dirty="0">
                <a:solidFill>
                  <a:srgbClr val="FFFF00"/>
                </a:solidFill>
              </a:rPr>
              <a:t>Необхідно, </a:t>
            </a:r>
            <a:r>
              <a:rPr lang="uk-UA" sz="2400" dirty="0" smtClean="0">
                <a:solidFill>
                  <a:srgbClr val="FFFF00"/>
                </a:solidFill>
              </a:rPr>
              <a:t>щоб рідні  </a:t>
            </a:r>
            <a:r>
              <a:rPr lang="uk-UA" sz="2400" dirty="0">
                <a:solidFill>
                  <a:srgbClr val="FFFF00"/>
                </a:solidFill>
              </a:rPr>
              <a:t>усвідомлювали, що толерантність - це:</a:t>
            </a:r>
            <a:br>
              <a:rPr lang="uk-UA" sz="2400" dirty="0">
                <a:solidFill>
                  <a:srgbClr val="FFFF00"/>
                </a:solidFill>
              </a:rPr>
            </a:br>
            <a:r>
              <a:rPr lang="uk-UA" sz="2400" dirty="0" smtClean="0">
                <a:solidFill>
                  <a:srgbClr val="FFFF00"/>
                </a:solidFill>
              </a:rPr>
              <a:t> - соціокультурна </a:t>
            </a:r>
            <a:r>
              <a:rPr lang="uk-UA" sz="2400" dirty="0">
                <a:solidFill>
                  <a:srgbClr val="FFFF00"/>
                </a:solidFill>
              </a:rPr>
              <a:t>основа ненасильства;</a:t>
            </a:r>
            <a:br>
              <a:rPr lang="uk-UA" sz="2400" dirty="0">
                <a:solidFill>
                  <a:srgbClr val="FFFF00"/>
                </a:solidFill>
              </a:rPr>
            </a:br>
            <a:r>
              <a:rPr lang="uk-UA" sz="2400" dirty="0" smtClean="0">
                <a:solidFill>
                  <a:srgbClr val="FFFF00"/>
                </a:solidFill>
              </a:rPr>
              <a:t>-передумова </a:t>
            </a:r>
            <a:r>
              <a:rPr lang="uk-UA" sz="2400" dirty="0">
                <a:solidFill>
                  <a:srgbClr val="FFFF00"/>
                </a:solidFill>
              </a:rPr>
              <a:t>для вироблення суджень, основою яких є моральні цінності;</a:t>
            </a:r>
            <a:br>
              <a:rPr lang="uk-UA" sz="2400" dirty="0">
                <a:solidFill>
                  <a:srgbClr val="FFFF00"/>
                </a:solidFill>
              </a:rPr>
            </a:br>
            <a:r>
              <a:rPr lang="uk-UA" sz="2400" dirty="0" smtClean="0">
                <a:solidFill>
                  <a:srgbClr val="FFFF00"/>
                </a:solidFill>
              </a:rPr>
              <a:t>-особлива </a:t>
            </a:r>
            <a:r>
              <a:rPr lang="uk-UA" sz="2400" dirty="0">
                <a:solidFill>
                  <a:srgbClr val="FFFF00"/>
                </a:solidFill>
              </a:rPr>
              <a:t>форма особистісного ставлення</a:t>
            </a:r>
            <a:r>
              <a:rPr lang="uk-UA" sz="2400" dirty="0" smtClean="0">
                <a:solidFill>
                  <a:srgbClr val="FFFF00"/>
                </a:solidFill>
              </a:rPr>
              <a:t>,                      </a:t>
            </a:r>
            <a:r>
              <a:rPr lang="uk-UA" sz="2400" dirty="0">
                <a:solidFill>
                  <a:srgbClr val="FFFF00"/>
                </a:solidFill>
              </a:rPr>
              <a:t>в основі якого лежать розуміння та прийняття іншої культури, </a:t>
            </a:r>
            <a:r>
              <a:rPr lang="uk-UA" sz="2400" dirty="0" smtClean="0">
                <a:solidFill>
                  <a:srgbClr val="FFFF00"/>
                </a:solidFill>
              </a:rPr>
              <a:t>                                                                                          -прояв </a:t>
            </a:r>
            <a:r>
              <a:rPr lang="uk-UA" sz="2400" dirty="0">
                <a:solidFill>
                  <a:srgbClr val="FFFF00"/>
                </a:solidFill>
              </a:rPr>
              <a:t>індивідуальності людини, визнання її автономії та відповідальності за власний </a:t>
            </a:r>
            <a:r>
              <a:rPr lang="uk-UA" sz="2400" dirty="0" smtClean="0">
                <a:solidFill>
                  <a:srgbClr val="FFFF00"/>
                </a:solidFill>
              </a:rPr>
              <a:t>вибір</a:t>
            </a:r>
            <a:r>
              <a:rPr lang="uk-UA" sz="2400" dirty="0">
                <a:solidFill>
                  <a:srgbClr val="FFFF00"/>
                </a:solidFill>
              </a:rPr>
              <a:t>;</a:t>
            </a:r>
            <a:r>
              <a:rPr lang="uk-UA" sz="2400" dirty="0" smtClean="0">
                <a:solidFill>
                  <a:srgbClr val="FFFF00"/>
                </a:solidFill>
              </a:rPr>
              <a:t>                                                                                                                                                         - відкритості </a:t>
            </a:r>
            <a:r>
              <a:rPr lang="uk-UA" sz="2400" dirty="0">
                <a:solidFill>
                  <a:srgbClr val="FFFF00"/>
                </a:solidFill>
              </a:rPr>
              <a:t>для духовної </a:t>
            </a:r>
            <a:r>
              <a:rPr lang="uk-UA" sz="2400" dirty="0" smtClean="0">
                <a:solidFill>
                  <a:srgbClr val="FFFF00"/>
                </a:solidFill>
              </a:rPr>
              <a:t>конкуренції;                              - уміння </a:t>
            </a:r>
            <a:r>
              <a:rPr lang="uk-UA" sz="2400" dirty="0">
                <a:solidFill>
                  <a:srgbClr val="FFFF00"/>
                </a:solidFill>
              </a:rPr>
              <a:t>критично мислити;</a:t>
            </a:r>
            <a:br>
              <a:rPr lang="uk-UA" sz="2400" dirty="0">
                <a:solidFill>
                  <a:srgbClr val="FFFF00"/>
                </a:solidFill>
              </a:rPr>
            </a:br>
            <a:r>
              <a:rPr lang="uk-UA" sz="2400" dirty="0" smtClean="0">
                <a:solidFill>
                  <a:srgbClr val="FFFF00"/>
                </a:solidFill>
              </a:rPr>
              <a:t>- витривалість </a:t>
            </a:r>
            <a:r>
              <a:rPr lang="uk-UA" sz="2400" dirty="0">
                <a:solidFill>
                  <a:srgbClr val="FFFF00"/>
                </a:solidFill>
              </a:rPr>
              <a:t>стосовно несприятливих емоційних факторів, стійкість до </a:t>
            </a:r>
            <a:r>
              <a:rPr lang="uk-UA" sz="2400" dirty="0" smtClean="0">
                <a:solidFill>
                  <a:srgbClr val="FFFF00"/>
                </a:solidFill>
              </a:rPr>
              <a:t>стресу</a:t>
            </a:r>
            <a:endParaRPr lang="uk-UA" sz="2400" dirty="0">
              <a:solidFill>
                <a:srgbClr val="FFFF00"/>
              </a:solidFill>
            </a:endParaRPr>
          </a:p>
        </p:txBody>
      </p:sp>
    </p:spTree>
    <p:extLst>
      <p:ext uri="{BB962C8B-B14F-4D97-AF65-F5344CB8AC3E}">
        <p14:creationId xmlns:p14="http://schemas.microsoft.com/office/powerpoint/2010/main" val="2271961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7486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17205"/>
            <a:ext cx="6246440" cy="6124754"/>
          </a:xfrm>
          <a:prstGeom prst="rect">
            <a:avLst/>
          </a:prstGeom>
        </p:spPr>
        <p:txBody>
          <a:bodyPr wrap="square">
            <a:spAutoFit/>
          </a:bodyPr>
          <a:lstStyle/>
          <a:p>
            <a:r>
              <a:rPr lang="uk-UA" sz="2800" dirty="0">
                <a:solidFill>
                  <a:srgbClr val="FFFF00"/>
                </a:solidFill>
              </a:rPr>
              <a:t>Виховання дітей у родині - спеціальна педагогічна діяльність батьків, у якій реалізується функція родини із соціалізації дитини. Дослідження показують: велика частина родин здійснює виховання на низькому рівні, неусвідомлено, стихійно, безвідповідально. Дітей виховують, дотримуючись моделей поведінки власних батьків, перекладаючи виховання на школу, не знаючи, що і як треба робити</a:t>
            </a:r>
          </a:p>
        </p:txBody>
      </p:sp>
    </p:spTree>
    <p:extLst>
      <p:ext uri="{BB962C8B-B14F-4D97-AF65-F5344CB8AC3E}">
        <p14:creationId xmlns:p14="http://schemas.microsoft.com/office/powerpoint/2010/main" val="1728507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 y="-38429"/>
            <a:ext cx="5508104" cy="531876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956" y="3356992"/>
            <a:ext cx="5338044" cy="3501008"/>
          </a:xfrm>
          <a:prstGeom prst="rect">
            <a:avLst/>
          </a:prstGeom>
        </p:spPr>
      </p:pic>
    </p:spTree>
    <p:extLst>
      <p:ext uri="{BB962C8B-B14F-4D97-AF65-F5344CB8AC3E}">
        <p14:creationId xmlns:p14="http://schemas.microsoft.com/office/powerpoint/2010/main" val="3096199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9289032" cy="5016758"/>
          </a:xfrm>
          <a:prstGeom prst="rect">
            <a:avLst/>
          </a:prstGeom>
        </p:spPr>
        <p:txBody>
          <a:bodyPr wrap="square">
            <a:spAutoFit/>
          </a:bodyPr>
          <a:lstStyle/>
          <a:p>
            <a:r>
              <a:rPr lang="uk-UA" sz="3200" dirty="0" smtClean="0">
                <a:solidFill>
                  <a:srgbClr val="FFFF00"/>
                </a:solidFill>
              </a:rPr>
              <a:t>                                                                                                                                                               Батьки можуть виховувати </a:t>
            </a:r>
            <a:r>
              <a:rPr lang="uk-UA" sz="3200" dirty="0">
                <a:solidFill>
                  <a:srgbClr val="FFFF00"/>
                </a:solidFill>
              </a:rPr>
              <a:t>дітей у дусі толерантності,  для цього необхідне  володіння відповідними знаннями, а саме, батькам необхідно формувати в підлітків систему цінностей, в основі якої лежать такі загальні поняття, як згода, компроміс, взаємоприйнятність і терпимість, прощення, ненасильство, співчуття, розуміння, співпереживання </a:t>
            </a:r>
            <a:r>
              <a:rPr lang="uk-UA" sz="3200" dirty="0" smtClean="0">
                <a:solidFill>
                  <a:srgbClr val="FFFF00"/>
                </a:solidFill>
              </a:rPr>
              <a:t>тощо </a:t>
            </a:r>
            <a:endParaRPr lang="uk-UA" sz="3200" dirty="0">
              <a:solidFill>
                <a:srgbClr val="FFFF00"/>
              </a:solidFill>
            </a:endParaRPr>
          </a:p>
        </p:txBody>
      </p:sp>
    </p:spTree>
    <p:extLst>
      <p:ext uri="{BB962C8B-B14F-4D97-AF65-F5344CB8AC3E}">
        <p14:creationId xmlns:p14="http://schemas.microsoft.com/office/powerpoint/2010/main" val="354688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0"/>
            <a:ext cx="9468544" cy="6858000"/>
          </a:xfrm>
          <a:prstGeom prst="rect">
            <a:avLst/>
          </a:prstGeom>
        </p:spPr>
      </p:pic>
    </p:spTree>
    <p:extLst>
      <p:ext uri="{BB962C8B-B14F-4D97-AF65-F5344CB8AC3E}">
        <p14:creationId xmlns:p14="http://schemas.microsoft.com/office/powerpoint/2010/main" val="1575202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6606480" cy="6494085"/>
          </a:xfrm>
          <a:prstGeom prst="rect">
            <a:avLst/>
          </a:prstGeom>
        </p:spPr>
        <p:txBody>
          <a:bodyPr wrap="square">
            <a:spAutoFit/>
          </a:bodyPr>
          <a:lstStyle/>
          <a:p>
            <a:r>
              <a:rPr lang="uk-UA" sz="3200" dirty="0">
                <a:solidFill>
                  <a:srgbClr val="FFFF00"/>
                </a:solidFill>
              </a:rPr>
              <a:t>16 листопада весь світ відзначає Міжнародний день толерантності </a:t>
            </a:r>
            <a:r>
              <a:rPr lang="uk-UA" sz="3200" dirty="0" smtClean="0">
                <a:solidFill>
                  <a:srgbClr val="FFFF00"/>
                </a:solidFill>
              </a:rPr>
              <a:t>. Цей  день </a:t>
            </a:r>
            <a:r>
              <a:rPr lang="uk-UA" sz="3200" dirty="0">
                <a:solidFill>
                  <a:srgbClr val="FFFF00"/>
                </a:solidFill>
              </a:rPr>
              <a:t>був проголошений Декларацією принципів толерантності , затвердженою у 1995р. на 28 Генеральній  конференції ЮНЕСКО. Цього дня  у різних країнах проводяться акції, спрямовані проти екстремізму та різноманітних форм дискримінації та проявів нетерпимості</a:t>
            </a:r>
          </a:p>
        </p:txBody>
      </p:sp>
    </p:spTree>
    <p:extLst>
      <p:ext uri="{BB962C8B-B14F-4D97-AF65-F5344CB8AC3E}">
        <p14:creationId xmlns:p14="http://schemas.microsoft.com/office/powerpoint/2010/main" val="171708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1152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004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408"/>
            <a:ext cx="8229600" cy="1399032"/>
          </a:xfrm>
        </p:spPr>
        <p:txBody>
          <a:bodyPr>
            <a:normAutofit/>
          </a:bodyPr>
          <a:lstStyle/>
          <a:p>
            <a:r>
              <a:rPr lang="uk-UA" sz="2800" dirty="0" smtClean="0"/>
              <a:t>      </a:t>
            </a:r>
            <a:r>
              <a:rPr lang="uk-UA" sz="2800" dirty="0" smtClean="0">
                <a:solidFill>
                  <a:srgbClr val="FFFF00"/>
                </a:solidFill>
              </a:rPr>
              <a:t>Що  таке толерантність???</a:t>
            </a:r>
            <a:endParaRPr lang="uk-UA" sz="2800" dirty="0">
              <a:solidFill>
                <a:srgbClr val="FFFF00"/>
              </a:solidFill>
            </a:endParaRPr>
          </a:p>
        </p:txBody>
      </p:sp>
      <p:sp>
        <p:nvSpPr>
          <p:cNvPr id="3" name="Объект 2"/>
          <p:cNvSpPr>
            <a:spLocks noGrp="1"/>
          </p:cNvSpPr>
          <p:nvPr>
            <p:ph idx="1"/>
          </p:nvPr>
        </p:nvSpPr>
        <p:spPr>
          <a:xfrm>
            <a:off x="457200" y="1882808"/>
            <a:ext cx="8229600" cy="4572000"/>
          </a:xfrm>
        </p:spPr>
        <p:txBody>
          <a:bodyPr/>
          <a:lstStyle/>
          <a:p>
            <a:r>
              <a:rPr lang="uk-UA" dirty="0" smtClean="0">
                <a:solidFill>
                  <a:srgbClr val="FFFF00"/>
                </a:solidFill>
              </a:rPr>
              <a:t>Толерантність – це здатність індивіда сприймати без агресії думки, які відрізняються від його власних, а також особливості поведінки та життя інших; терпимість до іншого способу життя , звичаїв, традицій,почуттів, вірувань, ідей</a:t>
            </a:r>
            <a:r>
              <a:rPr lang="uk-UA" dirty="0" smtClean="0"/>
              <a:t>. </a:t>
            </a:r>
            <a:endParaRPr lang="uk-UA" dirty="0"/>
          </a:p>
        </p:txBody>
      </p:sp>
    </p:spTree>
    <p:extLst>
      <p:ext uri="{BB962C8B-B14F-4D97-AF65-F5344CB8AC3E}">
        <p14:creationId xmlns:p14="http://schemas.microsoft.com/office/powerpoint/2010/main" val="162398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700808"/>
            <a:ext cx="8458200" cy="1222375"/>
          </a:xfrm>
        </p:spPr>
        <p:txBody>
          <a:bodyPr/>
          <a:lstStyle/>
          <a:p>
            <a:r>
              <a:rPr lang="uk-UA" dirty="0" smtClean="0"/>
              <a:t>    </a:t>
            </a:r>
            <a:endParaRPr lang="uk-UA" dirty="0"/>
          </a:p>
        </p:txBody>
      </p:sp>
      <p:sp>
        <p:nvSpPr>
          <p:cNvPr id="3" name="Подзаголовок 2"/>
          <p:cNvSpPr>
            <a:spLocks noGrp="1"/>
          </p:cNvSpPr>
          <p:nvPr>
            <p:ph type="subTitle" idx="1"/>
          </p:nvPr>
        </p:nvSpPr>
        <p:spPr>
          <a:xfrm>
            <a:off x="540544" y="1556792"/>
            <a:ext cx="8062912" cy="1800200"/>
          </a:xfrm>
        </p:spPr>
        <p:txBody>
          <a:bodyPr>
            <a:normAutofit/>
          </a:bodyPr>
          <a:lstStyle/>
          <a:p>
            <a:r>
              <a:rPr lang="uk-UA" sz="4400" dirty="0" smtClean="0"/>
              <a:t>    </a:t>
            </a:r>
            <a:endParaRPr lang="uk-UA" sz="4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Tree>
    <p:extLst>
      <p:ext uri="{BB962C8B-B14F-4D97-AF65-F5344CB8AC3E}">
        <p14:creationId xmlns:p14="http://schemas.microsoft.com/office/powerpoint/2010/main" val="390904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9144000" cy="5262979"/>
          </a:xfrm>
          <a:prstGeom prst="rect">
            <a:avLst/>
          </a:prstGeom>
        </p:spPr>
        <p:txBody>
          <a:bodyPr wrap="square">
            <a:spAutoFit/>
          </a:bodyPr>
          <a:lstStyle/>
          <a:p>
            <a:r>
              <a:rPr lang="uk-UA" sz="2800" dirty="0">
                <a:solidFill>
                  <a:srgbClr val="FFFF00"/>
                </a:solidFill>
              </a:rPr>
              <a:t>Поняття толерантності виникло в західній цивілізації у зв’язку з релігійними протистояннями .  Однак в Україні воно дещо відрізняється від європейського . Основною відмінністю є розуміння толерантності не як пасивного сприйняття порушення загальних норм  поведінки, прав і свобод людини та суспільства , як доброзичливого і толерантного ставлення до ідей , явищ , подій , які не загрожують суспільним відносинам  та окремому індивіду. Те що порушує загальнолюдську мораль , не повинно сприйматися толерантно</a:t>
            </a:r>
          </a:p>
        </p:txBody>
      </p:sp>
    </p:spTree>
    <p:extLst>
      <p:ext uri="{BB962C8B-B14F-4D97-AF65-F5344CB8AC3E}">
        <p14:creationId xmlns:p14="http://schemas.microsoft.com/office/powerpoint/2010/main" val="88353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0"/>
            <a:ext cx="9324528" cy="6858000"/>
          </a:xfrm>
          <a:prstGeom prst="rect">
            <a:avLst/>
          </a:prstGeom>
        </p:spPr>
      </p:pic>
    </p:spTree>
    <p:extLst>
      <p:ext uri="{BB962C8B-B14F-4D97-AF65-F5344CB8AC3E}">
        <p14:creationId xmlns:p14="http://schemas.microsoft.com/office/powerpoint/2010/main" val="239944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96944" cy="5078313"/>
          </a:xfrm>
          <a:prstGeom prst="rect">
            <a:avLst/>
          </a:prstGeom>
        </p:spPr>
        <p:txBody>
          <a:bodyPr wrap="square">
            <a:spAutoFit/>
          </a:bodyPr>
          <a:lstStyle/>
          <a:p>
            <a:r>
              <a:rPr lang="uk-UA" sz="3200" dirty="0" smtClean="0"/>
              <a:t>                                                                    </a:t>
            </a:r>
            <a:r>
              <a:rPr lang="uk-UA" sz="3200" dirty="0" smtClean="0">
                <a:solidFill>
                  <a:srgbClr val="FFFF00"/>
                </a:solidFill>
              </a:rPr>
              <a:t>Толерантність </a:t>
            </a:r>
            <a:r>
              <a:rPr lang="uk-UA" sz="3200" dirty="0">
                <a:solidFill>
                  <a:srgbClr val="FFFF00"/>
                </a:solidFill>
              </a:rPr>
              <a:t>– доброзичливе або принаймні терпиме, </a:t>
            </a:r>
            <a:r>
              <a:rPr lang="uk-UA" sz="3200" dirty="0" smtClean="0">
                <a:solidFill>
                  <a:srgbClr val="FFFF00"/>
                </a:solidFill>
              </a:rPr>
              <a:t>стримане ставлення </a:t>
            </a:r>
            <a:r>
              <a:rPr lang="uk-UA" sz="3200" dirty="0">
                <a:solidFill>
                  <a:srgbClr val="FFFF00"/>
                </a:solidFill>
              </a:rPr>
              <a:t>до чогось; в соціальних відносинах – до індивідуальних та групових відмінностей. </a:t>
            </a:r>
            <a:r>
              <a:rPr lang="uk-UA" sz="3200" dirty="0" smtClean="0">
                <a:solidFill>
                  <a:srgbClr val="FFFF00"/>
                </a:solidFill>
              </a:rPr>
              <a:t>                          Світоглядною </a:t>
            </a:r>
            <a:r>
              <a:rPr lang="uk-UA" sz="3200" dirty="0">
                <a:solidFill>
                  <a:srgbClr val="FFFF00"/>
                </a:solidFill>
              </a:rPr>
              <a:t>основою толерантності є поцінування різноманітності – природної, індивідуальної, суспільної, </a:t>
            </a:r>
            <a:r>
              <a:rPr lang="uk-UA" sz="3600" dirty="0" smtClean="0">
                <a:solidFill>
                  <a:srgbClr val="FFFF00"/>
                </a:solidFill>
              </a:rPr>
              <a:t>культурної</a:t>
            </a:r>
            <a:r>
              <a:rPr lang="uk-UA" sz="3200" dirty="0" smtClean="0">
                <a:solidFill>
                  <a:srgbClr val="FFFF00"/>
                </a:solidFill>
              </a:rPr>
              <a:t>.</a:t>
            </a:r>
            <a:endParaRPr lang="uk-UA" sz="3200" dirty="0">
              <a:solidFill>
                <a:srgbClr val="FFFF00"/>
              </a:solidFill>
            </a:endParaRPr>
          </a:p>
        </p:txBody>
      </p:sp>
    </p:spTree>
    <p:extLst>
      <p:ext uri="{BB962C8B-B14F-4D97-AF65-F5344CB8AC3E}">
        <p14:creationId xmlns:p14="http://schemas.microsoft.com/office/powerpoint/2010/main" val="3101163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6016" cy="378904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501008"/>
            <a:ext cx="5436096" cy="3356992"/>
          </a:xfrm>
          <a:prstGeom prst="rect">
            <a:avLst/>
          </a:prstGeom>
        </p:spPr>
      </p:pic>
    </p:spTree>
    <p:extLst>
      <p:ext uri="{BB962C8B-B14F-4D97-AF65-F5344CB8AC3E}">
        <p14:creationId xmlns:p14="http://schemas.microsoft.com/office/powerpoint/2010/main" val="3719019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7"/>
            <a:ext cx="8280920" cy="4524315"/>
          </a:xfrm>
          <a:prstGeom prst="rect">
            <a:avLst/>
          </a:prstGeom>
        </p:spPr>
        <p:txBody>
          <a:bodyPr wrap="square">
            <a:spAutoFit/>
          </a:bodyPr>
          <a:lstStyle/>
          <a:p>
            <a:r>
              <a:rPr lang="uk-UA" sz="3200" dirty="0">
                <a:solidFill>
                  <a:srgbClr val="FFFF00"/>
                </a:solidFill>
              </a:rPr>
              <a:t>Толерантність означає активну позицію людини, а не пасивно-терпиме ставлення до навколишніх подій, тобто толерантна людина не повинна бути терпима до всього, наприклад до порушення прав людини чи маніпуляцій та спекуляцій. Те що порушує загальнолюдську мораль не повинно сприйматись толерантно</a:t>
            </a:r>
          </a:p>
        </p:txBody>
      </p:sp>
    </p:spTree>
    <p:extLst>
      <p:ext uri="{BB962C8B-B14F-4D97-AF65-F5344CB8AC3E}">
        <p14:creationId xmlns:p14="http://schemas.microsoft.com/office/powerpoint/2010/main" val="1671919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135</TotalTime>
  <Words>426</Words>
  <Application>Microsoft Office PowerPoint</Application>
  <PresentationFormat>Экран (4:3)</PresentationFormat>
  <Paragraphs>13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Яркая</vt:lpstr>
      <vt:lpstr>         Толерантність</vt:lpstr>
      <vt:lpstr>Презентация PowerPoint</vt:lpstr>
      <vt:lpstr>      Що  таке толерантність???</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Толерантність</dc:title>
  <dc:creator>Юля</dc:creator>
  <cp:lastModifiedBy>Юля</cp:lastModifiedBy>
  <cp:revision>15</cp:revision>
  <dcterms:created xsi:type="dcterms:W3CDTF">2013-09-23T18:50:29Z</dcterms:created>
  <dcterms:modified xsi:type="dcterms:W3CDTF">2013-10-23T18:25:36Z</dcterms:modified>
</cp:coreProperties>
</file>