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49B50-1625-4C43-BEB3-FEC536CBEAE9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FCB0E-CCED-4808-8981-9EAF1BCAB6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9987A-E8A0-48C7-BAA5-E4DBB6BC6277}" type="datetimeFigureOut">
              <a:rPr lang="ru-RU" smtClean="0"/>
              <a:pPr/>
              <a:t>29.09.2013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1EFED-D440-432C-B75C-277B50B80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 userDrawn="1"/>
        </p:nvSpPr>
        <p:spPr>
          <a:xfrm>
            <a:off x="457200" y="762000"/>
            <a:ext cx="8229600" cy="2590800"/>
          </a:xfrm>
          <a:prstGeom prst="horizontalScroll">
            <a:avLst/>
          </a:prstGeom>
          <a:gradFill>
            <a:gsLst>
              <a:gs pos="0">
                <a:srgbClr val="99FF33">
                  <a:alpha val="26000"/>
                </a:srgbClr>
              </a:gs>
              <a:gs pos="50000">
                <a:schemeClr val="bg1">
                  <a:alpha val="25000"/>
                </a:schemeClr>
              </a:gs>
              <a:gs pos="100000">
                <a:schemeClr val="tx2">
                  <a:lumMod val="60000"/>
                  <a:lumOff val="40000"/>
                  <a:alpha val="31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848600" cy="1981200"/>
          </a:xfrm>
        </p:spPr>
        <p:txBody>
          <a:bodyPr>
            <a:noAutofit/>
          </a:bodyPr>
          <a:lstStyle>
            <a:lvl1pPr>
              <a:defRPr sz="5400">
                <a:latin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1000" y="1600200"/>
            <a:ext cx="8382000" cy="44958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525963"/>
          </a:xfrm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 Diagonal Corner Rectangle 6"/>
          <p:cNvSpPr/>
          <p:nvPr userDrawn="1"/>
        </p:nvSpPr>
        <p:spPr>
          <a:xfrm>
            <a:off x="381000" y="228600"/>
            <a:ext cx="8382000" cy="1219200"/>
          </a:xfrm>
          <a:prstGeom prst="round2DiagRect">
            <a:avLst/>
          </a:prstGeom>
          <a:gradFill>
            <a:gsLst>
              <a:gs pos="0">
                <a:srgbClr val="99FF33">
                  <a:alpha val="26000"/>
                </a:srgbClr>
              </a:gs>
              <a:gs pos="50000">
                <a:schemeClr val="bg1">
                  <a:alpha val="25000"/>
                </a:schemeClr>
              </a:gs>
              <a:gs pos="100000">
                <a:schemeClr val="tx2">
                  <a:lumMod val="60000"/>
                  <a:lumOff val="40000"/>
                  <a:alpha val="31000"/>
                </a:schemeClr>
              </a:gs>
            </a:gsLst>
            <a:lin ang="5400000" scaled="0"/>
          </a:gradFill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228600" y="228600"/>
            <a:ext cx="6705600" cy="5029200"/>
          </a:xfrm>
          <a:prstGeom prst="frame">
            <a:avLst/>
          </a:prstGeom>
          <a:ln>
            <a:gradFill>
              <a:gsLst>
                <a:gs pos="0">
                  <a:srgbClr val="99FF33"/>
                </a:gs>
                <a:gs pos="50000">
                  <a:schemeClr val="bg1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5486400" cy="56673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838199"/>
            <a:ext cx="5486400" cy="3810001"/>
          </a:xfrm>
          <a:gradFill>
            <a:gsLst>
              <a:gs pos="0">
                <a:srgbClr val="99FF33">
                  <a:alpha val="23000"/>
                </a:srgbClr>
              </a:gs>
              <a:gs pos="50000">
                <a:schemeClr val="bg1">
                  <a:alpha val="17000"/>
                </a:schemeClr>
              </a:gs>
              <a:gs pos="100000">
                <a:schemeClr val="tx2">
                  <a:lumMod val="75000"/>
                  <a:alpha val="59000"/>
                </a:schemeClr>
              </a:gs>
            </a:gsLst>
            <a:lin ang="5400000" scaled="0"/>
          </a:gra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4200" y="381000"/>
            <a:ext cx="2209800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CA28D-2C6C-406E-9C6A-7FA711C763BE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CA28D-2C6C-406E-9C6A-7FA711C763BE}" type="datetimeFigureOut">
              <a:rPr lang="en-US" smtClean="0"/>
              <a:pPr/>
              <a:t>9/29/2013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4E0B-2665-4EC9-BA47-B239D34E82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1" descr="B_B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5638800"/>
            <a:ext cx="1524000" cy="114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7" presetClass="entr" presetSubtype="0" fill="hold" nodeType="click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7" presetClass="entr" presetSubtype="0" fill="hold" nodeType="withEffect">
                  <p:stCondLst>
                    <p:cond delay="0"/>
                  </p:stCondLst>
                  <p:iterate type="lt">
                    <p:tmPct val="5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discrete" valueType="clr">
                      <p:cBhvr override="childStyle">
                        <p:cTn dur="80"/>
                        <p:tgtEl>
                          <p:spTgt spid="3"/>
                        </p:tgtEl>
                        <p:attrNameLst>
                          <p:attrName>style.color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anim calcmode="discrete" valueType="clr">
                      <p:cBhvr>
                        <p:cTn dur="80"/>
                        <p:tgtEl>
                          <p:spTgt spid="3"/>
                        </p:tgtEl>
                        <p:attrNameLst>
                          <p:attrName>fillcolor</p:attrName>
                        </p:attrNameLst>
                      </p:cBhvr>
                      <p:tavLst>
                        <p:tav tm="0">
                          <p:val>
                            <p:clrVal>
                              <a:schemeClr val="accent2"/>
                            </p:clrVal>
                          </p:val>
                        </p:tav>
                        <p:tav tm="50000">
                          <p:val>
                            <p:clrVal>
                              <a:schemeClr val="hlink"/>
                            </p:clrVal>
                          </p:val>
                        </p:tav>
                      </p:tavLst>
                    </p:anim>
                    <p:set>
                      <p:cBhvr>
                        <p:cTn dur="80"/>
                        <p:tgtEl>
                          <p:spTgt spid="3"/>
                        </p:tgtEl>
                        <p:attrNameLst>
                          <p:attrName>fill.type</p:attrName>
                        </p:attrNameLst>
                      </p:cBhvr>
                      <p:to>
                        <p:strVal val="solid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99FF3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smiles.33b.ru/smile.4299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smiles.33b.ru/smile.42992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285860"/>
            <a:ext cx="7829576" cy="2000264"/>
          </a:xfrm>
        </p:spPr>
        <p:txBody>
          <a:bodyPr/>
          <a:lstStyle/>
          <a:p>
            <a:r>
              <a:rPr lang="uk-UA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Огляд</a:t>
            </a:r>
            <a:br>
              <a:rPr lang="uk-UA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uk-UA" sz="36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електронних посібників із вивчення іноземних мов</a:t>
            </a:r>
            <a:r>
              <a:rPr lang="uk-UA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uk-UA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f1400bdd58a69d01d4ca46ffa24bb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05"/>
            <a:ext cx="9144000" cy="6846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„1001 слово” - </a:t>
            </a:r>
            <a:r>
              <a:rPr lang="ru-RU" dirty="0" err="1" smtClean="0"/>
              <a:t>мультимедійний</a:t>
            </a:r>
            <a:r>
              <a:rPr lang="ru-RU" dirty="0" smtClean="0"/>
              <a:t> посібник для </a:t>
            </a:r>
            <a:r>
              <a:rPr lang="ru-RU" dirty="0" err="1" smtClean="0"/>
              <a:t>вивчення</a:t>
            </a:r>
            <a:r>
              <a:rPr lang="ru-RU" dirty="0" smtClean="0"/>
              <a:t> П’ЯТИ </a:t>
            </a:r>
            <a:r>
              <a:rPr lang="ru-RU" dirty="0" err="1" smtClean="0"/>
              <a:t>мов</a:t>
            </a:r>
            <a:r>
              <a:rPr lang="ru-RU" dirty="0" smtClean="0"/>
              <a:t>. </a:t>
            </a:r>
            <a:r>
              <a:rPr lang="ru-RU" dirty="0" err="1" smtClean="0"/>
              <a:t>Початковий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072dd96a16f1cc03cdeacbcf926cb50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285728"/>
            <a:ext cx="5193844" cy="601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До складу </a:t>
            </a:r>
            <a:r>
              <a:rPr lang="ru-RU" sz="1800" dirty="0" err="1" smtClean="0"/>
              <a:t>мультимедійного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посібника</a:t>
            </a:r>
            <a:r>
              <a:rPr lang="ru-RU" sz="1800" dirty="0" smtClean="0"/>
              <a:t> </a:t>
            </a:r>
            <a:r>
              <a:rPr lang="ru-RU" sz="1800" dirty="0" err="1" smtClean="0"/>
              <a:t>увійшли</a:t>
            </a:r>
            <a:r>
              <a:rPr lang="ru-RU" sz="1800" dirty="0" smtClean="0"/>
              <a:t> : </a:t>
            </a:r>
          </a:p>
          <a:p>
            <a:endParaRPr lang="ru-RU" sz="1800" dirty="0" smtClean="0"/>
          </a:p>
          <a:p>
            <a:r>
              <a:rPr lang="ru-RU" sz="1800" dirty="0" smtClean="0"/>
              <a:t>- </a:t>
            </a:r>
            <a:r>
              <a:rPr lang="ru-RU" sz="1800" dirty="0" err="1" smtClean="0"/>
              <a:t>ілюстрований</a:t>
            </a:r>
            <a:r>
              <a:rPr lang="ru-RU" sz="1800" dirty="0" smtClean="0"/>
              <a:t> словник (</a:t>
            </a:r>
            <a:r>
              <a:rPr lang="ru-RU" sz="1800" dirty="0" err="1" smtClean="0"/>
              <a:t>біля</a:t>
            </a:r>
            <a:r>
              <a:rPr lang="ru-RU" sz="1800" dirty="0" smtClean="0"/>
              <a:t> 600 </a:t>
            </a:r>
            <a:r>
              <a:rPr lang="ru-RU" sz="1800" dirty="0" err="1" smtClean="0"/>
              <a:t>слів</a:t>
            </a:r>
            <a:r>
              <a:rPr lang="ru-RU" sz="1800" dirty="0" smtClean="0"/>
              <a:t> та 450 </a:t>
            </a:r>
            <a:r>
              <a:rPr lang="ru-RU" sz="1800" dirty="0" err="1" smtClean="0"/>
              <a:t>словосполучень</a:t>
            </a:r>
            <a:r>
              <a:rPr lang="ru-RU" sz="1800" dirty="0" smtClean="0"/>
              <a:t> ); </a:t>
            </a:r>
          </a:p>
          <a:p>
            <a:endParaRPr lang="ru-RU" sz="1800" dirty="0" smtClean="0"/>
          </a:p>
          <a:p>
            <a:r>
              <a:rPr lang="ru-RU" sz="1800" dirty="0" smtClean="0"/>
              <a:t>- </a:t>
            </a:r>
            <a:r>
              <a:rPr lang="ru-RU" sz="1800" dirty="0" err="1" smtClean="0"/>
              <a:t>інтерактивна</a:t>
            </a:r>
            <a:r>
              <a:rPr lang="ru-RU" sz="1800" dirty="0" smtClean="0"/>
              <a:t> </a:t>
            </a:r>
            <a:r>
              <a:rPr lang="ru-RU" sz="1800" dirty="0" err="1" smtClean="0"/>
              <a:t>каліграфія</a:t>
            </a:r>
            <a:r>
              <a:rPr lang="ru-RU" sz="1800" dirty="0" smtClean="0"/>
              <a:t>; </a:t>
            </a:r>
          </a:p>
          <a:p>
            <a:endParaRPr lang="ru-RU" sz="1800" dirty="0" smtClean="0"/>
          </a:p>
          <a:p>
            <a:r>
              <a:rPr lang="ru-RU" sz="1800" dirty="0" smtClean="0"/>
              <a:t>- </a:t>
            </a:r>
            <a:r>
              <a:rPr lang="ru-RU" sz="1800" dirty="0" err="1" smtClean="0"/>
              <a:t>анімаційна</a:t>
            </a:r>
            <a:r>
              <a:rPr lang="ru-RU" sz="1800" dirty="0" smtClean="0"/>
              <a:t> азбука; </a:t>
            </a:r>
          </a:p>
          <a:p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err="1" smtClean="0"/>
              <a:t>пошук</a:t>
            </a:r>
            <a:r>
              <a:rPr lang="ru-RU" sz="1800" dirty="0" smtClean="0"/>
              <a:t>. 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da8746747d4abc1135eb02a6df2aa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37e80d582bbb1290b1dd329b44b5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be6663cee874c9ee3f7f8af8230a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6b9162f02b124b648efe892f5947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40" y="285728"/>
            <a:ext cx="9115460" cy="1296974"/>
          </a:xfrm>
        </p:spPr>
        <p:txBody>
          <a:bodyPr>
            <a:normAutofit fontScale="90000"/>
          </a:bodyPr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Що таке електронний посібник?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143932" cy="4286281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ru-RU" sz="2800" b="1" i="1" dirty="0" smtClean="0">
              <a:ln/>
              <a:solidFill>
                <a:schemeClr val="accent3"/>
              </a:solidFill>
            </a:endParaRPr>
          </a:p>
          <a:p>
            <a:r>
              <a:rPr lang="ru-RU" sz="2800" b="1" i="1" dirty="0" smtClean="0">
                <a:ln/>
                <a:solidFill>
                  <a:schemeClr val="accent3"/>
                </a:solidFill>
              </a:rPr>
              <a:t>Електронний посібник – 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інтерактивний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навчально-методичний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комплекс , що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охоплює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матеріали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розділів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навчальних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курсів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. </a:t>
            </a:r>
          </a:p>
          <a:p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29" descr="8e56617cded8b7bfc8aeb9723c47986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235505" y="1479083"/>
            <a:ext cx="1085244" cy="555922"/>
          </a:xfrm>
          <a:prstGeom prst="rect">
            <a:avLst/>
          </a:prstGeom>
          <a:noFill/>
        </p:spPr>
      </p:pic>
      <p:pic>
        <p:nvPicPr>
          <p:cNvPr id="7" name="Picture 7" descr="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357694"/>
            <a:ext cx="2055108" cy="1590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Електронний посібник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має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ряд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принципових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відмінностей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від традиційного </a:t>
            </a:r>
            <a:r>
              <a:rPr lang="ru-RU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посібника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538" y="2786059"/>
            <a:ext cx="700092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1.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Можливість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мультимедіа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;</a:t>
            </a: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 2.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Забезпечення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віртуальної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реальності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;</a:t>
            </a: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 3.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Високий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ступінь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інтерактивності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;</a:t>
            </a: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 4.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Можливість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індивідуального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підходу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до слухача, а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також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в</a:t>
            </a:r>
            <a:r>
              <a:rPr lang="uk-UA" sz="2800" b="1" dirty="0" err="1" smtClean="0">
                <a:ln/>
                <a:solidFill>
                  <a:schemeClr val="accent3"/>
                </a:solidFill>
              </a:rPr>
              <a:t>ін</a:t>
            </a:r>
            <a:r>
              <a:rPr lang="uk-UA" sz="2800" b="1" dirty="0" smtClean="0">
                <a:ln/>
                <a:solidFill>
                  <a:schemeClr val="accent3"/>
                </a:solidFill>
              </a:rPr>
              <a:t> 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430" y="5000636"/>
            <a:ext cx="550072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4000" b="1" dirty="0" smtClean="0">
                <a:ln/>
                <a:solidFill>
                  <a:schemeClr val="accent3"/>
                </a:solidFill>
              </a:rPr>
              <a:t>не </a:t>
            </a:r>
            <a:r>
              <a:rPr lang="uk-UA" sz="4000" b="1" dirty="0" smtClean="0">
                <a:ln/>
                <a:solidFill>
                  <a:schemeClr val="accent3"/>
                </a:solidFill>
              </a:rPr>
              <a:t>мнеться</a:t>
            </a:r>
            <a:r>
              <a:rPr lang="uk-UA" sz="4000" b="1" dirty="0" smtClean="0">
                <a:ln/>
                <a:solidFill>
                  <a:schemeClr val="accent3"/>
                </a:solidFill>
              </a:rPr>
              <a:t>, не </a:t>
            </a:r>
            <a:r>
              <a:rPr lang="uk-UA" sz="4000" b="1" dirty="0" smtClean="0">
                <a:ln/>
                <a:solidFill>
                  <a:schemeClr val="accent3"/>
                </a:solidFill>
              </a:rPr>
              <a:t>рветься </a:t>
            </a:r>
            <a:r>
              <a:rPr lang="uk-UA" sz="4000" b="1" dirty="0" smtClean="0">
                <a:ln/>
                <a:solidFill>
                  <a:schemeClr val="accent3"/>
                </a:solidFill>
              </a:rPr>
              <a:t>, легко </a:t>
            </a:r>
            <a:r>
              <a:rPr lang="uk-UA" sz="4000" b="1" dirty="0" smtClean="0">
                <a:ln/>
                <a:solidFill>
                  <a:schemeClr val="accent3"/>
                </a:solidFill>
              </a:rPr>
              <a:t>перевидається</a:t>
            </a:r>
            <a:r>
              <a:rPr lang="uk-UA" sz="4000" b="1" dirty="0" smtClean="0">
                <a:ln/>
                <a:solidFill>
                  <a:schemeClr val="accent3"/>
                </a:solidFill>
              </a:rPr>
              <a:t>.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9" name="Picture 29" descr="8e56617cded8b7bfc8aeb9723c479867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60274">
            <a:off x="3542074" y="2287192"/>
            <a:ext cx="836746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439850"/>
          </a:xfrm>
        </p:spPr>
        <p:txBody>
          <a:bodyPr>
            <a:normAutofit fontScale="90000"/>
          </a:bodyPr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Навчальні електронні посібники мають такі позитивні характеристики: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2071678"/>
            <a:ext cx="7286676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400" b="1" dirty="0" smtClean="0">
                <a:ln/>
                <a:solidFill>
                  <a:schemeClr val="accent3"/>
                </a:solidFill>
              </a:rPr>
              <a:t> - забезпечення самостійної роботи учнів;</a:t>
            </a:r>
          </a:p>
          <a:p>
            <a:r>
              <a:rPr lang="uk-UA" sz="2400" b="1" dirty="0" smtClean="0">
                <a:ln/>
                <a:solidFill>
                  <a:schemeClr val="accent3"/>
                </a:solidFill>
              </a:rPr>
              <a:t> - наявність зручного інтерфейсу; </a:t>
            </a:r>
          </a:p>
          <a:p>
            <a:r>
              <a:rPr lang="uk-UA" sz="2400" b="1" dirty="0" smtClean="0">
                <a:ln/>
                <a:solidFill>
                  <a:schemeClr val="accent3"/>
                </a:solidFill>
              </a:rPr>
              <a:t> - зручність у роботі з матеріалом, що зумовлена системою гіперпосилань ;</a:t>
            </a:r>
          </a:p>
          <a:p>
            <a:r>
              <a:rPr lang="uk-UA" sz="2400" b="1" dirty="0" smtClean="0">
                <a:ln/>
                <a:solidFill>
                  <a:schemeClr val="accent3"/>
                </a:solidFill>
              </a:rPr>
              <a:t> - можливість розміщення навчального електронного посібника в мережі  Інтернет;</a:t>
            </a:r>
          </a:p>
          <a:p>
            <a:r>
              <a:rPr lang="uk-UA" sz="2400" b="1" dirty="0" smtClean="0">
                <a:ln/>
                <a:solidFill>
                  <a:schemeClr val="accent3"/>
                </a:solidFill>
              </a:rPr>
              <a:t> - можливість швидкого перекладу різними мовами;</a:t>
            </a:r>
          </a:p>
          <a:p>
            <a:r>
              <a:rPr lang="uk-UA" sz="2400" b="1" dirty="0" smtClean="0">
                <a:ln/>
                <a:solidFill>
                  <a:schemeClr val="accent3"/>
                </a:solidFill>
              </a:rPr>
              <a:t> - можливість миттєвого оновлення  новими розділами та внесення необхідних змін;</a:t>
            </a:r>
          </a:p>
          <a:p>
            <a:r>
              <a:rPr lang="uk-UA" sz="2400" b="1" dirty="0" smtClean="0">
                <a:ln/>
                <a:solidFill>
                  <a:schemeClr val="accent3"/>
                </a:solidFill>
              </a:rPr>
              <a:t> - можливість використання дистанційної освіти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Autofit/>
          </a:bodyPr>
          <a:lstStyle/>
          <a:p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Приклади електронних посібників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dvd5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071678"/>
            <a:ext cx="2879287" cy="28389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d56b6298375ca3ace4dbb01344f8837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928802"/>
            <a:ext cx="3619613" cy="40836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99813198.jpg"/>
          <p:cNvPicPr>
            <a:picLocks noChangeAspect="1"/>
          </p:cNvPicPr>
          <p:nvPr/>
        </p:nvPicPr>
        <p:blipFill>
          <a:blip r:embed="rId4" cstate="print"/>
          <a:srcRect b="18000"/>
          <a:stretch>
            <a:fillRect/>
          </a:stretch>
        </p:blipFill>
        <p:spPr>
          <a:xfrm>
            <a:off x="5786446" y="1928802"/>
            <a:ext cx="2714644" cy="2928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Розглянемо </a:t>
            </a:r>
            <a:r>
              <a:rPr lang="uk-UA" dirty="0" err="1" smtClean="0"/>
              <a:t>“Англійська</a:t>
            </a:r>
            <a:r>
              <a:rPr lang="uk-UA" dirty="0" smtClean="0"/>
              <a:t> мова. 11 </a:t>
            </a:r>
            <a:r>
              <a:rPr lang="uk-UA" dirty="0" err="1" smtClean="0"/>
              <a:t>кл.”</a:t>
            </a:r>
            <a:endParaRPr lang="ru-RU" dirty="0"/>
          </a:p>
        </p:txBody>
      </p:sp>
      <p:pic>
        <p:nvPicPr>
          <p:cNvPr id="9" name="Содержимое 8" descr="c8b279f62a60110b55fd223b5199ad1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714356"/>
            <a:ext cx="4481290" cy="58531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3757610" cy="4697427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Увесь курс </a:t>
            </a:r>
            <a:r>
              <a:rPr lang="ru-RU" sz="1800" b="1" dirty="0" err="1" smtClean="0"/>
              <a:t>складається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</a:t>
            </a:r>
            <a:r>
              <a:rPr lang="ru-RU" sz="1800" b="1" dirty="0" smtClean="0"/>
              <a:t> 30 </a:t>
            </a:r>
            <a:r>
              <a:rPr lang="ru-RU" sz="1800" b="1" dirty="0" err="1" smtClean="0"/>
              <a:t>мультимедійних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уроків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Кожний</a:t>
            </a:r>
            <a:r>
              <a:rPr lang="ru-RU" sz="1800" b="1" dirty="0" smtClean="0"/>
              <a:t> урок </a:t>
            </a:r>
            <a:r>
              <a:rPr lang="ru-RU" sz="1800" b="1" dirty="0" err="1" smtClean="0"/>
              <a:t>містить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мовні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вправи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спрямовані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засвоєння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лексичного</a:t>
            </a:r>
            <a:r>
              <a:rPr lang="ru-RU" sz="1800" b="1" dirty="0" smtClean="0"/>
              <a:t> та </a:t>
            </a:r>
            <a:r>
              <a:rPr lang="ru-RU" sz="1800" b="1" dirty="0" err="1" smtClean="0"/>
              <a:t>граматичного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матеріалу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представленого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навчальних</a:t>
            </a:r>
            <a:r>
              <a:rPr lang="ru-RU" sz="1800" b="1" dirty="0" smtClean="0"/>
              <a:t> текстах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діалогах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Поряд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із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мовними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вправами</a:t>
            </a:r>
            <a:r>
              <a:rPr lang="ru-RU" sz="1800" b="1" dirty="0" smtClean="0"/>
              <a:t> в уроках </a:t>
            </a:r>
            <a:r>
              <a:rPr lang="ru-RU" sz="1800" b="1" dirty="0" err="1" smtClean="0"/>
              <a:t>пропонуються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комунікативні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завдання</a:t>
            </a:r>
            <a:r>
              <a:rPr lang="ru-RU" sz="1800" b="1" dirty="0" smtClean="0"/>
              <a:t>. </a:t>
            </a:r>
            <a:r>
              <a:rPr lang="ru-RU" sz="1800" b="1" dirty="0" err="1" smtClean="0"/>
              <a:t>Підсумовує</a:t>
            </a:r>
            <a:r>
              <a:rPr lang="ru-RU" sz="1800" b="1" dirty="0" smtClean="0"/>
              <a:t> урок </a:t>
            </a:r>
            <a:r>
              <a:rPr lang="ru-RU" sz="1800" b="1" dirty="0" err="1" smtClean="0"/>
              <a:t>серія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тестових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завдань</a:t>
            </a:r>
            <a:r>
              <a:rPr lang="ru-RU" sz="1800" b="1" dirty="0" smtClean="0"/>
              <a:t>, за результатами </a:t>
            </a:r>
            <a:r>
              <a:rPr lang="ru-RU" sz="1800" b="1" dirty="0" err="1" smtClean="0"/>
              <a:t>яких</a:t>
            </a:r>
            <a:r>
              <a:rPr lang="ru-RU" sz="1800" b="1" dirty="0" smtClean="0"/>
              <a:t> можна </a:t>
            </a:r>
            <a:r>
              <a:rPr lang="ru-RU" sz="1800" b="1" dirty="0" err="1" smtClean="0"/>
              <a:t>зробити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висновок</a:t>
            </a:r>
            <a:r>
              <a:rPr lang="ru-RU" sz="1800" b="1" dirty="0" smtClean="0"/>
              <a:t> про </a:t>
            </a:r>
            <a:r>
              <a:rPr lang="ru-RU" sz="1800" b="1" dirty="0" err="1" smtClean="0"/>
              <a:t>рівень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засвоєння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учнями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навчального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матеріалу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de7dcd6cf1aae875802e880b1b0e7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05"/>
            <a:ext cx="9144000" cy="6846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6148c4d7c2ad42a318dc4dc943697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51"/>
            <a:ext cx="9144000" cy="6840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87b062f721ff10cda43f706c6052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392"/>
            <a:ext cx="9144000" cy="6835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-15_Vis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Anim-15_Vista</Template>
  <TotalTime>82</TotalTime>
  <Words>254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Anim-15_Vista</vt:lpstr>
      <vt:lpstr>Огляд електронних посібників із вивчення іноземних мов </vt:lpstr>
      <vt:lpstr>Що таке електронний посібник? </vt:lpstr>
      <vt:lpstr>Електронний посібник має ряд принципових відмінностей від традиційного посібника:</vt:lpstr>
      <vt:lpstr>Навчальні електронні посібники мають такі позитивні характеристики:</vt:lpstr>
      <vt:lpstr>Приклади електронних посібників</vt:lpstr>
      <vt:lpstr>Розглянемо “Англійська мова. 11 кл.”</vt:lpstr>
      <vt:lpstr>Слайд 7</vt:lpstr>
      <vt:lpstr>Слайд 8</vt:lpstr>
      <vt:lpstr>Слайд 9</vt:lpstr>
      <vt:lpstr>Слайд 10</vt:lpstr>
      <vt:lpstr>„1001 слово” - мультимедійний посібник для вивчення П’ЯТИ мов. Початковий рівень.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Огляд електронних посібників із вивчення іноземних мов</dc:title>
  <dc:subject>Анимированный шаблон</dc:subject>
  <dc:creator>Каринка</dc:creator>
  <dc:description>http://freeppt.ru/ - презентации по культуре и искусству, шаблоны PowerPoint.</dc:description>
  <cp:lastModifiedBy>Каринка</cp:lastModifiedBy>
  <cp:revision>8</cp:revision>
  <dcterms:created xsi:type="dcterms:W3CDTF">2013-09-29T12:02:07Z</dcterms:created>
  <dcterms:modified xsi:type="dcterms:W3CDTF">2013-09-29T15:17:48Z</dcterms:modified>
</cp:coreProperties>
</file>