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2" r:id="rId2"/>
    <p:sldId id="256" r:id="rId3"/>
    <p:sldId id="257" r:id="rId4"/>
    <p:sldId id="258" r:id="rId5"/>
    <p:sldId id="259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3204" autoAdjust="0"/>
  </p:normalViewPr>
  <p:slideViewPr>
    <p:cSldViewPr>
      <p:cViewPr>
        <p:scale>
          <a:sx n="59" d="100"/>
          <a:sy n="59" d="100"/>
        </p:scale>
        <p:origin x="-834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9CE12E-5423-4A70-B0C2-31DD50C19AFE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472552-A4DB-4E0F-A1DF-F8E377ABB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173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72552-A4DB-4E0F-A1DF-F8E377ABB1F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7827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  <a:alpha val="6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340768"/>
            <a:ext cx="8280920" cy="107099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Раціональна економічна поведінка споживача та виробника</a:t>
            </a:r>
            <a:endParaRPr lang="ru-RU" dirty="0"/>
          </a:p>
        </p:txBody>
      </p:sp>
      <p:pic>
        <p:nvPicPr>
          <p:cNvPr id="6146" name="Picture 2" descr="G:\818_x_lar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4046" y="3175483"/>
            <a:ext cx="4824164" cy="3697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565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img0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767291"/>
            <a:ext cx="5528172" cy="5301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51520" y="2817957"/>
            <a:ext cx="30598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Зрушення кривої виробничих можливостей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78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b="1" dirty="0" smtClean="0">
                <a:solidFill>
                  <a:srgbClr val="FF0000"/>
                </a:solidFill>
              </a:rPr>
              <a:t>Альтернативна вартість </a:t>
            </a:r>
            <a:r>
              <a:rPr lang="uk-UA" dirty="0" smtClean="0"/>
              <a:t>– альтернативні витрати , пов'язані з найліпшим з невибраних варіантів .  </a:t>
            </a:r>
          </a:p>
          <a:p>
            <a:pPr marL="0" indent="0">
              <a:buNone/>
            </a:pPr>
            <a:r>
              <a:rPr lang="uk-UA" b="1" dirty="0" smtClean="0">
                <a:solidFill>
                  <a:srgbClr val="FF0000"/>
                </a:solidFill>
              </a:rPr>
              <a:t>Граничний продукт </a:t>
            </a:r>
            <a:r>
              <a:rPr lang="uk-UA" dirty="0" smtClean="0"/>
              <a:t>– створений внаслідок залучення додаткової одиниці ресурсу 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271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Закон спадної продуктивності(віддачі) факторів виробництва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: кожна виробнича технологія виявляє свою ефективність лише за певних масштабів виробництва . </a:t>
            </a: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67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6889590"/>
              </p:ext>
            </p:extLst>
          </p:nvPr>
        </p:nvGraphicFramePr>
        <p:xfrm>
          <a:off x="-36513" y="3071"/>
          <a:ext cx="9180513" cy="2763520"/>
        </p:xfrm>
        <a:graphic>
          <a:graphicData uri="http://schemas.openxmlformats.org/drawingml/2006/table">
            <a:tbl>
              <a:tblPr firstRow="1">
                <a:tableStyleId>{35758FB7-9AC5-4552-8A53-C91805E547FA}</a:tableStyleId>
              </a:tblPr>
              <a:tblGrid>
                <a:gridCol w="1394452"/>
                <a:gridCol w="2308620"/>
                <a:gridCol w="547744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Працівники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Обсяги  виробництва </a:t>
                      </a:r>
                    </a:p>
                    <a:p>
                      <a:pPr algn="ctr"/>
                      <a:r>
                        <a:rPr lang="uk-UA" dirty="0" smtClean="0"/>
                        <a:t>од. продукції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Продуктивність додаткового</a:t>
                      </a:r>
                      <a:r>
                        <a:rPr lang="uk-UA" baseline="0" dirty="0" smtClean="0"/>
                        <a:t> працівника  або гранична продуктивність </a:t>
                      </a:r>
                    </a:p>
                    <a:p>
                      <a:pPr algn="ctr"/>
                      <a:r>
                        <a:rPr lang="uk-UA" baseline="0" dirty="0" smtClean="0"/>
                        <a:t>Од. продукції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167144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3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098" name="Picture 2" descr="G:\img0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857289"/>
            <a:ext cx="4211960" cy="4000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5220072" y="3917694"/>
            <a:ext cx="30598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Залежність граничного продукту від кількості занятих працівників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55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764704"/>
            <a:ext cx="9252520" cy="2666727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Корисність</a:t>
            </a:r>
            <a:r>
              <a:rPr lang="uk-UA" dirty="0" smtClean="0"/>
              <a:t> – це оцінка споживачем здатності речей та послуг задовольняти його потреби , забезпечуючи певний рівень їх задоволення . </a:t>
            </a:r>
            <a:br>
              <a:rPr lang="uk-UA" dirty="0" smtClean="0"/>
            </a:br>
            <a:endParaRPr lang="ru-RU" dirty="0"/>
          </a:p>
        </p:txBody>
      </p:sp>
      <p:pic>
        <p:nvPicPr>
          <p:cNvPr id="9218" name="Picture 2" descr="G:\ratsionalna-povedinka-spozhyvacha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212976"/>
            <a:ext cx="3478138" cy="3502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147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348880"/>
            <a:ext cx="7236295" cy="601074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b="1" dirty="0">
                <a:solidFill>
                  <a:srgbClr val="FF0000"/>
                </a:solidFill>
              </a:rPr>
              <a:t>Раціональний споживач </a:t>
            </a:r>
            <a:r>
              <a:rPr lang="uk-UA" dirty="0"/>
              <a:t>має три ознаки :</a:t>
            </a:r>
          </a:p>
          <a:p>
            <a:r>
              <a:rPr lang="uk-UA" dirty="0"/>
              <a:t>З</a:t>
            </a:r>
            <a:r>
              <a:rPr lang="uk-UA" dirty="0" smtClean="0"/>
              <a:t>датність свідомо оцінювати корисність речей та послуг </a:t>
            </a:r>
          </a:p>
          <a:p>
            <a:r>
              <a:rPr lang="uk-UA" dirty="0" smtClean="0"/>
              <a:t>Прагнення досягти максимальної корисності в задоволенні всієї сукупності потреб </a:t>
            </a:r>
          </a:p>
          <a:p>
            <a:r>
              <a:rPr lang="uk-UA" dirty="0" smtClean="0"/>
              <a:t>Урахування доходу як обмежувального чинника в задоволенні потреб </a:t>
            </a:r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pic>
        <p:nvPicPr>
          <p:cNvPr id="5" name="Picture 2" descr="G:\0002-002-Ratsionalnyj-potrebite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7332" y="2577"/>
            <a:ext cx="2124744" cy="2549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683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47312" y="0"/>
            <a:ext cx="3971240" cy="173681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uk-UA" b="1" dirty="0" smtClean="0">
                <a:solidFill>
                  <a:srgbClr val="FF0000"/>
                </a:solidFill>
              </a:rPr>
              <a:t>Потреба</a:t>
            </a:r>
            <a:r>
              <a:rPr lang="uk-UA" dirty="0" smtClean="0"/>
              <a:t>  -  вияв необхідності в певних речах та послугах . 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2708505"/>
              </p:ext>
            </p:extLst>
          </p:nvPr>
        </p:nvGraphicFramePr>
        <p:xfrm>
          <a:off x="5220072" y="1124744"/>
          <a:ext cx="2255912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59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3600" dirty="0" smtClean="0"/>
                        <a:t>ПОТРЕБИ</a:t>
                      </a:r>
                      <a:endParaRPr lang="ru-RU" sz="36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3545492"/>
              </p:ext>
            </p:extLst>
          </p:nvPr>
        </p:nvGraphicFramePr>
        <p:xfrm>
          <a:off x="6156176" y="3088618"/>
          <a:ext cx="2987824" cy="944880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29878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За</a:t>
                      </a:r>
                      <a:r>
                        <a:rPr lang="uk-UA" sz="2800" baseline="0" dirty="0" smtClean="0"/>
                        <a:t> способом задоволення 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935007"/>
              </p:ext>
            </p:extLst>
          </p:nvPr>
        </p:nvGraphicFramePr>
        <p:xfrm>
          <a:off x="2961743" y="2493411"/>
          <a:ext cx="3096344" cy="9448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096344"/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За благами , які задовольняють 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1079651"/>
              </p:ext>
            </p:extLst>
          </p:nvPr>
        </p:nvGraphicFramePr>
        <p:xfrm>
          <a:off x="0" y="2124080"/>
          <a:ext cx="2915816" cy="944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915816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За джерелом виникнення 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0" y="3068960"/>
            <a:ext cx="20882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1.Базові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2.Породженні розвитком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цивілізації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059832" y="3438291"/>
            <a:ext cx="214039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1.Матеріальні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2.Духовні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156176" y="4038163"/>
            <a:ext cx="24493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1.Індивідуальні </a:t>
            </a:r>
            <a:br>
              <a:rPr lang="uk-UA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2.Колективні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flipH="1">
            <a:off x="3347864" y="1556792"/>
            <a:ext cx="1440162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>
            <a:off x="5364088" y="1863481"/>
            <a:ext cx="556217" cy="5574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7181056" y="1916832"/>
            <a:ext cx="703312" cy="7033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618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980728"/>
            <a:ext cx="8229600" cy="3672408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Гранична корисність </a:t>
            </a:r>
            <a:r>
              <a:rPr lang="uk-UA" dirty="0" smtClean="0"/>
              <a:t>– </a:t>
            </a:r>
            <a:r>
              <a:rPr lang="uk-UA" dirty="0" err="1" smtClean="0"/>
              <a:t>корисність</a:t>
            </a:r>
            <a:r>
              <a:rPr lang="uk-UA" dirty="0" smtClean="0"/>
              <a:t> окремого споживчого блага . 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b="1" dirty="0" smtClean="0">
                <a:solidFill>
                  <a:srgbClr val="FF0000"/>
                </a:solidFill>
              </a:rPr>
              <a:t>Загальна корисність </a:t>
            </a:r>
            <a:r>
              <a:rPr lang="uk-UA" dirty="0" smtClean="0"/>
              <a:t>– </a:t>
            </a:r>
            <a:r>
              <a:rPr lang="uk-UA" dirty="0" err="1" smtClean="0"/>
              <a:t>корисність</a:t>
            </a:r>
            <a:r>
              <a:rPr lang="uk-UA" dirty="0" smtClean="0"/>
              <a:t> певної суми благ .</a:t>
            </a:r>
            <a:br>
              <a:rPr lang="uk-UA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613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0079499"/>
              </p:ext>
            </p:extLst>
          </p:nvPr>
        </p:nvGraphicFramePr>
        <p:xfrm>
          <a:off x="-12879" y="740006"/>
          <a:ext cx="9156879" cy="2256722"/>
        </p:xfrm>
        <a:graphic>
          <a:graphicData uri="http://schemas.openxmlformats.org/drawingml/2006/table">
            <a:tbl>
              <a:tblPr firstRow="1">
                <a:tableStyleId>{35758FB7-9AC5-4552-8A53-C91805E547FA}</a:tableStyleId>
              </a:tblPr>
              <a:tblGrid>
                <a:gridCol w="2930233"/>
                <a:gridCol w="2930233"/>
                <a:gridCol w="329641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ysClr val="windowText" lastClr="000000"/>
                          </a:solidFill>
                        </a:rPr>
                        <a:t>Спожиті порції морозива 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ysClr val="windowText" lastClr="000000"/>
                          </a:solidFill>
                        </a:rPr>
                        <a:t>Гранична</a:t>
                      </a:r>
                      <a:r>
                        <a:rPr lang="uk-UA" baseline="0" dirty="0" smtClean="0">
                          <a:solidFill>
                            <a:sysClr val="windowText" lastClr="000000"/>
                          </a:solidFill>
                        </a:rPr>
                        <a:t> корисність 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ysClr val="windowText" lastClr="000000"/>
                          </a:solidFill>
                        </a:rPr>
                        <a:t>Загальна корисність 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402522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G:\img0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30514"/>
            <a:ext cx="9144000" cy="3841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-180528" y="5419"/>
            <a:ext cx="93245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Залежність оцінки споживачем корисності від кількості спожитих порцій морозива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68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b="1" dirty="0" smtClean="0">
                <a:solidFill>
                  <a:srgbClr val="FF0000"/>
                </a:solidFill>
              </a:rPr>
              <a:t>Закон спадної граничної корисності </a:t>
            </a:r>
            <a:r>
              <a:rPr lang="uk-UA" dirty="0" smtClean="0"/>
              <a:t>:</a:t>
            </a:r>
            <a:br>
              <a:rPr lang="uk-UA" dirty="0" smtClean="0"/>
            </a:br>
            <a:r>
              <a:rPr lang="uk-UA" dirty="0" smtClean="0"/>
              <a:t>якщо споживач послідовно споживає певну кількість благ , то корисність кожного наступного блага він зазвичай оцінює нижче від попереднього.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550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uk-UA" b="1" dirty="0" smtClean="0">
                <a:solidFill>
                  <a:srgbClr val="FF0000"/>
                </a:solidFill>
              </a:rPr>
              <a:t>Повний випуск або максимально можливий </a:t>
            </a:r>
            <a:r>
              <a:rPr lang="uk-UA" dirty="0" smtClean="0"/>
              <a:t>– такий за якого забезпечується повне використання виробничих ресурсів . 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b="1" dirty="0" smtClean="0">
                <a:solidFill>
                  <a:srgbClr val="FF0000"/>
                </a:solidFill>
              </a:rPr>
              <a:t>Раціональний виробник </a:t>
            </a:r>
            <a:r>
              <a:rPr lang="uk-UA" dirty="0" smtClean="0"/>
              <a:t>– це той , що прагне повного випуску і використання всіх виробничих ресурсів 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876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-99392"/>
            <a:ext cx="7931224" cy="12527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Різні (альтернативні) варіанти розподілу ресурсів для виробництва двох товарів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2940859"/>
              </p:ext>
            </p:extLst>
          </p:nvPr>
        </p:nvGraphicFramePr>
        <p:xfrm>
          <a:off x="-1" y="836712"/>
          <a:ext cx="9144001" cy="1800200"/>
        </p:xfrm>
        <a:graphic>
          <a:graphicData uri="http://schemas.openxmlformats.org/drawingml/2006/table">
            <a:tbl>
              <a:tblPr firstRow="1">
                <a:tableStyleId>{35758FB7-9AC5-4552-8A53-C91805E547FA}</a:tableStyleId>
              </a:tblPr>
              <a:tblGrid>
                <a:gridCol w="2123513"/>
                <a:gridCol w="1167596"/>
                <a:gridCol w="1463223"/>
                <a:gridCol w="1463223"/>
                <a:gridCol w="1463223"/>
                <a:gridCol w="1463223"/>
              </a:tblGrid>
              <a:tr h="450050">
                <a:tc rowSpan="2">
                  <a:txBody>
                    <a:bodyPr/>
                    <a:lstStyle/>
                    <a:p>
                      <a:r>
                        <a:rPr lang="uk-UA" dirty="0" smtClean="0"/>
                        <a:t>Виробництво   </a:t>
                      </a:r>
                    </a:p>
                    <a:p>
                      <a:r>
                        <a:rPr lang="uk-UA" dirty="0" smtClean="0"/>
                        <a:t>тис. од. </a:t>
                      </a:r>
                      <a:endParaRPr lang="ru-RU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Варіанти</a:t>
                      </a:r>
                      <a:r>
                        <a:rPr lang="uk-UA" baseline="0" dirty="0" smtClean="0"/>
                        <a:t> виробництва за різного розподілу ресурсів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00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ru-RU" dirty="0"/>
                    </a:p>
                  </a:txBody>
                  <a:tcPr/>
                </a:tc>
              </a:tr>
              <a:tr h="450050">
                <a:tc>
                  <a:txBody>
                    <a:bodyPr/>
                    <a:lstStyle/>
                    <a:p>
                      <a:r>
                        <a:rPr lang="uk-UA" dirty="0" smtClean="0"/>
                        <a:t>Комп'ютери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90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70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40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450050">
                <a:tc>
                  <a:txBody>
                    <a:bodyPr/>
                    <a:lstStyle/>
                    <a:p>
                      <a:r>
                        <a:rPr lang="uk-UA" dirty="0" smtClean="0"/>
                        <a:t>Трактори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259632" y="3861048"/>
            <a:ext cx="30598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Крива виробничих можливостей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G:\тимо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5" r="12262"/>
          <a:stretch/>
        </p:blipFill>
        <p:spPr bwMode="auto">
          <a:xfrm>
            <a:off x="4552632" y="2852936"/>
            <a:ext cx="4613715" cy="4046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926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281</Words>
  <Application>Microsoft Office PowerPoint</Application>
  <PresentationFormat>Экран (4:3)</PresentationFormat>
  <Paragraphs>88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Раціональна економічна поведінка споживача та виробника</vt:lpstr>
      <vt:lpstr>Корисність – це оцінка споживачем здатності речей та послуг задовольняти його потреби , забезпечуючи певний рівень їх задоволення .  </vt:lpstr>
      <vt:lpstr>Презентация PowerPoint</vt:lpstr>
      <vt:lpstr>Презентация PowerPoint</vt:lpstr>
      <vt:lpstr>Гранична корисність – корисність окремого споживчого блага .    Загальна корисність – корисність певної суми благ 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Dasha</dc:creator>
  <cp:lastModifiedBy>Дом-ПК</cp:lastModifiedBy>
  <cp:revision>15</cp:revision>
  <dcterms:created xsi:type="dcterms:W3CDTF">2013-10-03T15:07:58Z</dcterms:created>
  <dcterms:modified xsi:type="dcterms:W3CDTF">2013-10-10T20:30:04Z</dcterms:modified>
</cp:coreProperties>
</file>