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8" r:id="rId5"/>
    <p:sldId id="259" r:id="rId6"/>
    <p:sldId id="265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D9F5-7CA2-4D54-B0BB-C64CFE6B2ED3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1AE6-06FD-4BF4-92AD-A44B14BC9C8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1AE6-06FD-4BF4-92AD-A44B14BC9C80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95F1-EF2F-4735-9ED1-0909818B9D79}" type="datetimeFigureOut">
              <a:rPr lang="uk-UA" smtClean="0"/>
              <a:pPr/>
              <a:t>02.12.2013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0540-912E-4B2F-90D2-9AC694C5B8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D%D0%B0%D0%B2%D0%BA%D0%BE%D0%BB%D0%B8%D1%88%D0%BD%D1%94_%D1%81%D0%B5%D1%80%D0%B5%D0%B4%D0%BE%D0%B2%D0%B8%D1%89%D0%B5." TargetMode="External"/><Relationship Id="rId2" Type="http://schemas.openxmlformats.org/officeDocument/2006/relationships/hyperlink" Target="http://school.xvatit.com/index.php?title=%D0%9F%D1%80%D0%B0%D0%BA%D1%82%D0%B8%D1%87%D0%BD%D1%96_%D1%80%D0%BE%D0%B1%D0%BE%D1%82%D0%B8:_1._%D0%94%D0%BE%D0%B1%D1%83%D0%B2%D0%B0%D0%BD%D0%BD%D1%8F_%D0%B2%D1%83%D0%B3%D0%BB%D0%B5%D0%BA%D0%B8%D1%81%D0%BB%D0%BE%D0%B3%D0%BE_%D0%B3%D0%B0%D0%B7%D1%83._%D0%92%D0%B7%D0%B0%D1%94%D0%BC%D0%BE%D0%BF%D0%B5%D1%80%D0%B5%D1%82%D0%B2%D0%BE%D1%80%D0%B5%D0%BD%D0%BD%D1%8F_%D0%BA%D0%B0%D1%80%D0%B1%D0%BE%D0%BD%D0%B0%D1%82%D1%96%D0%B2_%D1%96_%D0%B3%D1%96%D0%B4%D1%80%D0%BE%D0%B3%D0%B5%D0%BD%D0%BA%D0%B0%D1%80%D0%B1%D0%BE%D0%BD%D0%B0%D1%82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2857520"/>
          </a:xfrm>
          <a:prstGeom prst="rect">
            <a:avLst/>
          </a:prstGeom>
        </p:spPr>
        <p:txBody>
          <a:bodyPr>
            <a:prstTxWarp prst="textWave4">
              <a:avLst/>
            </a:prstTxWarp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жерела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забруднення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атмосферного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Києві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Найважливішими речовинами, які забруднюють повітря у м. Києві, є </a:t>
            </a:r>
            <a:r>
              <a:rPr lang="uk-UA" dirty="0" err="1"/>
              <a:t>діоксид</a:t>
            </a:r>
            <a:r>
              <a:rPr lang="uk-UA" dirty="0"/>
              <a:t> азоту, </a:t>
            </a:r>
            <a:r>
              <a:rPr lang="uk-UA" dirty="0" err="1"/>
              <a:t>бенз</a:t>
            </a:r>
            <a:r>
              <a:rPr lang="uk-UA" dirty="0"/>
              <a:t>(а)</a:t>
            </a:r>
            <a:r>
              <a:rPr lang="uk-UA" dirty="0" err="1"/>
              <a:t>пірен</a:t>
            </a:r>
            <a:r>
              <a:rPr lang="uk-UA" dirty="0"/>
              <a:t>, фенол</a:t>
            </a:r>
            <a:r>
              <a:rPr lang="uk-UA" dirty="0" smtClean="0"/>
              <a:t>, формальдегід. </a:t>
            </a:r>
            <a:r>
              <a:rPr lang="uk-UA" dirty="0"/>
              <a:t>Середньодобові граничнодопустимі концентрації (ГДК) цих домішок відповідно становлять: 0,04; 1,0х10</a:t>
            </a:r>
            <a:r>
              <a:rPr lang="uk-UA" baseline="30000" dirty="0"/>
              <a:t>6</a:t>
            </a:r>
            <a:r>
              <a:rPr lang="uk-UA" dirty="0"/>
              <a:t>; 0,003 і 0003 мг/м</a:t>
            </a:r>
            <a:r>
              <a:rPr lang="uk-UA" baseline="30000" dirty="0"/>
              <a:t>3</a:t>
            </a:r>
            <a:r>
              <a:rPr lang="uk-UA" dirty="0"/>
              <a:t>. Наведені дані свідчать, що найбільшу токсичність має </a:t>
            </a:r>
            <a:r>
              <a:rPr lang="uk-UA" dirty="0" err="1"/>
              <a:t>бенз</a:t>
            </a:r>
            <a:r>
              <a:rPr lang="uk-UA" dirty="0"/>
              <a:t>(а)</a:t>
            </a:r>
            <a:r>
              <a:rPr lang="uk-UA" dirty="0" err="1"/>
              <a:t>пірен</a:t>
            </a:r>
            <a:r>
              <a:rPr lang="uk-UA" dirty="0"/>
              <a:t>, який відносять до речовин І класу небезпеки. Решта перелічених домішок належить до ІІ класу небезпеки</a:t>
            </a:r>
            <a:r>
              <a:rPr lang="uk-UA" dirty="0" smtClean="0"/>
              <a:t>.</a:t>
            </a:r>
            <a:r>
              <a:rPr lang="uk-UA" dirty="0"/>
              <a:t> </a:t>
            </a:r>
            <a:r>
              <a:rPr lang="uk-UA" dirty="0" err="1"/>
              <a:t>Бенз</a:t>
            </a:r>
            <a:r>
              <a:rPr lang="uk-UA" dirty="0"/>
              <a:t>(а)</a:t>
            </a:r>
            <a:r>
              <a:rPr lang="uk-UA" dirty="0" err="1"/>
              <a:t>пірен</a:t>
            </a:r>
            <a:r>
              <a:rPr lang="uk-UA" dirty="0"/>
              <a:t> є речовиною, що має канцерогенну дію. </a:t>
            </a:r>
            <a:r>
              <a:rPr lang="uk-UA" dirty="0" err="1"/>
              <a:t>Діоксид</a:t>
            </a:r>
            <a:r>
              <a:rPr lang="uk-UA" dirty="0"/>
              <a:t> азоту погіршує дихання, спричиняє кашель. Фенол призводить до нудоти, подразнює слизові оболонки. У свою чергу, формальдегід має загально токсичну дію, уражає центральну нервову систему, погіршує зір.</a:t>
            </a:r>
          </a:p>
        </p:txBody>
      </p:sp>
      <p:pic>
        <p:nvPicPr>
          <p:cNvPr id="4" name="Picture 6" descr="http://ruslekar.info/images/original/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5572140"/>
            <a:ext cx="57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CO2</a:t>
            </a:r>
            <a:endParaRPr lang="uk-UA" dirty="0"/>
          </a:p>
        </p:txBody>
      </p:sp>
      <p:pic>
        <p:nvPicPr>
          <p:cNvPr id="6" name="Picture 8" descr="http://upload.wikimedia.org/wikipedia/commons/1/1a/Nitrogen-dioxide-3D-v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57628"/>
            <a:ext cx="1593628" cy="1571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5143512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NO2</a:t>
            </a:r>
            <a:endParaRPr lang="uk-UA" sz="2000" b="1" dirty="0"/>
          </a:p>
        </p:txBody>
      </p:sp>
      <p:pic>
        <p:nvPicPr>
          <p:cNvPr id="8" name="Picture 10" descr="http://upload.wikimedia.org/wikipedia/ru/thumb/6/69/%D0%91%D0%B5%D0%BD%D0%B7%D0%BF%D0%B8%D1%80%D0%B5%D0%BD.jpg/200px-%D0%91%D0%B5%D0%BD%D0%B7%D0%BF%D0%B8%D1%80%D0%B5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786190"/>
            <a:ext cx="179912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00562" y="6072206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baseline="-25000" dirty="0"/>
              <a:t>20</a:t>
            </a:r>
            <a:r>
              <a:rPr lang="en-US" sz="2000" b="1" dirty="0"/>
              <a:t>H</a:t>
            </a:r>
            <a:r>
              <a:rPr lang="en-US" sz="2000" b="1" baseline="-25000" dirty="0"/>
              <a:t>12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5000636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C6H6O</a:t>
            </a:r>
            <a:endParaRPr lang="uk-UA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645789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CH2O</a:t>
            </a:r>
            <a:endParaRPr lang="uk-UA" sz="2000" b="1" dirty="0"/>
          </a:p>
        </p:txBody>
      </p:sp>
      <p:pic>
        <p:nvPicPr>
          <p:cNvPr id="22532" name="Picture 4" descr="Formaldehyde-2D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357826"/>
            <a:ext cx="1500198" cy="1285860"/>
          </a:xfrm>
          <a:prstGeom prst="rect">
            <a:avLst/>
          </a:prstGeom>
          <a:noFill/>
        </p:spPr>
      </p:pic>
      <p:pic>
        <p:nvPicPr>
          <p:cNvPr id="22534" name="Picture 6" descr="Файл:Phenol chemical structure.svg"/>
          <p:cNvPicPr>
            <a:picLocks noChangeAspect="1" noChangeArrowheads="1"/>
          </p:cNvPicPr>
          <p:nvPr/>
        </p:nvPicPr>
        <p:blipFill>
          <a:blip r:embed="rId6">
            <a:lum bright="-100000" contrast="100000"/>
          </a:blip>
          <a:srcRect/>
          <a:stretch>
            <a:fillRect/>
          </a:stretch>
        </p:blipFill>
        <p:spPr bwMode="auto">
          <a:xfrm>
            <a:off x="6143636" y="3714752"/>
            <a:ext cx="272763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ail.menr.gov.ua/publ/kiev2003/obl03_u/ri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357950" y="350043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SO</a:t>
            </a:r>
            <a:r>
              <a:rPr lang="en-US" baseline="-25000" dirty="0" smtClean="0"/>
              <a:t>2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378619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СО2 ,СО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143272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CO2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вуглекислый</a:t>
            </a: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Теплові машини не тільки спалюють кисень, а й викидають в атмосферу еквівалентні кількості оксиду карбону (вуглекислого газу).</a:t>
            </a:r>
            <a:endParaRPr lang="ru-RU" dirty="0" smtClean="0"/>
          </a:p>
          <a:p>
            <a:r>
              <a:rPr lang="uk-UA" dirty="0" smtClean="0"/>
              <a:t>Об'ємна концентрація оксиду вуглецю в атмосфері нині становить 0,0314%від усіх газів атмосфери. Є серйозні підстави побоюватись, що навіть незначне збільшення цієї концентрації різко порушить тепловий баланс Землі. А вже тепер кожного року в атмосферу викидається близько 5 млрд. тонн </a:t>
            </a:r>
            <a:r>
              <a:rPr lang="uk-UA" dirty="0" err="1" smtClean="0"/>
              <a:t>СО2</a:t>
            </a:r>
            <a:r>
              <a:rPr lang="ru-RU" dirty="0" smtClean="0"/>
              <a:t> .</a:t>
            </a:r>
          </a:p>
          <a:p>
            <a:endParaRPr lang="uk-UA" dirty="0"/>
          </a:p>
        </p:txBody>
      </p:sp>
      <p:pic>
        <p:nvPicPr>
          <p:cNvPr id="1026" name="Picture 2" descr="http://podrobnosti.ua/upload/news/2010/11/22/73291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29089"/>
            <a:ext cx="3714776" cy="252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64305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4098" name="Picture 2" descr="File:Chemfm carbon dioxid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1400175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0057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Чимало енергії, що виділяється від згорання палива, використовується на нагрівання двигуна й утворення вихлопних газів, серед яких багато вуглекислого газу. </a:t>
            </a:r>
            <a:r>
              <a:rPr lang="uk-UA" dirty="0" smtClean="0">
                <a:hlinkClick r:id="rId2" tooltip="Практичні роботи: 1. Добування вуглекислого газу. Взаємоперетворення карбонатів і гідрогенкарбонатів"/>
              </a:rPr>
              <a:t>Вуглекислий газ</a:t>
            </a:r>
            <a:r>
              <a:rPr lang="uk-UA" dirty="0" smtClean="0"/>
              <a:t> потрапляє в атмосферу, змінюючи склад повітря. До збільшення вмісту вуглекислого газу в атмосфері призводять також лісові пожежі. З роками цих надходжень стає більше, тоді як кількість рослин зменшується. А саме рослини під час фотосинтезу вбирають із повітря вуглекислий газ.</a:t>
            </a:r>
          </a:p>
          <a:p>
            <a:r>
              <a:rPr lang="uk-UA" dirty="0" smtClean="0"/>
              <a:t>Вуглекислий газ та деякі інші гази, що потрапляють в атмосферу, діють ніби скло у парниках. Вони утримують теплову енергію, що виділяється в </a:t>
            </a:r>
            <a:r>
              <a:rPr lang="uk-UA" dirty="0" smtClean="0">
                <a:hlinkClick r:id="rId3" tooltip="Навколишнє середовище."/>
              </a:rPr>
              <a:t>навколишнє середовище</a:t>
            </a:r>
            <a:r>
              <a:rPr lang="uk-UA" dirty="0" smtClean="0"/>
              <a:t> під час роботи машин і механізмів, а також енергію, що віддає нагріта Сонцем поверхня Землі. Від цього температура повітря зростає. За даними вчених, кожні 100 років вона підвищується приблизно на 1 °С. Якщо так триватиме й надалі, то біосфері загрожує танення криги на полюсах, унаслідок чого підніметься рівень води в океанах, затопиться частина суходолу, зміниться погода.</a:t>
            </a:r>
          </a:p>
          <a:p>
            <a:pPr algn="just"/>
            <a:endParaRPr lang="uk-UA" dirty="0"/>
          </a:p>
        </p:txBody>
      </p:sp>
      <p:pic>
        <p:nvPicPr>
          <p:cNvPr id="3076" name="Picture 4" descr="http://fakty.ictv.ua/public/images/gallery/2012/02/09/thumbnail-20120209151331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357694"/>
            <a:ext cx="312538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image.tsn.ua/media/images2/original/Jun2007/1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29132"/>
            <a:ext cx="364330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trust.ua/files/photo/4/00000025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14818"/>
            <a:ext cx="300036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yology.ru/wp-content/uploads/2010/07/cd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2862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cikavosti.com/wp-content/uploads/2013/06/C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42912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8" cy="6858000"/>
          </a:xfrm>
        </p:spPr>
        <p:txBody>
          <a:bodyPr>
            <a:normAutofit fontScale="62500" lnSpcReduction="20000"/>
          </a:bodyPr>
          <a:lstStyle/>
          <a:p>
            <a:endParaRPr lang="uk-UA" sz="3400" dirty="0" smtClean="0"/>
          </a:p>
          <a:p>
            <a:r>
              <a:rPr lang="uk-UA" sz="3400" dirty="0" smtClean="0"/>
              <a:t>Присутність вуглекислоти – це обов'язкова умова існування людини,. Атмосфера нашої планети була тоді перенасичена вуглекислим газом (понад 90%), і він став природним будівельним матеріалом живих клітин. Поступово це привело до зміни складу повітря, але внутрішні умови роботи клітин як і раніше визначалися високим вмістом вуглекислоти. Перші тварини, що з'явилися на Землі і харчувалися рослинами, все ще перебували в атмосфері з високим вмістом вуглекислого газу. Тому їх клітини, а пізніше і створені на базі древньої генетичної пам'яті клітини сучасних тварин і людини, потребують вуглекислого середовища всередині себе (6-8% вуглекислоти і 1-2 % кисню) і в крові (7-7,5 % вуглекислого газу 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Рослини утилізували майже весь вуглекислий газ повітря, і основна його частина у вигляді вуглецевих сполук разом із загибеллю рослин потрапила в землю, перетворившись на корисні копалини (вугілля, нафта, торф). В даний час в атмосфері міститься близько 0,03 % вуглекислого газу і приблизно 21% кисню. Але для нормальної життєдіяльності в крові має бути 7-7,5 % вуглекислого газу, а в альвеолярному повітрі – 6,5 %. Ззовні його отримати не можна, так як в атмосфері майже не міститься вуглекислого газу. Тварини і людина отримують його при повному розщепленні їжі, так як білки, жири, вуглеводи побудовані на вуглецевій основі, при спалюванні за допомогою кисню в тканинах утворюється вуглекислий газ.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8674" name="Picture 2" descr="http://www.cgc.net.ua/foto/small/ugo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7966">
            <a:off x="0" y="4095884"/>
            <a:ext cx="3286116" cy="2762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eircenter.com/images/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71942"/>
            <a:ext cx="3303514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ages03.olx.com.ua/ui/11/81/87/1296307179_161887487_2-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2859">
            <a:off x="6500826" y="4000503"/>
            <a:ext cx="2643174" cy="2883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35785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Зараз у людей часто спостерігається явище гіпервентиляції. Найчастіше, оскільки вуглекислий газ життєво необхідний, при його надмірній втраті в тій чи іншій мірі включаються захисні механізми, які намагаються зупинити його видалення з організму. До них відносяться:</a:t>
            </a:r>
          </a:p>
          <a:p>
            <a:r>
              <a:rPr lang="uk-UA" dirty="0" smtClean="0"/>
              <a:t>? спазм судин, бронхів і спазм гладкої мускулатури всіх органів;</a:t>
            </a:r>
          </a:p>
          <a:p>
            <a:r>
              <a:rPr lang="uk-UA" dirty="0" smtClean="0"/>
              <a:t>? звуження кровоносних судин;</a:t>
            </a:r>
          </a:p>
          <a:p>
            <a:r>
              <a:rPr lang="uk-UA" dirty="0" smtClean="0"/>
              <a:t>? збільшення секреції слизу в бронхах, носових ходах, розвиток аденоїдів, поліпів;</a:t>
            </a:r>
          </a:p>
          <a:p>
            <a:r>
              <a:rPr lang="uk-UA" dirty="0" smtClean="0"/>
              <a:t>? ущільнення мембран внаслідок відкладення холестерину, що сприяє розвитку склерозу тканин;</a:t>
            </a:r>
          </a:p>
          <a:p>
            <a:r>
              <a:rPr lang="uk-UA" dirty="0" smtClean="0"/>
              <a:t>? підвищення функції щитовидної залози.</a:t>
            </a:r>
          </a:p>
          <a:p>
            <a:r>
              <a:rPr lang="uk-UA" dirty="0" smtClean="0"/>
              <a:t>Всі ці моменти разом з ускладненням надходження кисню в клітини при зниженні вмісту вуглекислого газу в крові (ефект </a:t>
            </a:r>
            <a:r>
              <a:rPr lang="uk-UA" dirty="0" err="1" smtClean="0"/>
              <a:t>Веріго-Бора</a:t>
            </a:r>
            <a:r>
              <a:rPr lang="uk-UA" dirty="0" smtClean="0"/>
              <a:t>) ведуть до кисневого голодування, уповільнення венозного </a:t>
            </a:r>
            <a:r>
              <a:rPr lang="uk-UA" dirty="0" err="1" smtClean="0"/>
              <a:t>кровотоку</a:t>
            </a:r>
            <a:r>
              <a:rPr lang="uk-UA" dirty="0" smtClean="0"/>
              <a:t> (з подальшим стійким розширенням вен).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чадний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газ)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9144000" cy="350046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Вплив СО на людину:  </a:t>
            </a:r>
          </a:p>
          <a:p>
            <a:r>
              <a:rPr lang="uk-UA" dirty="0" smtClean="0"/>
              <a:t>Потрапляючи при диханні в кров, швидко з'єднується з гемоглобіном, утворюючи міцне з'єднання </a:t>
            </a:r>
            <a:r>
              <a:rPr lang="uk-UA" dirty="0" err="1" smtClean="0"/>
              <a:t>карбоксигемоглобін</a:t>
            </a:r>
            <a:r>
              <a:rPr lang="en-US" dirty="0" smtClean="0"/>
              <a:t> (</a:t>
            </a:r>
            <a:r>
              <a:rPr lang="en-US" dirty="0" err="1" smtClean="0"/>
              <a:t>HbCO</a:t>
            </a:r>
            <a:r>
              <a:rPr lang="en-US" dirty="0" smtClean="0"/>
              <a:t>) </a:t>
            </a:r>
            <a:r>
              <a:rPr lang="uk-UA" dirty="0" smtClean="0"/>
              <a:t>. Позбавляючи можливість </a:t>
            </a:r>
            <a:r>
              <a:rPr lang="uk-UA" dirty="0" err="1" smtClean="0"/>
              <a:t>гемоглобину</a:t>
            </a:r>
            <a:r>
              <a:rPr lang="uk-UA" dirty="0" smtClean="0"/>
              <a:t> переносити кисень. 0,1% СО в повітрі достатньо, що б людина втратив свідомість і померла.</a:t>
            </a:r>
            <a:endParaRPr lang="uk-UA" dirty="0"/>
          </a:p>
        </p:txBody>
      </p:sp>
      <p:pic>
        <p:nvPicPr>
          <p:cNvPr id="30722" name="Picture 2" descr="http://upload.wikimedia.org/wikipedia/commons/thumb/a/a7/Carbon-monoxide-3D-vdW.png/200px-Carbon-monoxide-3D-vd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441550" cy="1928826"/>
          </a:xfrm>
          <a:prstGeom prst="rect">
            <a:avLst/>
          </a:prstGeom>
          <a:noFill/>
        </p:spPr>
      </p:pic>
      <p:pic>
        <p:nvPicPr>
          <p:cNvPr id="30724" name="Picture 4" descr="File:Chemfm carbon monoxide 2 2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923925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zakarpattya.net.ua/postimages/news/2012/12/18651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143380"/>
            <a:ext cx="457203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0057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Чадний</a:t>
            </a:r>
            <a:r>
              <a:rPr lang="ru-RU" dirty="0" smtClean="0"/>
              <a:t> газ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при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вбиває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в </a:t>
            </a:r>
            <a:r>
              <a:rPr lang="ru-RU" dirty="0" err="1" smtClean="0"/>
              <a:t>лічені</a:t>
            </a:r>
            <a:r>
              <a:rPr lang="ru-RU" dirty="0" smtClean="0"/>
              <a:t> </a:t>
            </a:r>
            <a:r>
              <a:rPr lang="ru-RU" dirty="0" err="1" smtClean="0"/>
              <a:t>секунди</a:t>
            </a:r>
            <a:r>
              <a:rPr lang="ru-RU" dirty="0" smtClean="0"/>
              <a:t>. </a:t>
            </a:r>
            <a:r>
              <a:rPr lang="ru-RU" dirty="0" err="1" smtClean="0"/>
              <a:t>Чадний</a:t>
            </a:r>
            <a:r>
              <a:rPr lang="ru-RU" dirty="0" smtClean="0"/>
              <a:t> газ (СО)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при </a:t>
            </a:r>
            <a:r>
              <a:rPr lang="ru-RU" dirty="0" err="1" smtClean="0"/>
              <a:t>спалюванні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виду </a:t>
            </a:r>
            <a:r>
              <a:rPr lang="ru-RU" dirty="0" err="1" smtClean="0"/>
              <a:t>палива</a:t>
            </a:r>
            <a:r>
              <a:rPr lang="ru-RU" dirty="0" smtClean="0"/>
              <a:t>, такого як газ, </a:t>
            </a:r>
            <a:r>
              <a:rPr lang="ru-RU" dirty="0" err="1" smtClean="0"/>
              <a:t>нафта</a:t>
            </a:r>
            <a:r>
              <a:rPr lang="ru-RU" dirty="0" smtClean="0"/>
              <a:t>, гас </a:t>
            </a:r>
            <a:r>
              <a:rPr lang="ru-RU" dirty="0" err="1" smtClean="0"/>
              <a:t>або</a:t>
            </a:r>
            <a:r>
              <a:rPr lang="ru-RU" dirty="0" smtClean="0"/>
              <a:t> деревне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</a:p>
          <a:p>
            <a:r>
              <a:rPr lang="uk-UA" dirty="0" smtClean="0"/>
              <a:t>Симптоми отруєння чадним газом: </a:t>
            </a:r>
          </a:p>
          <a:p>
            <a:r>
              <a:rPr lang="uk-UA" dirty="0" smtClean="0"/>
              <a:t>При вмісті 0,08% СО у вдихуваному повітрі людина відчуває головний біль і задуха.</a:t>
            </a:r>
          </a:p>
          <a:p>
            <a:r>
              <a:rPr lang="uk-UA" dirty="0" smtClean="0"/>
              <a:t> При підвищенні концентрації СО до 0,32% виникає параліч і втрата свідомості (смерть настає через 30 хвилин).</a:t>
            </a:r>
          </a:p>
          <a:p>
            <a:r>
              <a:rPr lang="uk-UA" dirty="0" smtClean="0"/>
              <a:t> При концентрації вище 1,2% свідомість втрачається після 2-3 вдихів, людина вмирає менш ніж через 3 хвилини.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vkurse.ua/i/2012-08/vyzyvaet-bolezni-serd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71678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r>
              <a:rPr lang="ru-RU" dirty="0" smtClean="0"/>
              <a:t>Один </a:t>
            </a:r>
            <a:r>
              <a:rPr lang="ru-RU" dirty="0" err="1" smtClean="0"/>
              <a:t>автомобіль</a:t>
            </a:r>
            <a:r>
              <a:rPr lang="ru-RU" dirty="0" smtClean="0"/>
              <a:t> </a:t>
            </a:r>
            <a:r>
              <a:rPr lang="ru-RU" dirty="0" err="1" smtClean="0"/>
              <a:t>викидає</a:t>
            </a:r>
            <a:r>
              <a:rPr lang="ru-RU" dirty="0" smtClean="0"/>
              <a:t> в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3,65 кг СО за </a:t>
            </a:r>
            <a:r>
              <a:rPr lang="ru-RU" dirty="0" err="1" smtClean="0"/>
              <a:t>добу</a:t>
            </a:r>
            <a:r>
              <a:rPr lang="ru-RU" dirty="0" smtClean="0"/>
              <a:t>;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 на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магістралях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50—100 тис. машин за </a:t>
            </a:r>
            <a:r>
              <a:rPr lang="ru-RU" dirty="0" err="1" smtClean="0"/>
              <a:t>добу</a:t>
            </a:r>
            <a:r>
              <a:rPr lang="ru-RU" dirty="0" smtClean="0"/>
              <a:t>, </a:t>
            </a:r>
            <a:r>
              <a:rPr lang="ru-RU" dirty="0" err="1" smtClean="0"/>
              <a:t>щогодинний</a:t>
            </a:r>
            <a:r>
              <a:rPr lang="ru-RU" dirty="0" smtClean="0"/>
              <a:t> </a:t>
            </a:r>
            <a:r>
              <a:rPr lang="ru-RU" dirty="0" err="1" smtClean="0"/>
              <a:t>викид</a:t>
            </a:r>
            <a:r>
              <a:rPr lang="ru-RU" dirty="0" smtClean="0"/>
              <a:t> у </a:t>
            </a:r>
            <a:r>
              <a:rPr lang="ru-RU" dirty="0" err="1" smtClean="0"/>
              <a:t>повітря</a:t>
            </a:r>
            <a:r>
              <a:rPr lang="ru-RU" dirty="0" smtClean="0"/>
              <a:t> СО становить 1800—2000 кг.</a:t>
            </a:r>
            <a:endParaRPr lang="uk-UA" dirty="0"/>
          </a:p>
        </p:txBody>
      </p:sp>
      <p:pic>
        <p:nvPicPr>
          <p:cNvPr id="33794" name="Picture 2" descr="http://zakarpattya.net.ua/postimages/news/2013/4/dsc_28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51824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img.vidido.ua/pogliad/2013/01/29/51525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143380"/>
            <a:ext cx="361119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1/13/Ma%D0%BB._12._%D0%A1%D1%85%D0%B5%D0%BC%D0%B0_%D1%84%D0%BE%D1%82%D0%BE%D1%81%D0%B8%D0%BD%D1%82%D0%B5%D0%B7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649" y="1571612"/>
            <a:ext cx="258835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Атмосферне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повітря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,як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один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найважливіших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природних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ресурсів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858016" cy="542926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• Атмосферне повітря — один з найважливіших природних </a:t>
            </a:r>
            <a:r>
              <a:rPr lang="uk-UA" dirty="0" smtClean="0"/>
              <a:t>ресурсів</a:t>
            </a:r>
            <a:r>
              <a:rPr lang="uk-UA" dirty="0"/>
              <a:t>, без якого життя на Землі було б абсолютно неможливим. </a:t>
            </a:r>
            <a:r>
              <a:rPr lang="uk-UA" dirty="0" smtClean="0"/>
              <a:t>Атмосферний </a:t>
            </a:r>
            <a:r>
              <a:rPr lang="uk-UA" dirty="0"/>
              <a:t>кисень О2, необхідний для дихання людей, тварин, переважної більшості рослин і мікроорганізмів. Організму людини і тварин </a:t>
            </a:r>
            <a:r>
              <a:rPr lang="uk-UA" dirty="0" smtClean="0"/>
              <a:t>необхідний </a:t>
            </a:r>
            <a:r>
              <a:rPr lang="uk-UA" dirty="0"/>
              <a:t>постійний приток кисню. Основне джерело утворення кисню — це фотосинтез зелених рослин. Підраховано, що рослини за рік виділяють в атмосферу близько 70 </a:t>
            </a:r>
            <a:r>
              <a:rPr lang="uk-UA" dirty="0" err="1"/>
              <a:t>млрд</a:t>
            </a:r>
            <a:r>
              <a:rPr lang="uk-UA" dirty="0"/>
              <a:t> т кисню. Близько 80% всього кисню в </a:t>
            </a:r>
            <a:r>
              <a:rPr lang="uk-UA" dirty="0" smtClean="0"/>
              <a:t>атмосферу </a:t>
            </a:r>
            <a:r>
              <a:rPr lang="uk-UA" dirty="0"/>
              <a:t>постачає морський фітопланктон, 20% виробляє наземна </a:t>
            </a:r>
            <a:r>
              <a:rPr lang="uk-UA" dirty="0" smtClean="0"/>
              <a:t>рослинність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dirty="0" smtClean="0"/>
              <a:t>Знаходження в природі.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525963"/>
          </a:xfrm>
        </p:spPr>
        <p:txBody>
          <a:bodyPr/>
          <a:lstStyle/>
          <a:p>
            <a:r>
              <a:rPr lang="ru-RU" dirty="0" smtClean="0"/>
              <a:t>  </a:t>
            </a:r>
            <a:r>
              <a:rPr lang="ru-RU" dirty="0" err="1" smtClean="0"/>
              <a:t>Монооксид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входить до складу </a:t>
            </a:r>
            <a:r>
              <a:rPr lang="ru-RU" dirty="0" err="1" smtClean="0"/>
              <a:t>атмосфери</a:t>
            </a:r>
            <a:r>
              <a:rPr lang="ru-RU" dirty="0" smtClean="0"/>
              <a:t> (10-5 </a:t>
            </a:r>
            <a:r>
              <a:rPr lang="ru-RU" dirty="0" err="1" smtClean="0"/>
              <a:t>об'ємно.%</a:t>
            </a:r>
            <a:r>
              <a:rPr lang="ru-RU" dirty="0" smtClean="0"/>
              <a:t>). У </a:t>
            </a:r>
            <a:r>
              <a:rPr lang="ru-RU" dirty="0" err="1" smtClean="0"/>
              <a:t>середньому</a:t>
            </a:r>
            <a:r>
              <a:rPr lang="ru-RU" dirty="0" smtClean="0"/>
              <a:t> 0,5% СО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тютюновий</a:t>
            </a:r>
            <a:r>
              <a:rPr lang="ru-RU" dirty="0" smtClean="0"/>
              <a:t> </a:t>
            </a:r>
            <a:r>
              <a:rPr lang="ru-RU" dirty="0" err="1" smtClean="0"/>
              <a:t>дим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3% - </a:t>
            </a:r>
            <a:r>
              <a:rPr lang="ru-RU" dirty="0" err="1" smtClean="0"/>
              <a:t>вихлопні</a:t>
            </a:r>
            <a:r>
              <a:rPr lang="ru-RU" dirty="0" smtClean="0"/>
              <a:t> гази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4818" name="Picture 2" descr="http://ua.enter-life.ru/uploads/pages/p_styletext-align_centera_hrefhttpnekurrukurenie-i-zdorovenaskolko-opasen-tabachnyj-dymht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4307">
            <a:off x="665609" y="3236707"/>
            <a:ext cx="4017740" cy="321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s://encrypted-tbn1.gstatic.com/images?q=tbn:ANd9GcTzC0SAPBqoo-EcKt0QLZXJg4jkf-xfR82bOI4j6GuymLHrhH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3872">
            <a:off x="4708181" y="3174718"/>
            <a:ext cx="4209829" cy="315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Штучні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джерела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забруднення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атмосфери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1"/>
            <a:ext cx="5572132" cy="557214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Штучне (антропогенне) забруднення атмосфери. відбувається </a:t>
            </a:r>
            <a:r>
              <a:rPr lang="uk-UA" dirty="0" smtClean="0"/>
              <a:t>внаслідок </a:t>
            </a:r>
            <a:r>
              <a:rPr lang="uk-UA" dirty="0"/>
              <a:t>зміни її складу та властивостей під впливом діяльності людини. За будовою та характером впливу на атмосферу штучні </a:t>
            </a:r>
            <a:r>
              <a:rPr lang="uk-UA" dirty="0" smtClean="0"/>
              <a:t>джерела </a:t>
            </a:r>
            <a:r>
              <a:rPr lang="uk-UA" dirty="0"/>
              <a:t>забруднення умовно поділяють на технічні (пил цементних </a:t>
            </a:r>
            <a:r>
              <a:rPr lang="uk-UA" dirty="0" smtClean="0"/>
              <a:t>заводів</a:t>
            </a:r>
            <a:r>
              <a:rPr lang="uk-UA" dirty="0"/>
              <a:t>, дим і сажа від згоряння вугілля) та хімічні (</a:t>
            </a:r>
            <a:r>
              <a:rPr lang="uk-UA" dirty="0" err="1"/>
              <a:t>пило-</a:t>
            </a:r>
            <a:r>
              <a:rPr lang="uk-UA" dirty="0"/>
              <a:t> або </a:t>
            </a:r>
            <a:r>
              <a:rPr lang="uk-UA" dirty="0" err="1" smtClean="0"/>
              <a:t>газо-</a:t>
            </a:r>
            <a:r>
              <a:rPr lang="uk-UA" dirty="0" smtClean="0"/>
              <a:t> подібні </a:t>
            </a:r>
            <a:r>
              <a:rPr lang="uk-UA" dirty="0"/>
              <a:t>речовини, які можуть вступати в хімічні реакції).</a:t>
            </a:r>
          </a:p>
        </p:txBody>
      </p:sp>
      <p:pic>
        <p:nvPicPr>
          <p:cNvPr id="17410" name="Picture 2" descr="http://www.refotext.com/images/referats/13838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52425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il.menr.gov.ua/publ/kiev2003/obl03_u/ri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000504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Основним забруднювачем атмосферного повітря м. Києва є автотранспорт. Другорядну роль відіграють теплоелектроцентралі (ТЕЦ), а також підприємства </a:t>
            </a:r>
            <a:r>
              <a:rPr lang="uk-UA" dirty="0" err="1"/>
              <a:t>будіндустрії</a:t>
            </a:r>
            <a:r>
              <a:rPr lang="uk-UA" dirty="0"/>
              <a:t>, машинобудівної, хіміко-фармацевтичної, легкої та харчової </a:t>
            </a:r>
            <a:r>
              <a:rPr lang="uk-UA" dirty="0" err="1"/>
              <a:t>промисловостей</a:t>
            </a:r>
            <a:r>
              <a:rPr lang="uk-UA" dirty="0" smtClean="0"/>
              <a:t>.</a:t>
            </a:r>
            <a:r>
              <a:rPr lang="uk-UA" dirty="0"/>
              <a:t> Загальний об’єм викидів забруднюючих речовин в атмосферне повітря міста у 2003 р. становив 189, 35 тис. т, в тому числі від стаціонарних джерел забруднення – 31,56 тис. т (16,7%) та від автотранспорту – 157,79 </a:t>
            </a:r>
            <a:r>
              <a:rPr lang="uk-UA" dirty="0" smtClean="0"/>
              <a:t>тис</a:t>
            </a:r>
            <a:r>
              <a:rPr lang="uk-UA" dirty="0"/>
              <a:t>. т (83,3</a:t>
            </a:r>
            <a:r>
              <a:rPr lang="uk-UA" dirty="0" smtClean="0"/>
              <a:t>%).</a:t>
            </a:r>
            <a:r>
              <a:rPr lang="ru-RU" dirty="0"/>
              <a:t>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наведена </a:t>
            </a:r>
            <a:r>
              <a:rPr lang="ru-RU" dirty="0" smtClean="0"/>
              <a:t>в:</a:t>
            </a:r>
            <a:endParaRPr lang="uk-UA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000504"/>
          <a:ext cx="8643999" cy="22968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09492"/>
                <a:gridCol w="1640487"/>
                <a:gridCol w="1484323"/>
                <a:gridCol w="130969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Викиди по місту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      2001 р.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     2002 р.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    2003 р.</a:t>
                      </a:r>
                      <a:endParaRPr lang="uk-UA" b="1" dirty="0"/>
                    </a:p>
                  </a:txBody>
                  <a:tcPr/>
                </a:tc>
              </a:tr>
              <a:tr h="915044">
                <a:tc>
                  <a:txBody>
                    <a:bodyPr/>
                    <a:lstStyle/>
                    <a:p>
                      <a:r>
                        <a:rPr lang="ru-RU" sz="1800" kern="1200" dirty="0" err="1" smtClean="0"/>
                        <a:t>Загальна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кількість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викидів</a:t>
                      </a:r>
                      <a:r>
                        <a:rPr lang="ru-RU" sz="1800" kern="1200" dirty="0" smtClean="0"/>
                        <a:t> в </a:t>
                      </a:r>
                      <a:r>
                        <a:rPr lang="ru-RU" sz="1800" kern="1200" dirty="0" err="1" smtClean="0"/>
                        <a:t>атмосферне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повітря</a:t>
                      </a:r>
                      <a:r>
                        <a:rPr lang="ru-RU" sz="1800" kern="1200" dirty="0" smtClean="0"/>
                        <a:t>, тис. </a:t>
                      </a:r>
                      <a:r>
                        <a:rPr lang="ru-RU" sz="1800" kern="1200" dirty="0" err="1" smtClean="0"/>
                        <a:t>тоннн</a:t>
                      </a:r>
                      <a:endParaRPr lang="ru-RU" sz="1800" kern="1200" dirty="0" smtClean="0"/>
                    </a:p>
                    <a:p>
                      <a:r>
                        <a:rPr lang="ru-RU" sz="1800" kern="1200" dirty="0" smtClean="0"/>
                        <a:t>в т. ч.: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173,0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180,79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189,35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- </a:t>
                      </a:r>
                      <a:r>
                        <a:rPr lang="ru-RU" sz="1800" kern="1200" dirty="0" err="1" smtClean="0"/>
                        <a:t>від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стаціонарних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джерел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забруднення</a:t>
                      </a:r>
                      <a:r>
                        <a:rPr lang="ru-RU" sz="1800" kern="1200" dirty="0" smtClean="0"/>
                        <a:t>, тис. </a:t>
                      </a:r>
                      <a:r>
                        <a:rPr lang="ru-RU" sz="1800" kern="1200" dirty="0" err="1" smtClean="0"/>
                        <a:t>тоннн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27,8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31,64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31,56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/>
                        <a:t>- від автотранспорту, тис. </a:t>
                      </a:r>
                      <a:r>
                        <a:rPr lang="uk-UA" sz="1800" kern="1200" dirty="0" err="1" smtClean="0"/>
                        <a:t>тоннн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145,2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/>
                        <a:t>149,15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157,79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35729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по </a:t>
            </a:r>
            <a:r>
              <a:rPr lang="ru-RU" dirty="0" err="1"/>
              <a:t>найпоширених</a:t>
            </a:r>
            <a:r>
              <a:rPr lang="ru-RU" dirty="0"/>
              <a:t> </a:t>
            </a:r>
            <a:r>
              <a:rPr lang="ru-RU" dirty="0" err="1"/>
              <a:t>речовинах</a:t>
            </a:r>
            <a:r>
              <a:rPr lang="ru-RU" dirty="0"/>
              <a:t> (пил, </a:t>
            </a:r>
            <a:r>
              <a:rPr lang="ru-RU" dirty="0" err="1"/>
              <a:t>діоксид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, </a:t>
            </a:r>
            <a:r>
              <a:rPr lang="ru-RU" dirty="0" err="1"/>
              <a:t>діоксид</a:t>
            </a:r>
            <a:r>
              <a:rPr lang="ru-RU" dirty="0"/>
              <a:t> азоту, оксид </a:t>
            </a:r>
            <a:r>
              <a:rPr lang="ru-RU" dirty="0" err="1"/>
              <a:t>вуглецю</a:t>
            </a:r>
            <a:r>
              <a:rPr lang="ru-RU" dirty="0"/>
              <a:t>) в </a:t>
            </a:r>
            <a:r>
              <a:rPr lang="ru-RU" dirty="0" err="1"/>
              <a:t>цілому</a:t>
            </a:r>
            <a:r>
              <a:rPr lang="ru-RU" dirty="0"/>
              <a:t> по м. </a:t>
            </a:r>
            <a:r>
              <a:rPr lang="ru-RU" dirty="0" err="1"/>
              <a:t>Києву</a:t>
            </a:r>
            <a:r>
              <a:rPr lang="ru-RU" dirty="0"/>
              <a:t> </a:t>
            </a:r>
            <a:r>
              <a:rPr lang="ru-RU" dirty="0" smtClean="0"/>
              <a:t>наведена: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214423"/>
          <a:ext cx="9144001" cy="5130172"/>
        </p:xfrm>
        <a:graphic>
          <a:graphicData uri="http://schemas.openxmlformats.org/drawingml/2006/table">
            <a:tbl>
              <a:tblPr/>
              <a:tblGrid>
                <a:gridCol w="648005"/>
                <a:gridCol w="531866"/>
                <a:gridCol w="368710"/>
                <a:gridCol w="330718"/>
                <a:gridCol w="443866"/>
                <a:gridCol w="443866"/>
                <a:gridCol w="443866"/>
                <a:gridCol w="476201"/>
                <a:gridCol w="488915"/>
                <a:gridCol w="366483"/>
                <a:gridCol w="355093"/>
                <a:gridCol w="355093"/>
                <a:gridCol w="443866"/>
                <a:gridCol w="443866"/>
                <a:gridCol w="443866"/>
                <a:gridCol w="355093"/>
                <a:gridCol w="355093"/>
                <a:gridCol w="443866"/>
                <a:gridCol w="355093"/>
                <a:gridCol w="355093"/>
                <a:gridCol w="263511"/>
                <a:gridCol w="431972"/>
              </a:tblGrid>
              <a:tr h="532918">
                <a:tc rowSpan="5">
                  <a:txBody>
                    <a:bodyPr/>
                    <a:lstStyle/>
                    <a:p>
                      <a:pPr algn="just"/>
                      <a:r>
                        <a:rPr lang="uk-UA" sz="1200" i="1" dirty="0" err="1" smtClean="0"/>
                        <a:t>Населе-ні</a:t>
                      </a:r>
                      <a:endParaRPr lang="uk-UA" sz="1200" i="1" dirty="0"/>
                    </a:p>
                    <a:p>
                      <a:pPr algn="just"/>
                      <a:r>
                        <a:rPr lang="uk-UA" sz="1200" i="1" dirty="0"/>
                        <a:t>Пункти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2002 р.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2003 р.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(+/-) 2003р. до 2002р.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48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разом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в т.ч.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разом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в т.ч.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разом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в т.ч.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29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Стаціонарні джерела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пересувні джерела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стаціонарні джерела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пересувні джерела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стаціонарні джерела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пересувні джерела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48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разом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в т.ч.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разом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в т.ч.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разом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в т.ч.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536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пил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 err="1"/>
                        <a:t>діокид</a:t>
                      </a:r>
                      <a:r>
                        <a:rPr lang="uk-UA" sz="1200" i="1" dirty="0"/>
                        <a:t> сірки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 err="1"/>
                        <a:t>діоксид</a:t>
                      </a:r>
                      <a:r>
                        <a:rPr lang="uk-UA" sz="1200" i="1" dirty="0"/>
                        <a:t> азоту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оксид вуглецю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пил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 err="1"/>
                        <a:t>діокид</a:t>
                      </a:r>
                      <a:r>
                        <a:rPr lang="uk-UA" sz="1200" i="1" dirty="0"/>
                        <a:t> сірки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діоксид азоту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оксид вуглецю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пил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діокид сірки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/>
                        <a:t>діоксид азоту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i="1" dirty="0"/>
                        <a:t>оксид вуглецю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2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3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4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5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/>
                        <a:t>6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7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8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9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/>
                        <a:t>10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/>
                        <a:t>11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 dirty="0"/>
                        <a:t>12</a:t>
                      </a:r>
                      <a:endParaRPr lang="uk-UA" sz="1200" dirty="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13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14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15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16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17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18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19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20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21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i="1"/>
                        <a:t>22</a:t>
                      </a:r>
                      <a:endParaRPr lang="uk-UA" sz="1200"/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15331"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/>
                        <a:t>м. Київ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180,79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31,64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3,7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3,6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11,5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9,2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149,15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189,35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31,56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3,1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3,6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12,75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7,9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157,79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+8,56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-0,08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-0,6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0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+1,25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-1,3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+8,64</a:t>
                      </a:r>
                    </a:p>
                  </a:txBody>
                  <a:tcPr marL="45663" marR="45663" marT="22831" marB="228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транспорту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атмосферне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358346" cy="535785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Транспорт </a:t>
            </a:r>
            <a:r>
              <a:rPr lang="ru-RU" dirty="0" smtClean="0"/>
              <a:t>——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</a:t>
            </a:r>
            <a:r>
              <a:rPr lang="uk-UA" dirty="0"/>
              <a:t> Сьогодні у столиці України функціонують практично всі відомі види міського транспорту. Питома вага перевезень пасажирів міським транспортом становить: трамвай – 17 %, тролейбус – 22 %, автобус – 24 %, метрополітен – 37 %. Слід зазначити, що вплив різних видів міського пасажирського транспорту на екологію міста є неоднаковим. Екологічний рейтинговий ряд виглядає по низхідній наступним чином: метро, тролейбус, трамвай, автобус, легкові автомобілі</a:t>
            </a:r>
            <a:r>
              <a:rPr lang="uk-UA" dirty="0" smtClean="0"/>
              <a:t>.</a:t>
            </a:r>
            <a:r>
              <a:rPr lang="uk-UA" dirty="0"/>
              <a:t>  За даними статистичної служби, в Києві в 1965 р. було 10 автомобілів на тисячу жителів, у 2000 р. — </a:t>
            </a:r>
            <a:r>
              <a:rPr lang="uk-UA" dirty="0" smtClean="0"/>
              <a:t>150. За розрахунками розробників генплану забудови Києва, в 2020 р. на кожну тисячу киян припадатиме 300 автомобілів.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Підраховано, що якби всі вихлопні</a:t>
            </a:r>
          </a:p>
          <a:p>
            <a:pPr>
              <a:buNone/>
            </a:pPr>
            <a:r>
              <a:rPr lang="uk-UA" dirty="0" smtClean="0"/>
              <a:t> труби автомобілів, котрі «бігають» </a:t>
            </a:r>
          </a:p>
          <a:p>
            <a:pPr>
              <a:buNone/>
            </a:pPr>
            <a:r>
              <a:rPr lang="uk-UA" dirty="0" smtClean="0"/>
              <a:t>вулицями Києва, з'єднати в одну, </a:t>
            </a:r>
          </a:p>
          <a:p>
            <a:pPr>
              <a:buNone/>
            </a:pPr>
            <a:r>
              <a:rPr lang="uk-UA" dirty="0" smtClean="0"/>
              <a:t>то </a:t>
            </a:r>
            <a:r>
              <a:rPr lang="uk-UA" dirty="0"/>
              <a:t> </a:t>
            </a:r>
            <a:r>
              <a:rPr lang="uk-UA" dirty="0" smtClean="0"/>
              <a:t>утворився б жахливий кратер </a:t>
            </a:r>
            <a:r>
              <a:rPr lang="uk-UA" dirty="0" err="1" smtClean="0"/>
              <a:t>діа-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метром 25 м, з якого вивергається</a:t>
            </a:r>
          </a:p>
          <a:p>
            <a:pPr>
              <a:buNone/>
            </a:pPr>
            <a:r>
              <a:rPr lang="uk-UA" dirty="0" smtClean="0"/>
              <a:t> 110 тис. т шкідливих газів на рік. 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8438" name="Picture 6" descr="http://2.bp.blogspot.com/-CZhqjMSJkNs/UQONS7TulwI/AAAAAAAAAiY/w9T5NdJ_Fs4/s1600/%D1%82%D1%80%D0%B0%D0%BD%D1%81%D0%BF%D0%BE%D1%80%D1%82.bmp"/>
          <p:cNvPicPr>
            <a:picLocks noChangeAspect="1" noChangeArrowheads="1"/>
          </p:cNvPicPr>
          <p:nvPr/>
        </p:nvPicPr>
        <p:blipFill>
          <a:blip r:embed="rId2" cstate="print"/>
          <a:srcRect l="4839" t="3704" r="4838" b="9876"/>
          <a:stretch>
            <a:fillRect/>
          </a:stretch>
        </p:blipFill>
        <p:spPr bwMode="auto">
          <a:xfrm>
            <a:off x="4000496" y="3786190"/>
            <a:ext cx="514350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Становище погіршується ще й тим, що автомобільні викиди концентруються в приземному шарі повітря — саме в зоні нашого дихання.</a:t>
            </a:r>
            <a:r>
              <a:rPr lang="uk-UA" dirty="0"/>
              <a:t> Майже всі складові вихлопних газів автомобілів шкідливі для людського </a:t>
            </a:r>
            <a:r>
              <a:rPr lang="uk-UA" dirty="0" smtClean="0"/>
              <a:t>організму</a:t>
            </a:r>
            <a:r>
              <a:rPr lang="uk-UA" dirty="0"/>
              <a:t>, а оксиди азоту до того ж беруть активну участь у створенні фото­хімічного смогу. Одна вантажівка або один легковик викидає в повітря відповідно 6 м4 З м3 чадного газу СО. Забруднюється повітря і пилом гуми з покришок автомобілів і літаків (один автомобіль утворює </a:t>
            </a:r>
            <a:r>
              <a:rPr lang="uk-UA" dirty="0" smtClean="0"/>
              <a:t>близько </a:t>
            </a:r>
            <a:r>
              <a:rPr lang="uk-UA" dirty="0"/>
              <a:t>10 кг гумового пилу)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9462" name="Picture 6" descr="https://encrypted-tbn1.gstatic.com/images?q=tbn:ANd9GcSCOQ-0KVZA-wZjF-gwGLA4mfSwFR1wP8ZcVP-wfRK180OrJ___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9287">
            <a:off x="6277676" y="4200006"/>
            <a:ext cx="2754133" cy="1973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8" name="Picture 12" descr="http://ecofriendly.ru/sites/default/files/img/201011/london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4574">
            <a:off x="139253" y="4502238"/>
            <a:ext cx="2797384" cy="1931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70" name="Picture 14" descr="http://samsonsholademi.ru/wp-content/uploads/2013/02/53.jpg"/>
          <p:cNvPicPr>
            <a:picLocks noChangeAspect="1" noChangeArrowheads="1"/>
          </p:cNvPicPr>
          <p:nvPr/>
        </p:nvPicPr>
        <p:blipFill>
          <a:blip r:embed="rId4"/>
          <a:srcRect r="-1" b="31249"/>
          <a:stretch>
            <a:fillRect/>
          </a:stretch>
        </p:blipFill>
        <p:spPr bwMode="auto">
          <a:xfrm>
            <a:off x="2786050" y="4143380"/>
            <a:ext cx="364333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pics.livejournal.com/chistoprudov/pic/00040qt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653436"/>
            <a:ext cx="4786346" cy="120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://files.ub.ua/news/news/7/824999_157745_1348838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3788941"/>
            <a:ext cx="4500562" cy="306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337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Місту </a:t>
            </a:r>
            <a:r>
              <a:rPr lang="uk-UA" dirty="0"/>
              <a:t>Києву, як адміністративному центру з розвиненою транспортною інфраструктурою притаманна особливість – високе забруднення атмосферного повітря в районах, прилеглих до автомагістралей та їх перехресть (Московська, Ленінградська, Бессарабська, Харківська площі, вул. О. </a:t>
            </a:r>
            <a:r>
              <a:rPr lang="uk-UA" dirty="0" err="1"/>
              <a:t>Теліги</a:t>
            </a:r>
            <a:r>
              <a:rPr lang="uk-UA" dirty="0"/>
              <a:t>, Ю. Гагаріна, </a:t>
            </a:r>
            <a:r>
              <a:rPr lang="uk-UA" dirty="0" err="1"/>
              <a:t>Набережно-Хрещатська</a:t>
            </a:r>
            <a:r>
              <a:rPr lang="uk-UA" dirty="0"/>
              <a:t>, просп. Возз’єднання, Харківське шосе, </a:t>
            </a:r>
            <a:r>
              <a:rPr lang="uk-UA" dirty="0" err="1"/>
              <a:t>бул</a:t>
            </a:r>
            <a:r>
              <a:rPr lang="uk-UA" dirty="0"/>
              <a:t>. Дружби Народів, Лесі Українки та інші). </a:t>
            </a:r>
          </a:p>
        </p:txBody>
      </p:sp>
      <p:sp>
        <p:nvSpPr>
          <p:cNvPr id="2355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FAQIDBAYABwj/xAA8EAACAQMCAgcFBgUDBQAAAAABAgMABBEFIRIxBhNBUWFxgRQiMpGhFSNCUrHBM3LR4fAkQ2IHU4KSwv/EABoBAAIDAQEAAAAAAAAAAAAAAAAEAQMFAgb/xAAvEQACAgEEAQMDAQgDAAAAAAAAAQIDEQQSITFBBRNhIjJRcRVCUmKhseHwBhQk/9oADAMBAAIRAxEAPwDJV1P6s0vVkdhr3GTyhHXVIIyaXqj50ZDBFXVMsTMwVVJY9g3NXYtHu3GeAKPGl7dZVW9snyO0aC+6O5Lj54BmK7FE30uaL+LhF7HIOPWmTWU0JAkTGRlTzDeR7amvVVW/azi/R3UfeuChg0mDVwWzt3Cn+yD830q3cL7ShXYq61o34d6abZh+E1O9BgqYrqtGBh+E0nUt+WjcRhlauq0LZzSmDHNc0bkGGVK6rJRfymmmNe6p3Bggrql6sDlScFGSMBb7PVeZLeQpwtgOURxR9PZ87I1SNbhx7hx4GkffG/aM4bdOxMHyp6WTNurY9KOjTXY7/rSzaTcSQSJCu7KVGD2kVEr+CY15ksg/SbJFt4p2fimuclQB8Kf5ijJez0+MNdsIwdgXlxn0oboUElxNAAwAFmjLv2HP+elZPpjqFzp/SieKUnMSoYeIZHCVB29c15m++cI5XLPXaKiq+1QsliODZTXdldrmzhmmXO7uQo9Ns1Tgkt47j2C8R4bebJhZ8EI/dnuP6jxrzefXLqEdbaXEsMynIZDj5jkfKtnp3SKPWtAhuJkT2u3mQTRhdiQw3HgR+9c1X2cTfZ3qqaISdUeYl6SykSRoyCChwdqUWbke6MnzxV6J7j7bksFJfEXFHnclAdh6ZI+VXbiK7i6tfZ4+tkbhiDDGT4+AG9b1erTr3SPL2aR+7siBPs+bh4uEADvYUsdlNIQqJxsdgEINatdDW0tHvNTljnZF4mAIIU9wH0oZNaF8ySRLGzbqI9uHupb9pTb4XA8vTKUvqnz/AEI7boveTj7xeD/xzUV30YuoASCTjsK4o9oGvXdtdx2OoOJI32hmZcsT+Un9D4dtS3/SWW9ka30wQrEDhrkrnP8AIP3Oa5XqNnYfs2Odq6/JhZbKZXK8O47O2mizm/I2PKtNc6dHlbm5aeeIH7xgdwDzI8udN1TQmtAZbOZ5UG/A5zkedXL1PHcTh+kpr6J8/oZ1dPZj8B9ac1gijJC/LNX4Cs0YeLixvkHYg91OaFj2Zp6N+5ZRmSpcW0wS9rFjGF/9cVXa0TsH1oybTJ3pTaoB8JarFaVuAVV7aDaOMse9qlju3Y4VF9BRi26NE4adwo7aJxabZwLwxBS3eayXch/YZxWum+BQvjw1aiMkeGlkJPdRC5sLp2PVSxkeBAqH7LkUcU0qeIDZrl2EqGDG3M0uidIY5McNncZSNuwEktw/Mt6VX6Y6Tbaxe2sl23VtJA0cMo5K4OQCO0HP0rWapBBcWklpJCJIXGCP3B7COw1kbnS76OI20k/WwZykkuQVPYcgbHzFI21/jo1NNdHy8M831bQNahmkibTyUXcG2VpEbyIzj1xR3oFot6mqqJo2jiGGkyCNgynt7MgD18DWsSHVYwqyCFUxvPADKfl2URsXaJWt9Ltp553OXkkUjJ7yT/gqhQecYHJNRzJyy2TWkwk6Xy3TZZbezMZ8WZlx9FNTPdrc6/J7mPZ4FVfNtz+i/Ki2k9H/AGW3KyPxSu3HLL+ZvDwFVrjS47LpCC7jq7uAcDdhdCcj5FaZnxXgzYPNraMv001U2HstuGPHKTL3gAbD6n6UN0vpUkd9Gl9dM1m3xPIo4o9s527M9lX/APqb0eubx9NltWXrE44t9g2cEDPo1ZXT+hl47v8AaRCRhCETOSzYwCcdlJSjNzTTNujUUx0zhKKbfnyC9X6X3esXrGeea1shkxQW4GVI+Ek7ZPec0d6BdJHuDc2mrTqEggM0cpG+FwCu3PmMVgbyxu7GaSC6geN4zhuIfUd4o7oXRu/uNNu7/qnR1UezxnZpN/e27sfWrHnloz4STajLo30nSxnhdVhRYCeHhaT3z6Vuujwm1Ho9Y3CTKytEBud9tv2r5+L3ysIxE5c8lAOflXuXQoTaP0ftNOuSHZFLP4MxLEehJqulzbe5mh6g9Ntj7McMrrpbx69d2oCYeITAL4HhP6j5VJJaywbFD8qv6NbxajrWo6hGxWKNVt1Pec8Tf/FGnhhC8LTKf5q1dPbthg87qo77GzLLEsmzQZ8RXSaewGYkPlR6ewyCYwD4rQq6t7mLcBvlTXuiuwMyagTzbNQPfnsquYsDJpnCoO9IZG8Epu3JySSKlS4D7EH50J1PV7XTgqcBmuXH3cKnHqx7BQwJc6p7+oTssZ/2YTwoB5dvrVM70uF2OUaKU1vm9q/3waCa+0+LaW5gQ9zSKP1qNL2wnIWC6t3zyCyg1Sg0jTBgJDvUdzo+mYIbBb8qgGuVbbLwXPS6ZfvMLDS4WOWgj33+Eb1ftoooBgIqjwAFZa0jutMYPZTz9UOcDniQjuweXpir8GsyXbNF1SJKvOPfOO8b7ir47n3wLWafbzB5RozqMEXNeM+dVdRuLfU7UwSRCMhg8UqfFG45MKD+1AH72NgO9Tmpo545B9y2cdnbUSi/JSsxeURahJeTWL2d/Y9YBho7y1Tjww5EqPeHcfAneqEV612PZ00uZrpQOLrQYwPHLUaimYHYmrEhhuwvtKcTL8Lg4ZfI1Uo/Jf7/APKCD0Strmyma7dX1GTBimAykBG4C53x3ntz2UFZhATBer7Pcp8SMdj4g9o8f0rYC2YDhTUJ+DudQxHrtUi6ZpkrD7RQ3pHIXGCo8gB/WpcV4Jjd/EYVE9ouEuJ1CQRHKA/7jd58BU0l7c3zGDTsnse4/DH/AFPgK27dHujb5JskAAz7zFlHoTiqs8WmgdXaueFdgI4yQB4YGKiMW2S7opfSsg7TJxpttHawEiJO85JJ3JPiTvV9rhbhc5wapS2oQ5LcC/8AMcI+ZqzaWbNurBgO1TnFXLjgVcZPlokjklQ+6xAq1HcT9pB8xTksXIGCKf7FOvw713uK9oHnlYnaqOpXw0+ye4YcTjaJM/E55D/OzNXmGWrN9JJBLrFlaH4IUMzDvLHAPoAfnS9jajwN6atTs56RJomlyXDNd3JLSyHidj25o49sIoyxIVVGSSdhVa3uuqhCrQ+/1EzsUL4hj3fxI/pVdcBuyx2y/sXkdp2KoeGPt7zS8PVkhcbVjbvVJrxuBZDFEeSg4x4mq87mxnZbe7DEcpImOD/WqJ66MXtiuDdr/wCPzlWnOeG/H+TdcTtsW+VDdTtnXhureQpPGeJG54NQdHNSOqI8cjKJ4ccXZxA8m+hovc2vCuCxPhTMZKayjDsrnRY4S7Q60votTsI7hECsch0/Iw5iq08ZVuJCVYciOyh/R+RbbUL+1ldY4ygnBYgAYPC3PzWiM+p6dyS4EmP+2jP9QMVYrElyxZ0TlJ7VknstR6xxBN7so5HkG/vV8SnsrK3d5ZybpK6sNwWjZcH5Uc0e7GoWfWKwZ4zwy8J7e/1ocovlFc6Zw+5YCHtBHbVO/wBWa2CJEvWXEpIiU8vEnwFOZTQPVBItxdyDIdbL7s9x97P7fKuWcwxnk6G4utQJe5uJJIi2FUPwofHA7O7tpNR6QfYzRQpepFI4/h3T5VR3775yNuzasdq+oSWd6i3CH2YRoYSQeEjG/rnNY24vZJL43E4WZwThZhxDHIDHhVCm3JxxjBrTrhXTCxSy34x0e2wCC+hjumm9uV1ykjtxD07B6U6OCGG4SNohG0m0UsR4WU92RXkugagLW0aAyMYy/GU4sKTy5VpdI1Znv0ggJCF1YJnIU8Qx/njVfvfXsaG46P8A8zvVnPeD0vTtTukulsb2QO0gPUS8i2Bkq3jjJ8cfMobidd+JqymrXHALeVSQ63EZTz4hWpMyseVNVt9GFqIriSKCb1ktdyOlx4j8VtGR82rYxLms105tmt7jTtVQHq1Jt5sdgO6H55HqKiayg08sT/Ufcy9RaNJyIXbzOwoLcrI+mXKxAmQxnGOZP96talcCSytwDu0n6A0+zHug9tSvsLovZLK8GFS+UgEMKZLfDHPNH9X6HrczPcadMIWc5aJx7mfAjl9aBa10ZudK0aW9u54iwZUVY2J5nHaKS/6yTN9+sTcOwfB0hvbCWV9OlETyLwl8AkDOds7Useta1I3tEur6gB2H2hve9M4oRAgZ8t8K86vXuq3NzaQWkjL1MH8NVXGP60xjC2xMnPuN22ch7RNeS41qP7WcFZR1ayMOTEjGfD+tejxRRxDAxt4V4V5jNexdGp5b/QrCeQkyPCOIntI2J+lTFIid85ecIJzRxSqQ2/pQCKAwaugt5XgeQEK8bY3G48+VG5VZDg0Fvn6u/tHHZOn1OP3qXBMIXTiajSNXjluFsdZ4YZnOIrgDCSHub8p+h8KN3/R9LjgeKQCWPOMjYg81PhWT1O1S5gIZQQRRHonrk0yPp95IWuLYAq55yR9h8xyPpUQbT2yKLq4yXuQ4/KKx0eSyb2O6gDhd4Tw8QZazPSfoxDd3ZvZbF+qZQJZccPV4/F3kY/SvUfaEmThmVXHPccj3juprWkUw+7uJIj6GrHHIrGzD56PPF6OaILBIDZRmFRkPnDHP4uLmaZo2kWcNwJbSAQ2kDcRlJyZXHIZPMA7+frW1l6G6fPxGSS4w34YXEajyUU5OjGnw8PWRyzhdgs78Sgd3CMDHpXG34GPfjjGTPWcT6rfxXAX/AENs/EGI/jOOQHgDvnwA760YJzVt4QFAVQoAwABgCqzJg1YlgVnLcySFc1LeafBqFjNaXaFoJkKOucbHuPYatwWwQBmFJcTBFIWg5PI9atrzQ7qKyvsyIrkwXA+GVf2YbZH7b0X0+ZJI9iM0Y6awm+0G4BXjMREwHeFO/wBM1jrCxuerWTTrhHU79XKcEeTDnRjgahNS77NOuKFdLLCTU+j91bQgmUKJEUfiK74pqtrEezadM3jGysPoasw/akxANlKgJ5uVXH1z9K5z8Fuz5PIR93ABghjudqiJyc1sF6LnWOtmW5WCZnY4KFlO++f7V1v/ANPrwt/qLyAID+DJz8xVaTLLHh7V4MpawvczrFHzJ591b6zuriC1t7SGVxHCgRBHsT/eqWpaDadH4rZoneSaVmDytsNgNgOykhuurZXRiGU5U9xpDVzmntXR6j0LT0e27JrMvHwE/tC8gkP3j5B3WUk/PNTe1LqN3Y8AwxuE4l7iDk/QUGu75ppHllcs7blj21b6FJ7RrUszN7kEXEF/5E4z8uKjSTkpYfQeuUUupTikpfBuSMjB5UDvJTpusWl6PhWULJ4o2zfrn0o5QHpSoaxl/lNPy6PK1/dj8m54sGnrKRvVGymM1lbyt8TxIx9VBqbiq4znwwhFeFDV2G8iYYkFAuKkD4qQNG8Mci8UZHlVCaLB3qpb3hjYZO1XHmWVMigCzc3AQYFCJ5uImnTTFqqOxoAa7AnDAEdxrEGJtD1NrVs+zOeO3c/l/L5jl8q2ZqnqmmwanamC4BG+UkUe9G3eP83oTwSngjtLgOowc+NXUblWQEl5os62+pAFWP3cy54JPLx8OdHbTUI5FByDXZOPIA0JuquLi3bnFO6H0Yij+c1ntVIsOkJnH8G8USZ7OMYDfsfWjEVyjoCGqld4Hs5SkUukumtqemGOEgTxN1kWe0gH3fUV52128MhimRo5F2ZWGCK9RkuFVSc0F1GOC/lCexpPKRt7gz8+6qraVPkb0+snQsIwj3pdgq5JJwABnJr0XobpMumWDy3a8NzckMynmijkD488+dP0bRLXTW67qovam7VXaPwH9aMA1xCpR6DUaudy+okB2rPdKpf9JIifEVIHnR2SQRoWJHKs/Cn2v0htrfGYbdhPN5Kdh6nA8s1Y/wACkeMs2lsnU20MQ/241X5DFSFqQk9vOkq4z28sXNJXUuKkBucVYt5cbGoCKVdqAJWNRMae1RnnQA3FOUYrqcooAbJBFNE0M0aSRsMMjjIPpQS46LxK3Fp9zJbZ/A4409N8j5mtCBS7UJgmYrU+jeq3VqYZHtXKnijdJCCrDkcED/DQaxa7guHs74NDPEcMrEfMeFelsaEa1o1rqyKZcx3Cfw50+JPDxHgfpXMsvlF1duOJdAy2sYZAGeTPlv8AX+1X0t4oRiJAAefefOgJs9a0r4oTdRD/AHYAT815j6+dSLrZGzq4PaCKq3fkaUE+YsMkYFMaRUGScUGl1oHZQxPgKZHBrOqHFvbtDHyMs/ur6dp9BRnPRO3HbHatqZ4lt7dWkmkPDGiDJYnkBWh6N6QdKsiZir3k5453XlnsUeAz67ntpNC6P2+lEzM5uL1hh7hhjbtCj8I+vjRoCrIxxyxa21S+mPQzFdipMV2K7FxmK7FPxXYoAYRSYqTFNIoARjUdPamUALTxTBTxQA6kzXUlACNyqMipDSYoA6IEbZNSvFHJ/ERW/mUGkQVLioDJWEMSbpFGvkoFLjNSsKZijAZZy08UwU8VIC0tdXUAJXU+MRZPWlgMbcNPYW+Bws+c9vr/AG+tAEBppqwRb8Le8/Fj3fl27d9RyiHh+6Zic9t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6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FAQIDBAYABwj/xAA8EAACAQMCAgcFBgUDBQAAAAABAgMABBEFIRIxBhNBUWFxgRQiMpGhFSNCUrHBM3LR4fAkQ2IHU4KSwv/EABoBAAIDAQEAAAAAAAAAAAAAAAAEAQMFAgb/xAAvEQACAgEEAQMDAQgDAAAAAAAAAQIDEQQSITFBBRNhIjJRcRVCUmKhseHwBhQk/9oADAMBAAIRAxEAPwDJV1P6s0vVkdhr3GTyhHXVIIyaXqj50ZDBFXVMsTMwVVJY9g3NXYtHu3GeAKPGl7dZVW9snyO0aC+6O5Lj54BmK7FE30uaL+LhF7HIOPWmTWU0JAkTGRlTzDeR7amvVVW/azi/R3UfeuChg0mDVwWzt3Cn+yD830q3cL7ShXYq61o34d6abZh+E1O9BgqYrqtGBh+E0nUt+WjcRhlauq0LZzSmDHNc0bkGGVK6rJRfymmmNe6p3Bggrql6sDlScFGSMBb7PVeZLeQpwtgOURxR9PZ87I1SNbhx7hx4GkffG/aM4bdOxMHyp6WTNurY9KOjTXY7/rSzaTcSQSJCu7KVGD2kVEr+CY15ksg/SbJFt4p2fimuclQB8Kf5ijJez0+MNdsIwdgXlxn0oboUElxNAAwAFmjLv2HP+elZPpjqFzp/SieKUnMSoYeIZHCVB29c15m++cI5XLPXaKiq+1QsliODZTXdldrmzhmmXO7uQo9Ns1Tgkt47j2C8R4bebJhZ8EI/dnuP6jxrzefXLqEdbaXEsMynIZDj5jkfKtnp3SKPWtAhuJkT2u3mQTRhdiQw3HgR+9c1X2cTfZ3qqaISdUeYl6SykSRoyCChwdqUWbke6MnzxV6J7j7bksFJfEXFHnclAdh6ZI+VXbiK7i6tfZ4+tkbhiDDGT4+AG9b1erTr3SPL2aR+7siBPs+bh4uEADvYUsdlNIQqJxsdgEINatdDW0tHvNTljnZF4mAIIU9wH0oZNaF8ySRLGzbqI9uHupb9pTb4XA8vTKUvqnz/AEI7boveTj7xeD/xzUV30YuoASCTjsK4o9oGvXdtdx2OoOJI32hmZcsT+Un9D4dtS3/SWW9ka30wQrEDhrkrnP8AIP3Oa5XqNnYfs2Odq6/JhZbKZXK8O47O2mizm/I2PKtNc6dHlbm5aeeIH7xgdwDzI8udN1TQmtAZbOZ5UG/A5zkedXL1PHcTh+kpr6J8/oZ1dPZj8B9ac1gijJC/LNX4Cs0YeLixvkHYg91OaFj2Zp6N+5ZRmSpcW0wS9rFjGF/9cVXa0TsH1oybTJ3pTaoB8JarFaVuAVV7aDaOMse9qlju3Y4VF9BRi26NE4adwo7aJxabZwLwxBS3eayXch/YZxWum+BQvjw1aiMkeGlkJPdRC5sLp2PVSxkeBAqH7LkUcU0qeIDZrl2EqGDG3M0uidIY5McNncZSNuwEktw/Mt6VX6Y6Tbaxe2sl23VtJA0cMo5K4OQCO0HP0rWapBBcWklpJCJIXGCP3B7COw1kbnS76OI20k/WwZykkuQVPYcgbHzFI21/jo1NNdHy8M831bQNahmkibTyUXcG2VpEbyIzj1xR3oFot6mqqJo2jiGGkyCNgynt7MgD18DWsSHVYwqyCFUxvPADKfl2URsXaJWt9Ltp553OXkkUjJ7yT/gqhQecYHJNRzJyy2TWkwk6Xy3TZZbezMZ8WZlx9FNTPdrc6/J7mPZ4FVfNtz+i/Ki2k9H/AGW3KyPxSu3HLL+ZvDwFVrjS47LpCC7jq7uAcDdhdCcj5FaZnxXgzYPNraMv001U2HstuGPHKTL3gAbD6n6UN0vpUkd9Gl9dM1m3xPIo4o9s527M9lX/APqb0eubx9NltWXrE44t9g2cEDPo1ZXT+hl47v8AaRCRhCETOSzYwCcdlJSjNzTTNujUUx0zhKKbfnyC9X6X3esXrGeea1shkxQW4GVI+Ek7ZPec0d6BdJHuDc2mrTqEggM0cpG+FwCu3PmMVgbyxu7GaSC6geN4zhuIfUd4o7oXRu/uNNu7/qnR1UezxnZpN/e27sfWrHnloz4STajLo30nSxnhdVhRYCeHhaT3z6Vuujwm1Ho9Y3CTKytEBud9tv2r5+L3ysIxE5c8lAOflXuXQoTaP0ftNOuSHZFLP4MxLEehJqulzbe5mh6g9Ntj7McMrrpbx69d2oCYeITAL4HhP6j5VJJaywbFD8qv6NbxajrWo6hGxWKNVt1Pec8Tf/FGnhhC8LTKf5q1dPbthg87qo77GzLLEsmzQZ8RXSaewGYkPlR6ewyCYwD4rQq6t7mLcBvlTXuiuwMyagTzbNQPfnsquYsDJpnCoO9IZG8Epu3JySSKlS4D7EH50J1PV7XTgqcBmuXH3cKnHqx7BQwJc6p7+oTssZ/2YTwoB5dvrVM70uF2OUaKU1vm9q/3waCa+0+LaW5gQ9zSKP1qNL2wnIWC6t3zyCyg1Sg0jTBgJDvUdzo+mYIbBb8qgGuVbbLwXPS6ZfvMLDS4WOWgj33+Eb1ftoooBgIqjwAFZa0jutMYPZTz9UOcDniQjuweXpir8GsyXbNF1SJKvOPfOO8b7ir47n3wLWafbzB5RozqMEXNeM+dVdRuLfU7UwSRCMhg8UqfFG45MKD+1AH72NgO9Tmpo545B9y2cdnbUSi/JSsxeURahJeTWL2d/Y9YBho7y1Tjww5EqPeHcfAneqEV612PZ00uZrpQOLrQYwPHLUaimYHYmrEhhuwvtKcTL8Lg4ZfI1Uo/Jf7/APKCD0Strmyma7dX1GTBimAykBG4C53x3ntz2UFZhATBer7Pcp8SMdj4g9o8f0rYC2YDhTUJ+DudQxHrtUi6ZpkrD7RQ3pHIXGCo8gB/WpcV4Jjd/EYVE9ouEuJ1CQRHKA/7jd58BU0l7c3zGDTsnse4/DH/AFPgK27dHujb5JskAAz7zFlHoTiqs8WmgdXaueFdgI4yQB4YGKiMW2S7opfSsg7TJxpttHawEiJO85JJ3JPiTvV9rhbhc5wapS2oQ5LcC/8AMcI+ZqzaWbNurBgO1TnFXLjgVcZPlokjklQ+6xAq1HcT9pB8xTksXIGCKf7FOvw713uK9oHnlYnaqOpXw0+ye4YcTjaJM/E55D/OzNXmGWrN9JJBLrFlaH4IUMzDvLHAPoAfnS9jajwN6atTs56RJomlyXDNd3JLSyHidj25o49sIoyxIVVGSSdhVa3uuqhCrQ+/1EzsUL4hj3fxI/pVdcBuyx2y/sXkdp2KoeGPt7zS8PVkhcbVjbvVJrxuBZDFEeSg4x4mq87mxnZbe7DEcpImOD/WqJ66MXtiuDdr/wCPzlWnOeG/H+TdcTtsW+VDdTtnXhureQpPGeJG54NQdHNSOqI8cjKJ4ccXZxA8m+hovc2vCuCxPhTMZKayjDsrnRY4S7Q60votTsI7hECsch0/Iw5iq08ZVuJCVYciOyh/R+RbbUL+1ldY4ygnBYgAYPC3PzWiM+p6dyS4EmP+2jP9QMVYrElyxZ0TlJ7VknstR6xxBN7so5HkG/vV8SnsrK3d5ZybpK6sNwWjZcH5Uc0e7GoWfWKwZ4zwy8J7e/1ocovlFc6Zw+5YCHtBHbVO/wBWa2CJEvWXEpIiU8vEnwFOZTQPVBItxdyDIdbL7s9x97P7fKuWcwxnk6G4utQJe5uJJIi2FUPwofHA7O7tpNR6QfYzRQpepFI4/h3T5VR3775yNuzasdq+oSWd6i3CH2YRoYSQeEjG/rnNY24vZJL43E4WZwThZhxDHIDHhVCm3JxxjBrTrhXTCxSy34x0e2wCC+hjumm9uV1ykjtxD07B6U6OCGG4SNohG0m0UsR4WU92RXkugagLW0aAyMYy/GU4sKTy5VpdI1Znv0ggJCF1YJnIU8Qx/njVfvfXsaG46P8A8zvVnPeD0vTtTukulsb2QO0gPUS8i2Bkq3jjJ8cfMobidd+JqymrXHALeVSQ63EZTz4hWpMyseVNVt9GFqIriSKCb1ktdyOlx4j8VtGR82rYxLms105tmt7jTtVQHq1Jt5sdgO6H55HqKiayg08sT/Ufcy9RaNJyIXbzOwoLcrI+mXKxAmQxnGOZP96talcCSytwDu0n6A0+zHug9tSvsLovZLK8GFS+UgEMKZLfDHPNH9X6HrczPcadMIWc5aJx7mfAjl9aBa10ZudK0aW9u54iwZUVY2J5nHaKS/6yTN9+sTcOwfB0hvbCWV9OlETyLwl8AkDOds7Useta1I3tEur6gB2H2hve9M4oRAgZ8t8K86vXuq3NzaQWkjL1MH8NVXGP60xjC2xMnPuN22ch7RNeS41qP7WcFZR1ayMOTEjGfD+tejxRRxDAxt4V4V5jNexdGp5b/QrCeQkyPCOIntI2J+lTFIid85ecIJzRxSqQ2/pQCKAwaugt5XgeQEK8bY3G48+VG5VZDg0Fvn6u/tHHZOn1OP3qXBMIXTiajSNXjluFsdZ4YZnOIrgDCSHub8p+h8KN3/R9LjgeKQCWPOMjYg81PhWT1O1S5gIZQQRRHonrk0yPp95IWuLYAq55yR9h8xyPpUQbT2yKLq4yXuQ4/KKx0eSyb2O6gDhd4Tw8QZazPSfoxDd3ZvZbF+qZQJZccPV4/F3kY/SvUfaEmThmVXHPccj3juprWkUw+7uJIj6GrHHIrGzD56PPF6OaILBIDZRmFRkPnDHP4uLmaZo2kWcNwJbSAQ2kDcRlJyZXHIZPMA7+frW1l6G6fPxGSS4w34YXEajyUU5OjGnw8PWRyzhdgs78Sgd3CMDHpXG34GPfjjGTPWcT6rfxXAX/AENs/EGI/jOOQHgDvnwA760YJzVt4QFAVQoAwABgCqzJg1YlgVnLcySFc1LeafBqFjNaXaFoJkKOucbHuPYatwWwQBmFJcTBFIWg5PI9atrzQ7qKyvsyIrkwXA+GVf2YbZH7b0X0+ZJI9iM0Y6awm+0G4BXjMREwHeFO/wBM1jrCxuerWTTrhHU79XKcEeTDnRjgahNS77NOuKFdLLCTU+j91bQgmUKJEUfiK74pqtrEezadM3jGysPoasw/akxANlKgJ5uVXH1z9K5z8Fuz5PIR93ABghjudqiJyc1sF6LnWOtmW5WCZnY4KFlO++f7V1v/ANPrwt/qLyAID+DJz8xVaTLLHh7V4MpawvczrFHzJ591b6zuriC1t7SGVxHCgRBHsT/eqWpaDadH4rZoneSaVmDytsNgNgOykhuurZXRiGU5U9xpDVzmntXR6j0LT0e27JrMvHwE/tC8gkP3j5B3WUk/PNTe1LqN3Y8AwxuE4l7iDk/QUGu75ppHllcs7blj21b6FJ7RrUszN7kEXEF/5E4z8uKjSTkpYfQeuUUupTikpfBuSMjB5UDvJTpusWl6PhWULJ4o2zfrn0o5QHpSoaxl/lNPy6PK1/dj8m54sGnrKRvVGymM1lbyt8TxIx9VBqbiq4znwwhFeFDV2G8iYYkFAuKkD4qQNG8Mci8UZHlVCaLB3qpb3hjYZO1XHmWVMigCzc3AQYFCJ5uImnTTFqqOxoAa7AnDAEdxrEGJtD1NrVs+zOeO3c/l/L5jl8q2ZqnqmmwanamC4BG+UkUe9G3eP83oTwSngjtLgOowc+NXUblWQEl5os62+pAFWP3cy54JPLx8OdHbTUI5FByDXZOPIA0JuquLi3bnFO6H0Yij+c1ntVIsOkJnH8G8USZ7OMYDfsfWjEVyjoCGqld4Hs5SkUukumtqemGOEgTxN1kWe0gH3fUV52128MhimRo5F2ZWGCK9RkuFVSc0F1GOC/lCexpPKRt7gz8+6qraVPkb0+snQsIwj3pdgq5JJwABnJr0XobpMumWDy3a8NzckMynmijkD488+dP0bRLXTW67qovam7VXaPwH9aMA1xCpR6DUaudy+okB2rPdKpf9JIifEVIHnR2SQRoWJHKs/Cn2v0htrfGYbdhPN5Kdh6nA8s1Y/wACkeMs2lsnU20MQ/241X5DFSFqQk9vOkq4z28sXNJXUuKkBucVYt5cbGoCKVdqAJWNRMae1RnnQA3FOUYrqcooAbJBFNE0M0aSRsMMjjIPpQS46LxK3Fp9zJbZ/A4409N8j5mtCBS7UJgmYrU+jeq3VqYZHtXKnijdJCCrDkcED/DQaxa7guHs74NDPEcMrEfMeFelsaEa1o1rqyKZcx3Cfw50+JPDxHgfpXMsvlF1duOJdAy2sYZAGeTPlv8AX+1X0t4oRiJAAefefOgJs9a0r4oTdRD/AHYAT815j6+dSLrZGzq4PaCKq3fkaUE+YsMkYFMaRUGScUGl1oHZQxPgKZHBrOqHFvbtDHyMs/ur6dp9BRnPRO3HbHatqZ4lt7dWkmkPDGiDJYnkBWh6N6QdKsiZir3k5453XlnsUeAz67ntpNC6P2+lEzM5uL1hh7hhjbtCj8I+vjRoCrIxxyxa21S+mPQzFdipMV2K7FxmK7FPxXYoAYRSYqTFNIoARjUdPamUALTxTBTxQA6kzXUlACNyqMipDSYoA6IEbZNSvFHJ/ERW/mUGkQVLioDJWEMSbpFGvkoFLjNSsKZijAZZy08UwU8VIC0tdXUAJXU+MRZPWlgMbcNPYW+Bws+c9vr/AG+tAEBppqwRb8Le8/Fj3fl27d9RyiHh+6Zic9t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64" name="Picture 12" descr="http://expert.ru/data/public/273092/273093/15-probka300-200_jpg_300x200_crop_q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50055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1302</Words>
  <Application>Microsoft Office PowerPoint</Application>
  <PresentationFormat>Экран (4:3)</PresentationFormat>
  <Paragraphs>151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• Атмосферне повітря ,як один з найважливіших природних ресурсів</vt:lpstr>
      <vt:lpstr>Штучні та природні джерела забруднення атмосфери</vt:lpstr>
      <vt:lpstr>Слайд 4</vt:lpstr>
      <vt:lpstr>Слайд 5</vt:lpstr>
      <vt:lpstr>Слайд 6</vt:lpstr>
      <vt:lpstr>Вплив транспорту на атмосферне повітря</vt:lpstr>
      <vt:lpstr>Слайд 8</vt:lpstr>
      <vt:lpstr>Слайд 9</vt:lpstr>
      <vt:lpstr>Слайд 10</vt:lpstr>
      <vt:lpstr>Слайд 11</vt:lpstr>
      <vt:lpstr>Негативний вплив СО2 ,СО на живі організми</vt:lpstr>
      <vt:lpstr>Слайд 13</vt:lpstr>
      <vt:lpstr>Слайд 14</vt:lpstr>
      <vt:lpstr>Слайд 15</vt:lpstr>
      <vt:lpstr>Вплив на людину </vt:lpstr>
      <vt:lpstr>СО(чадний газ)</vt:lpstr>
      <vt:lpstr>Слайд 18</vt:lpstr>
      <vt:lpstr>Слайд 19</vt:lpstr>
      <vt:lpstr>Знаходження в природі.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28</cp:revision>
  <dcterms:created xsi:type="dcterms:W3CDTF">2013-11-18T10:50:30Z</dcterms:created>
  <dcterms:modified xsi:type="dcterms:W3CDTF">2013-12-02T12:05:14Z</dcterms:modified>
</cp:coreProperties>
</file>