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58" r:id="rId4"/>
    <p:sldId id="259" r:id="rId5"/>
    <p:sldId id="260" r:id="rId6"/>
    <p:sldId id="263" r:id="rId7"/>
    <p:sldId id="266" r:id="rId8"/>
    <p:sldId id="273" r:id="rId9"/>
    <p:sldId id="276" r:id="rId10"/>
    <p:sldId id="277" r:id="rId11"/>
    <p:sldId id="280" r:id="rId12"/>
    <p:sldId id="282" r:id="rId13"/>
    <p:sldId id="285" r:id="rId14"/>
    <p:sldId id="290" r:id="rId15"/>
    <p:sldId id="291" r:id="rId16"/>
    <p:sldId id="296" r:id="rId17"/>
    <p:sldId id="297" r:id="rId18"/>
    <p:sldId id="298" r:id="rId19"/>
    <p:sldId id="299" r:id="rId20"/>
    <p:sldId id="300" r:id="rId21"/>
    <p:sldId id="301" r:id="rId22"/>
    <p:sldId id="319" r:id="rId23"/>
    <p:sldId id="302" r:id="rId24"/>
    <p:sldId id="303" r:id="rId25"/>
    <p:sldId id="304" r:id="rId26"/>
    <p:sldId id="305" r:id="rId27"/>
    <p:sldId id="317" r:id="rId28"/>
    <p:sldId id="307" r:id="rId29"/>
    <p:sldId id="320" r:id="rId30"/>
    <p:sldId id="316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80" d="100"/>
          <a:sy n="80" d="100"/>
        </p:scale>
        <p:origin x="-37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44DA8C-BE42-45A0-9A43-2756B40CFF8A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89D543-94BC-49B4-88AC-09192BFB2C6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6789138" cy="3096344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Выполнила</a:t>
            </a:r>
            <a:endParaRPr lang="uk-UA" sz="32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Ученица</a:t>
            </a:r>
            <a:r>
              <a:rPr lang="uk-UA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10-Б </a:t>
            </a:r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класса</a:t>
            </a:r>
            <a:endParaRPr lang="uk-UA" sz="32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КУ»Луганская</a:t>
            </a:r>
            <a:r>
              <a:rPr lang="uk-UA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специализированная</a:t>
            </a:r>
            <a:r>
              <a:rPr lang="uk-UA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школа І-ІІІ </a:t>
            </a:r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ступеней</a:t>
            </a:r>
            <a:r>
              <a:rPr lang="uk-UA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№5»</a:t>
            </a:r>
          </a:p>
          <a:p>
            <a:r>
              <a:rPr lang="uk-UA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Смирнова </a:t>
            </a:r>
            <a:r>
              <a:rPr lang="uk-UA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Диана</a:t>
            </a:r>
            <a:endParaRPr lang="uk-UA" sz="3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sz="6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ФРАНЦИЯ</a:t>
            </a:r>
            <a:endParaRPr lang="uk-UA" sz="66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C:\Users\Таня\Desktop\франция\100px-Armoiries_république_françai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4899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франция\135px-Flag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14" y="404664"/>
            <a:ext cx="35643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15000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136904" cy="5040560"/>
          </a:xfrm>
        </p:spPr>
        <p:txBody>
          <a:bodyPr>
            <a:normAutofit/>
          </a:bodyPr>
          <a:lstStyle/>
          <a:p>
            <a:r>
              <a:rPr lang="ru-RU" dirty="0"/>
              <a:t> член Комиссии Индийского Океана;</a:t>
            </a:r>
          </a:p>
          <a:p>
            <a:r>
              <a:rPr lang="ru-RU" dirty="0"/>
              <a:t>   </a:t>
            </a:r>
            <a:r>
              <a:rPr lang="ru-RU" dirty="0" smtClean="0"/>
              <a:t>ассоциированный </a:t>
            </a:r>
            <a:r>
              <a:rPr lang="ru-RU" dirty="0"/>
              <a:t>член Ассоциации Карибских Государств;</a:t>
            </a:r>
          </a:p>
          <a:p>
            <a:r>
              <a:rPr lang="ru-RU" dirty="0"/>
              <a:t>   </a:t>
            </a:r>
            <a:r>
              <a:rPr lang="ru-RU" dirty="0" smtClean="0"/>
              <a:t>Учредитель </a:t>
            </a:r>
            <a:r>
              <a:rPr lang="ru-RU" dirty="0"/>
              <a:t>и ведущий участник </a:t>
            </a:r>
            <a:r>
              <a:rPr lang="ru-RU" dirty="0" err="1"/>
              <a:t>Франкофонии</a:t>
            </a:r>
            <a:r>
              <a:rPr lang="ru-RU" dirty="0"/>
              <a:t> с 1986 г.;</a:t>
            </a:r>
          </a:p>
          <a:p>
            <a:r>
              <a:rPr lang="ru-RU" dirty="0"/>
              <a:t>    в Совете Европы с 1949 года;</a:t>
            </a:r>
          </a:p>
          <a:p>
            <a:r>
              <a:rPr lang="ru-RU" dirty="0"/>
              <a:t>    член ОБСЕ;</a:t>
            </a:r>
          </a:p>
          <a:p>
            <a:r>
              <a:rPr lang="ru-RU" dirty="0"/>
              <a:t>    участник Большой восьмёрки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Франция является сопредседателем Минской группы ОБСЕ — рабочего органа по урегулированию нагорно-карабахского конфликта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88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506"/>
            <a:ext cx="8208912" cy="619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717" y="6320018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Экономические</a:t>
            </a:r>
            <a:r>
              <a:rPr lang="uk-UA" dirty="0" smtClean="0"/>
              <a:t> </a:t>
            </a:r>
            <a:r>
              <a:rPr lang="uk-UA" dirty="0" err="1" smtClean="0"/>
              <a:t>районы</a:t>
            </a:r>
            <a:r>
              <a:rPr lang="uk-UA" dirty="0" smtClean="0"/>
              <a:t> </a:t>
            </a:r>
            <a:r>
              <a:rPr lang="uk-UA" dirty="0" err="1" smtClean="0"/>
              <a:t>Франции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42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51723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Заморские</a:t>
            </a:r>
            <a:r>
              <a:rPr lang="uk-UA" dirty="0" smtClean="0"/>
              <a:t> </a:t>
            </a:r>
            <a:r>
              <a:rPr lang="uk-UA" sz="2400" dirty="0" err="1" smtClean="0"/>
              <a:t>владения</a:t>
            </a:r>
            <a:r>
              <a:rPr lang="uk-UA" dirty="0" smtClean="0"/>
              <a:t> </a:t>
            </a:r>
            <a:r>
              <a:rPr lang="uk-UA" sz="2400" dirty="0" err="1" smtClean="0"/>
              <a:t>Франции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327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ранция\250px-Densité_départements-France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71" y="332656"/>
            <a:ext cx="5400600" cy="55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8458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err="1" smtClean="0"/>
              <a:t>Плотность</a:t>
            </a:r>
            <a:r>
              <a:rPr lang="uk-UA" dirty="0" smtClean="0"/>
              <a:t> </a:t>
            </a:r>
            <a:r>
              <a:rPr lang="uk-UA" sz="2400" dirty="0" err="1" smtClean="0"/>
              <a:t>населения</a:t>
            </a:r>
            <a:r>
              <a:rPr lang="uk-UA" dirty="0" smtClean="0"/>
              <a:t> </a:t>
            </a:r>
            <a:r>
              <a:rPr lang="uk-UA" sz="2400" dirty="0" err="1" smtClean="0"/>
              <a:t>департаментов</a:t>
            </a:r>
            <a:r>
              <a:rPr lang="uk-UA" dirty="0" smtClean="0"/>
              <a:t> </a:t>
            </a:r>
            <a:r>
              <a:rPr lang="uk-UA" sz="2400" dirty="0" err="1" smtClean="0"/>
              <a:t>Франции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995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12511" cy="1143000"/>
          </a:xfrm>
        </p:spPr>
        <p:txBody>
          <a:bodyPr/>
          <a:lstStyle/>
          <a:p>
            <a:r>
              <a:rPr lang="uk-UA" dirty="0" err="1"/>
              <a:t>Благосостояние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24936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Минимальная почасовая заработная плата во Франции (SMIC) устанавливается и пересматривается государством. На 2010 год она составляет 8,86 €/час, что соответствует 1343,77 €/месяц (пересчёт почасовой зарплаты в ежемесячную производится INSEE из расчёта 35-часовой рабочей недели</a:t>
            </a:r>
            <a:r>
              <a:rPr lang="ru-RU" sz="2400" dirty="0" smtClean="0"/>
              <a:t>).Примерно </a:t>
            </a:r>
            <a:r>
              <a:rPr lang="ru-RU" sz="2400" dirty="0"/>
              <a:t>10 % заработных плат во Франции находится на уровне SMIC (для временных рабочих мест эта доля составляет 23 </a:t>
            </a:r>
            <a:r>
              <a:rPr lang="ru-RU" sz="2400" dirty="0" smtClean="0"/>
              <a:t>%). </a:t>
            </a:r>
            <a:r>
              <a:rPr lang="ru-RU" sz="2400" dirty="0"/>
              <a:t>В то же время суммарный годовой доход примерно половины работающих французов находится на уровне </a:t>
            </a:r>
            <a:r>
              <a:rPr lang="ru-RU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292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45224"/>
            <a:ext cx="6512511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489654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800" dirty="0" smtClean="0"/>
              <a:t>Распределение </a:t>
            </a:r>
            <a:r>
              <a:rPr lang="ru-RU" sz="3800" dirty="0"/>
              <a:t>зарплат по территории страны неравномерно: по среднему уровню зарплат с сильным отрывом лидирует парижский регион — 27 тысяч евро в год, средние заработные платы остальных регионов приходятся на 18-20 тысяч евро в год</a:t>
            </a:r>
            <a:r>
              <a:rPr lang="ru-RU" sz="3800" dirty="0" smtClean="0"/>
              <a:t>. Оценка </a:t>
            </a:r>
            <a:r>
              <a:rPr lang="ru-RU" sz="3800" dirty="0"/>
              <a:t>дохода семьи производится в расчёте на единицу потребления (ЕП) — первый взрослый человек семьи считается за единицу, остальные члены семьи до 14 лет за 0,3, 14 лет и выше — 0,5. Лишь 10 % семей Франции имеют уровень дохода свыше 35 700 €/ЕП, 1 % — свыше 84 500 €/ЕП, 0,1 % — свыше 225 800 €/ЕП, 0,01 % — 687 900 €/ЕП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5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err="1"/>
              <a:t>Экономика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80920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Франция — высокоразвитая индустриально-аграрная страна, занимает одно из ведущих мест в мире по объёму промышленного производства. Валовой внутренний продукт имеет значение в 1,9 триллиона евро (2,6 триллиона долларов) в 2009 </a:t>
            </a:r>
            <a:r>
              <a:rPr lang="ru-RU" sz="2800" dirty="0" smtClean="0"/>
              <a:t>году. </a:t>
            </a:r>
            <a:r>
              <a:rPr lang="ru-RU" sz="2800" dirty="0"/>
              <a:t>ВВП на душу населения в том же году составил 30,691 евро (42,747 долларов). МВФ прогнозирует увеличение ВВП Франции к 2015 году на 21 %. Франция — 6-я экономическая держава мира после США, Китая, Японии, Германии и Великобритании.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42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6512511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488" cy="5373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Со своей территорией в метрополии в 551 602 км² и населением в 64 миллиона жителей, включая заморские территории, Франция считается «крупной» страной. А её экономический вес позволяет ей играть одну из ключевых ролей на международной арене. Франция пользуется своими естественными преимуществами, начиная от центрального географического положения в Европе до обладания выходами на главные торговые пути Западной Европы: Средиземное море, Ла-Манш, </a:t>
            </a:r>
            <a:r>
              <a:rPr lang="ru-RU" sz="2400" dirty="0" err="1" smtClean="0"/>
              <a:t>Атлантика.В</a:t>
            </a:r>
            <a:r>
              <a:rPr lang="ru-RU" sz="2400" dirty="0" smtClean="0"/>
              <a:t> </a:t>
            </a:r>
            <a:r>
              <a:rPr lang="ru-RU" sz="2400" dirty="0"/>
              <a:t>этом отношении Общий европейский рынок, образованный в 1957 году, был благотворным фактором развития французских предприятий, хотя бывшие колонии и заморские территории продолжают оставаться значимыми коммерческими партнёрами.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565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ранция\400px-GDPB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91"/>
            <a:ext cx="8170490" cy="5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976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Динамика ВВП в странах Большой восьмёрки в 1992—2009 годах, в процентах от уровня 1992 года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5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512511" cy="864096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err="1"/>
              <a:t>Промышленность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424936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Ведётся добыча железной и урановых руд, бокситов. Ведущие отрасли обрабатывающей промышленности — машиностроение, в том числе автомобилестроение, электротехническое и электронное (телевизоры, стиральные машины и другое), авиационное, судостроение (танкеры, морские паромы) и станкостроение. Франция — один из крупнейших в мире производителей химической и нефтехимической продукции (в том числе каустической соды, синтетического каучука, пластмасс, минеральных удобрений, фармацевтических товаров и другого), чёрных и цветных (алюминий, свинец и цинк) металлов. Большой известностью на мировом рынке пользуются французская одежда, обувь, ювелирные изделия, парфюмерия и косметика, коньяки, сыры (производится около 400 сортов).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385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оя информация\франция\karta_francij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6" y="58839"/>
            <a:ext cx="8692162" cy="66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0" y="404664"/>
            <a:ext cx="7620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37312"/>
            <a:ext cx="4943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Завод</a:t>
            </a:r>
            <a:r>
              <a:rPr lang="ru-RU" dirty="0" smtClean="0"/>
              <a:t> «</a:t>
            </a:r>
            <a:r>
              <a:rPr lang="ru-RU" sz="2000" dirty="0" err="1" smtClean="0"/>
              <a:t>Renault</a:t>
            </a:r>
            <a:r>
              <a:rPr lang="ru-RU" dirty="0" smtClean="0"/>
              <a:t>» </a:t>
            </a:r>
            <a:r>
              <a:rPr lang="ru-RU" sz="2000" dirty="0" smtClean="0"/>
              <a:t>в</a:t>
            </a:r>
            <a:r>
              <a:rPr lang="ru-RU" dirty="0" smtClean="0"/>
              <a:t> </a:t>
            </a:r>
            <a:r>
              <a:rPr lang="ru-RU" sz="2000" dirty="0" smtClean="0"/>
              <a:t>городке</a:t>
            </a:r>
            <a:r>
              <a:rPr lang="ru-RU" dirty="0" smtClean="0"/>
              <a:t> </a:t>
            </a:r>
            <a:r>
              <a:rPr lang="ru-RU" sz="2000" dirty="0" err="1" smtClean="0"/>
              <a:t>Обержанвиль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34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Сельское</a:t>
            </a:r>
            <a:r>
              <a:rPr lang="uk-UA" dirty="0"/>
              <a:t> </a:t>
            </a:r>
            <a:r>
              <a:rPr lang="uk-UA" dirty="0" err="1"/>
              <a:t>хозяйство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712968" cy="5400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Франция — один из крупнейших в Европе производителей сельскохозяйственной продукции, занимает одно из ведущих мест в мире по поголовью крупного рогатого скота, свиней, птицы и производству молока, яиц, мяса. На долю сельского хозяйства приходится примерно 4 % ВВП и 6 % трудоспособного населения страны. Сельскохозяйственная продукция Франции составляет 25 % продукции ЕС. Сельскохозяйственные угодья занимают площадь в 48 миллионов гектаров, что представляет 82 % территории метрополии. Характерной чертой социально-экономической структуры являются достаточно небольшие размеры хозяйств. Средняя площадь земельных угодий — 28 гектаров, что превышает соответствующие показатели многих стран ЕС. В землевладении отмечается большая раздробленность.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330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оя информация\франция\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68952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Более половины хозяйств существуют на земле собственников. Ведущей силой производства выступают крупные хозяйства. 52 % сельскохозяйственных угодий приходятся на хозяйства размером свыше 50 гектаров, которые составляют 16,8 % их общего числа. Они обеспечивают свыше 2/3 продукции, занимая господствующее положение в производстве практически всех отраслей сельского хозяйства. Главная отрасль сельского хозяйства — животноводство мясомолочного направления. В растениеводстве преобладает зерновое хозяйство; основные культуры — пшеница, ячмень, </a:t>
            </a:r>
            <a:r>
              <a:rPr lang="ru-RU" sz="2400" dirty="0" smtClean="0"/>
              <a:t>кукуруза.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542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6512511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46085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Развиты виноделие (ведущее место в мире по производству вин), овощеводство и садоводство; цветоводство; рыболовство и разведение устриц. Продукты сельского хозяйства: пшеница, хлебные злаки, сахарная свекла, картофель, винный виноград; говядина, молочные продукты; рыба. Сельское хозяйство </a:t>
            </a:r>
            <a:r>
              <a:rPr lang="ru-RU" sz="2400" dirty="0" err="1"/>
              <a:t>высокоиндустриализированное</a:t>
            </a:r>
            <a:r>
              <a:rPr lang="ru-RU" sz="2400" dirty="0"/>
              <a:t>. По насыщенности техникой, использованию химических удобрений оно уступает только Нидерландам, ФРГ, Дании. Техническое оснащение, повышение агрокультуры хозяйств привело к повышению уровня самообеспеченности страны в сельскохозяйственных продуктах. По зерну, сахару он превышает 200 %, по сливочному маслу, яйцам, мясу — свыше 100 %.</a:t>
            </a:r>
          </a:p>
        </p:txBody>
      </p:sp>
    </p:spTree>
    <p:extLst>
      <p:ext uri="{BB962C8B-B14F-4D97-AF65-F5344CB8AC3E}">
        <p14:creationId xmlns:p14="http://schemas.microsoft.com/office/powerpoint/2010/main" val="3356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95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err="1"/>
              <a:t>Виноделие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640960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 производству вина с Францией конкурирует только Италия. В каждой провинции выращиваются свои сорта винограда и производятся свои сорта вин. Преобладают сухие вина. Такие вина обычно называют по сорту винограда — </a:t>
            </a:r>
            <a:r>
              <a:rPr lang="ru-RU" dirty="0" err="1"/>
              <a:t>Шардоне</a:t>
            </a:r>
            <a:r>
              <a:rPr lang="ru-RU" dirty="0"/>
              <a:t>, Совиньон Блан, Каберне Совиньон и т. д. Вина </a:t>
            </a:r>
            <a:r>
              <a:rPr lang="ru-RU" dirty="0" err="1"/>
              <a:t>купажные</a:t>
            </a:r>
            <a:r>
              <a:rPr lang="ru-RU" dirty="0"/>
              <a:t>, то есть из смеси сортов винограда, называются по местности. Во Франции особо славятся шампанские, анжуйские, </a:t>
            </a:r>
            <a:r>
              <a:rPr lang="ru-RU" dirty="0" err="1"/>
              <a:t>бордосские</a:t>
            </a:r>
            <a:r>
              <a:rPr lang="ru-RU" dirty="0"/>
              <a:t> и бургундские </a:t>
            </a:r>
            <a:r>
              <a:rPr lang="ru-RU" dirty="0" err="1" smtClean="0"/>
              <a:t>вина.Другой</a:t>
            </a:r>
            <a:r>
              <a:rPr lang="ru-RU" dirty="0" smtClean="0"/>
              <a:t> </a:t>
            </a:r>
            <a:r>
              <a:rPr lang="ru-RU" dirty="0"/>
              <a:t>знаменитый напиток — коньяк. Это разновидность бренди или виноградной водки. Есть другие разновидности, как, например, </a:t>
            </a:r>
            <a:r>
              <a:rPr lang="ru-RU" dirty="0" err="1"/>
              <a:t>арманьяк</a:t>
            </a:r>
            <a:r>
              <a:rPr lang="ru-RU" dirty="0"/>
              <a:t>. Во Франции принято называть коньяком только тот напиток, который изготавливается в окрестностях города Коньяк. Коньяк обычно ничем не закусывают, изредка гурманы оттеняют послевкусие чёрной </a:t>
            </a:r>
            <a:r>
              <a:rPr lang="ru-RU" dirty="0" err="1" smtClean="0"/>
              <a:t>редькой.В</a:t>
            </a:r>
            <a:r>
              <a:rPr lang="ru-RU" dirty="0" smtClean="0"/>
              <a:t> </a:t>
            </a:r>
            <a:r>
              <a:rPr lang="ru-RU" dirty="0"/>
              <a:t>Нормандии распространён ещё один крепкий напиток — кальвадос.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66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Энергетика и добыча полезных ископаемых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49694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Ежегодно Франция потребляет около 220 млн тонн различных видов топлива, при этом значительную роль в производстве энергии играют АЭС, вырабатывающие три четверти произведенной электроэнергии (58 энергоблоков общей мощностью 63,13 ГВт на 1 июня 2011 года). Крупнейший производитель электроэнергии во Франции — историческая монополия «</a:t>
            </a:r>
            <a:r>
              <a:rPr lang="ru-RU" dirty="0" err="1"/>
              <a:t>Électricité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France</a:t>
            </a:r>
            <a:r>
              <a:rPr lang="ru-RU" dirty="0"/>
              <a:t>» (EDF</a:t>
            </a:r>
            <a:r>
              <a:rPr lang="ru-RU" dirty="0" smtClean="0"/>
              <a:t>).Сеть </a:t>
            </a:r>
            <a:r>
              <a:rPr lang="ru-RU" dirty="0"/>
              <a:t>гидроэлектростанций Франции является самой большой в Европе. На её территории расположено около 500 ГЭС. Гидроэлектрические станции Франции вырабатывают 20 000 МВт мощности.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0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056784" cy="45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88550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АЭС</a:t>
            </a:r>
            <a:r>
              <a:rPr lang="uk-UA" dirty="0" smtClean="0"/>
              <a:t> </a:t>
            </a:r>
            <a:r>
              <a:rPr lang="uk-UA" sz="2400" dirty="0" err="1" smtClean="0"/>
              <a:t>Сен-Лоран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97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512511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/>
              <a:t>Франция располагает значительными запасами железной руды, урановых руд, бокситов, калийных и каменных солей, угля, цинка, меди, свинца, никеля, нефти, древесины. Основными регионами добычи угля являются Лотарингия (9 млн тонн) и угольные бассейны Центрального массива. Начиная с 1979 года, импорт угля превышает его добычу. В настоящее время наиболее крупные поставщики этого вида топлива — США, Австралия и ЮАР. Основными потребителями нефти и нефтепродуктов являются транспорт и ТЭС, при этом Франция импортирует нефть из Саудовской Аравии, Ирана, Великобритании, Норвегии, России, Алжира и ряда других стран. Добыча газа не превышает 3 млрд куб. м. Одно из наиболее крупных месторождений газа Франции — Лак в Пиренеях — большей частью исчерпано. Основные поставщики газа Норвегия, Алжир, Россия, Нидерланды, Великобритания, Нигерия и Бельгия. «Газ де Франс» — одна из крупнейших газовых компаний в Европе. Основными направлениями деятельности компании являются разведка, добыча, сбыт и распределение природного газа.[39] Чтобы сохранить и приумножить природное богатство Франции, государством были созданы: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33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оя информация\франция\28-map-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315416"/>
            <a:ext cx="7704857" cy="73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2448272"/>
          </a:xfrm>
        </p:spPr>
        <p:txBody>
          <a:bodyPr/>
          <a:lstStyle/>
          <a:p>
            <a:pPr algn="l"/>
            <a:r>
              <a:rPr lang="uk-UA" sz="3600" dirty="0" err="1">
                <a:latin typeface="Monotype Corsiva" panose="03010101010201010101" pitchFamily="66" charset="0"/>
              </a:rPr>
              <a:t>Физико-географическая</a:t>
            </a:r>
            <a:r>
              <a:rPr lang="uk-UA" sz="3600" dirty="0">
                <a:latin typeface="Monotype Corsiva" panose="03010101010201010101" pitchFamily="66" charset="0"/>
              </a:rPr>
              <a:t>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848872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Большая часть Франции расположена в Западной Европе, её материковая часть на северо-востоке граничит с Бельгией, Люксембургом и Германией, на востоке — со Швейцарией, на юго-востоке — с Монако и Италией, на юго-западе — с Испанией и Андоррой. Францию омывают четыре водных пространства (Ла-Манш, Атлантический океан, Северное море и Средиземное море). На западе и севере территория страны омывается Атлантическим океаном (Бискайским заливом и проливом Ла-Манш), на юге — Средиземным морем (Лионским заливом и </a:t>
            </a:r>
            <a:r>
              <a:rPr lang="ru-RU" sz="2400" dirty="0" err="1" smtClean="0"/>
              <a:t>Лигурийским</a:t>
            </a:r>
            <a:r>
              <a:rPr lang="ru-RU" sz="2400" dirty="0" smtClean="0"/>
              <a:t> морем</a:t>
            </a:r>
            <a:r>
              <a:rPr lang="uk-UA" sz="2400" dirty="0" smtClean="0"/>
              <a:t> 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15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054280" cy="1143000"/>
          </a:xfrm>
        </p:spPr>
        <p:txBody>
          <a:bodyPr anchor="ctr" anchorCtr="1"/>
          <a:lstStyle/>
          <a:p>
            <a:pPr marL="0" indent="0">
              <a:buNone/>
            </a:pPr>
            <a:r>
              <a:rPr lang="uk-UA" i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ВНИМАНИЕ!!!!!</a:t>
            </a:r>
            <a:endParaRPr lang="uk-UA" i="1" u="sng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336704" cy="5328592"/>
          </a:xfrm>
        </p:spPr>
      </p:pic>
      <p:pic>
        <p:nvPicPr>
          <p:cNvPr id="6" name="Claude Joseph Rouget de Lisle - La marseillaise (-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297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764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560840" cy="4464496"/>
          </a:xfrm>
        </p:spPr>
        <p:txBody>
          <a:bodyPr>
            <a:normAutofit fontScale="47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морских границ составляет 5500 километров. Франция является самой крупной по территории страной Западной Европы: она занимает почти одну пятую часть территории Европейского Союза, имеет обширные морские пространства (эксклюзивная экономическая зона простирается на территории в 11 млн кв. км).Также в состав государства входят остров Корсика в Средиземном море и более двадцати заморских департаментов и зависимых территорий. Общая площадь страны составляет 547 030 км² (674 685 км² вместе с заморскими владениями).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32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ранция\250px-Satellite_image_of_France_in_August_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6" y="116632"/>
            <a:ext cx="8894780" cy="6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ранция\250px-Usson_JP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88832" cy="58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37312"/>
            <a:ext cx="5367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Деревня у подножия потухшего вулкана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1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ранция\250px-Lac_de_rosel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15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73325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Озеро</a:t>
            </a:r>
            <a:r>
              <a:rPr lang="uk-UA" dirty="0" smtClean="0"/>
              <a:t> </a:t>
            </a:r>
            <a:r>
              <a:rPr lang="uk-UA" sz="2400" dirty="0" err="1" smtClean="0"/>
              <a:t>Рослен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41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франция\250px-VillequierS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918"/>
            <a:ext cx="8188076" cy="61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381328"/>
            <a:ext cx="3725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Пастбища</a:t>
            </a:r>
            <a:r>
              <a:rPr lang="ru-RU" dirty="0" smtClean="0"/>
              <a:t> </a:t>
            </a:r>
            <a:r>
              <a:rPr lang="ru-RU" sz="2000" b="1" dirty="0" smtClean="0"/>
              <a:t>в</a:t>
            </a:r>
            <a:r>
              <a:rPr lang="ru-RU" dirty="0" smtClean="0"/>
              <a:t> </a:t>
            </a:r>
            <a:r>
              <a:rPr lang="ru-RU" sz="2000" dirty="0" smtClean="0"/>
              <a:t>долине</a:t>
            </a:r>
            <a:r>
              <a:rPr lang="ru-RU" dirty="0" smtClean="0"/>
              <a:t> </a:t>
            </a:r>
            <a:r>
              <a:rPr lang="ru-RU" sz="2000" dirty="0" smtClean="0"/>
              <a:t>реки</a:t>
            </a:r>
            <a:r>
              <a:rPr lang="ru-RU" dirty="0" smtClean="0"/>
              <a:t> </a:t>
            </a:r>
            <a:r>
              <a:rPr lang="ru-RU" sz="2000" dirty="0" smtClean="0"/>
              <a:t>Сена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32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err="1" smtClean="0"/>
              <a:t>Международные</a:t>
            </a:r>
            <a:r>
              <a:rPr lang="uk-UA" sz="3600" dirty="0" smtClean="0"/>
              <a:t> </a:t>
            </a:r>
            <a:r>
              <a:rPr lang="uk-UA" sz="3600" dirty="0" err="1"/>
              <a:t>отношения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136904" cy="5184576"/>
          </a:xfrm>
        </p:spPr>
        <p:txBody>
          <a:bodyPr>
            <a:noAutofit/>
          </a:bodyPr>
          <a:lstStyle/>
          <a:p>
            <a:r>
              <a:rPr lang="ru-RU" sz="2400" dirty="0"/>
              <a:t>Организации Объединённых Наций с 1945 г.;</a:t>
            </a:r>
          </a:p>
          <a:p>
            <a:r>
              <a:rPr lang="ru-RU" sz="2400" dirty="0"/>
              <a:t>постоянный член Совета Безопасности ООН (то есть обладает правом вето);</a:t>
            </a:r>
          </a:p>
          <a:p>
            <a:r>
              <a:rPr lang="ru-RU" sz="2400" dirty="0"/>
              <a:t>член ВТО (с 1995 г., до этого член ГАТТ);</a:t>
            </a:r>
          </a:p>
          <a:p>
            <a:r>
              <a:rPr lang="ru-RU" sz="2400" dirty="0"/>
              <a:t>с 1964 г. член Группы десяти;</a:t>
            </a:r>
          </a:p>
          <a:p>
            <a:r>
              <a:rPr lang="ru-RU" sz="2400" dirty="0"/>
              <a:t>страна-инициатор в Секретариате Тихоокеанского Сообщества;</a:t>
            </a:r>
          </a:p>
          <a:p>
            <a:r>
              <a:rPr lang="ru-RU" sz="2400" dirty="0"/>
              <a:t>член Международного Валютного Фонда и Всемирного Банка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121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</TotalTime>
  <Words>1537</Words>
  <Application>Microsoft Office PowerPoint</Application>
  <PresentationFormat>Экран (4:3)</PresentationFormat>
  <Paragraphs>50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ФРАНЦИЯ</vt:lpstr>
      <vt:lpstr>Презентация PowerPoint</vt:lpstr>
      <vt:lpstr>Физико-географическая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Благосостояние</vt:lpstr>
      <vt:lpstr>Презентация PowerPoint</vt:lpstr>
      <vt:lpstr>Экономика</vt:lpstr>
      <vt:lpstr>Презентация PowerPoint</vt:lpstr>
      <vt:lpstr>Презентация PowerPoint</vt:lpstr>
      <vt:lpstr>Промышленность</vt:lpstr>
      <vt:lpstr>Презентация PowerPoint</vt:lpstr>
      <vt:lpstr>Сельское хозяйство</vt:lpstr>
      <vt:lpstr>Презентация PowerPoint</vt:lpstr>
      <vt:lpstr>Презентация PowerPoint</vt:lpstr>
      <vt:lpstr>Презентация PowerPoint</vt:lpstr>
      <vt:lpstr>Виноделие</vt:lpstr>
      <vt:lpstr>Энергетика и добыча полезных ископаемых</vt:lpstr>
      <vt:lpstr>Презентация PowerPoint</vt:lpstr>
      <vt:lpstr>Презентация PowerPoint</vt:lpstr>
      <vt:lpstr>Презентация PowerPoint</vt:lpstr>
      <vt:lpstr>СПАСИБО ЗА ВНИМАНИЕ!!!!!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Таня</dc:creator>
  <cp:lastModifiedBy>Таня</cp:lastModifiedBy>
  <cp:revision>27</cp:revision>
  <dcterms:created xsi:type="dcterms:W3CDTF">2014-03-25T16:26:19Z</dcterms:created>
  <dcterms:modified xsi:type="dcterms:W3CDTF">2014-04-21T13:21:37Z</dcterms:modified>
</cp:coreProperties>
</file>