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Англійське паркове мистецтво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2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3147214"/>
            <a:ext cx="4499960" cy="37107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84" y="0"/>
            <a:ext cx="5715000" cy="3743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4644008" cy="3717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5"/>
            <a:ext cx="4595713" cy="31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0600" cy="3319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2733675"/>
            <a:ext cx="66103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/>
              <a:t>Англійський</a:t>
            </a:r>
            <a:r>
              <a:rPr lang="ru-RU" sz="2000" dirty="0"/>
              <a:t> сад — </a:t>
            </a:r>
            <a:r>
              <a:rPr lang="ru-RU" sz="2000" dirty="0" err="1"/>
              <a:t>нове</a:t>
            </a:r>
            <a:r>
              <a:rPr lang="ru-RU" sz="2000" dirty="0"/>
              <a:t> слово в </a:t>
            </a:r>
            <a:r>
              <a:rPr lang="ru-RU" sz="2000" dirty="0" err="1"/>
              <a:t>європейській</a:t>
            </a:r>
            <a:r>
              <a:rPr lang="ru-RU" sz="2000" dirty="0"/>
              <a:t> </a:t>
            </a:r>
            <a:r>
              <a:rPr lang="ru-RU" sz="2000" dirty="0" err="1"/>
              <a:t>парковій</a:t>
            </a:r>
            <a:r>
              <a:rPr lang="ru-RU" sz="2000" dirty="0"/>
              <a:t> </a:t>
            </a:r>
            <a:r>
              <a:rPr lang="ru-RU" sz="2000" dirty="0" err="1" smtClean="0"/>
              <a:t>культурі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Духовні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Просвітництва</a:t>
            </a:r>
            <a:r>
              <a:rPr lang="ru-RU" dirty="0"/>
              <a:t> </a:t>
            </a:r>
            <a:r>
              <a:rPr lang="ru-RU" dirty="0" err="1"/>
              <a:t>висловив</a:t>
            </a:r>
            <a:r>
              <a:rPr lang="ru-RU" dirty="0"/>
              <a:t> Руссо в </a:t>
            </a:r>
            <a:r>
              <a:rPr lang="ru-RU" dirty="0" err="1"/>
              <a:t>гаслі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«Назад,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того часу </a:t>
            </a:r>
            <a:r>
              <a:rPr lang="ru-RU" dirty="0" err="1"/>
              <a:t>пропагували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«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тлі</a:t>
            </a:r>
            <a:r>
              <a:rPr lang="ru-RU" dirty="0"/>
              <a:t> природного </a:t>
            </a:r>
            <a:r>
              <a:rPr lang="ru-RU" dirty="0" err="1"/>
              <a:t>середо­вища</a:t>
            </a:r>
            <a:r>
              <a:rPr lang="ru-RU" dirty="0"/>
              <a:t>».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втілення</a:t>
            </a:r>
            <a:r>
              <a:rPr lang="ru-RU" dirty="0"/>
              <a:t> у </a:t>
            </a:r>
            <a:r>
              <a:rPr lang="ru-RU" dirty="0" err="1"/>
              <a:t>створен­ні</a:t>
            </a:r>
            <a:r>
              <a:rPr lang="ru-RU" dirty="0"/>
              <a:t>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садів</a:t>
            </a:r>
            <a:r>
              <a:rPr lang="ru-RU" dirty="0"/>
              <a:t> нового типу,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надалі</a:t>
            </a:r>
            <a:r>
              <a:rPr lang="ru-RU" dirty="0"/>
              <a:t> стали </a:t>
            </a:r>
            <a:r>
              <a:rPr lang="ru-RU" dirty="0" err="1"/>
              <a:t>називатися</a:t>
            </a:r>
            <a:r>
              <a:rPr lang="ru-RU" dirty="0"/>
              <a:t> </a:t>
            </a:r>
            <a:r>
              <a:rPr lang="ru-RU" dirty="0" err="1"/>
              <a:t>пей­зажними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65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268760"/>
            <a:ext cx="2819399" cy="4104456"/>
          </a:xfrm>
        </p:spPr>
        <p:txBody>
          <a:bodyPr>
            <a:normAutofit/>
          </a:bodyPr>
          <a:lstStyle/>
          <a:p>
            <a:r>
              <a:rPr lang="ru-RU" dirty="0" err="1"/>
              <a:t>Англійський</a:t>
            </a:r>
            <a:r>
              <a:rPr lang="ru-RU" dirty="0"/>
              <a:t> (</a:t>
            </a:r>
            <a:r>
              <a:rPr lang="ru-RU" dirty="0" err="1"/>
              <a:t>пейзажний</a:t>
            </a:r>
            <a:r>
              <a:rPr lang="ru-RU" dirty="0"/>
              <a:t>, </a:t>
            </a:r>
            <a:r>
              <a:rPr lang="ru-RU" dirty="0" err="1"/>
              <a:t>ландшафтний</a:t>
            </a:r>
            <a:r>
              <a:rPr lang="ru-RU" dirty="0"/>
              <a:t>, </a:t>
            </a:r>
            <a:r>
              <a:rPr lang="ru-RU" dirty="0" err="1"/>
              <a:t>іррегулярний</a:t>
            </a:r>
            <a:r>
              <a:rPr lang="ru-RU" dirty="0"/>
              <a:t>) парк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у ландшафтному </a:t>
            </a:r>
            <a:r>
              <a:rPr lang="ru-RU" dirty="0" err="1"/>
              <a:t>архітектурному</a:t>
            </a:r>
            <a:r>
              <a:rPr lang="ru-RU" dirty="0"/>
              <a:t> </a:t>
            </a:r>
            <a:r>
              <a:rPr lang="ru-RU" dirty="0" err="1"/>
              <a:t>мистецтві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розви­нувся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ХУІІІ-ХІХ ст. у </a:t>
            </a:r>
            <a:r>
              <a:rPr lang="ru-RU" dirty="0" err="1"/>
              <a:t>Європі</a:t>
            </a:r>
            <a:r>
              <a:rPr lang="ru-RU" dirty="0"/>
              <a:t> та </a:t>
            </a:r>
            <a:r>
              <a:rPr lang="ru-RU" dirty="0" smtClean="0"/>
              <a:t>США</a:t>
            </a:r>
            <a:r>
              <a:rPr lang="ru-RU" dirty="0"/>
              <a:t>. </a:t>
            </a:r>
            <a:r>
              <a:rPr lang="ru-RU" dirty="0" err="1"/>
              <a:t>Першість</a:t>
            </a:r>
            <a:r>
              <a:rPr lang="ru-RU" dirty="0"/>
              <a:t> </a:t>
            </a:r>
            <a:r>
              <a:rPr lang="ru-RU" dirty="0" err="1"/>
              <a:t>визначен­ня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садоустрою</a:t>
            </a:r>
            <a:r>
              <a:rPr lang="ru-RU" dirty="0"/>
              <a:t>, </a:t>
            </a:r>
            <a:r>
              <a:rPr lang="ru-RU" dirty="0" err="1"/>
              <a:t>виходячи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,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англійським</a:t>
            </a:r>
            <a:r>
              <a:rPr lang="ru-RU" dirty="0"/>
              <a:t> </a:t>
            </a:r>
            <a:r>
              <a:rPr lang="ru-RU" dirty="0" err="1"/>
              <a:t>садівникам</a:t>
            </a:r>
            <a:r>
              <a:rPr lang="ru-RU" dirty="0"/>
              <a:t> У. Кенту, Л. Брауну, Дж. </a:t>
            </a:r>
            <a:r>
              <a:rPr lang="ru-RU" dirty="0" err="1"/>
              <a:t>Аддісо</a:t>
            </a:r>
            <a:r>
              <a:rPr lang="ru-RU" dirty="0"/>
              <a:t>- ну і Г. </a:t>
            </a:r>
            <a:r>
              <a:rPr lang="ru-RU" dirty="0" err="1"/>
              <a:t>Рептону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3892624" cy="288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520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371600" y="1268760"/>
            <a:ext cx="6440760" cy="18002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Принцип </a:t>
            </a:r>
            <a:r>
              <a:rPr lang="ru-RU" dirty="0" err="1"/>
              <a:t>організації</a:t>
            </a:r>
            <a:r>
              <a:rPr lang="ru-RU" dirty="0"/>
              <a:t> ландшафтного простору в </a:t>
            </a:r>
            <a:r>
              <a:rPr lang="ru-RU" dirty="0" err="1"/>
              <a:t>англійському</a:t>
            </a:r>
            <a:r>
              <a:rPr lang="ru-RU" dirty="0"/>
              <a:t> </a:t>
            </a:r>
            <a:r>
              <a:rPr lang="ru-RU" dirty="0" err="1" smtClean="0"/>
              <a:t>саді</a:t>
            </a:r>
            <a:r>
              <a:rPr lang="ru-RU" dirty="0" smtClean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природність</a:t>
            </a:r>
            <a:r>
              <a:rPr lang="ru-RU" dirty="0"/>
              <a:t> у </a:t>
            </a:r>
            <a:r>
              <a:rPr lang="ru-RU" dirty="0" err="1"/>
              <a:t>розміщенні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і </a:t>
            </a:r>
            <a:r>
              <a:rPr lang="ru-RU" dirty="0" err="1"/>
              <a:t>плавність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імітацію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: </a:t>
            </a:r>
            <a:r>
              <a:rPr lang="ru-RU" dirty="0" err="1"/>
              <a:t>серпантинні</a:t>
            </a:r>
            <a:r>
              <a:rPr lang="ru-RU" dirty="0"/>
              <a:t> </a:t>
            </a:r>
            <a:r>
              <a:rPr lang="ru-RU" dirty="0" err="1"/>
              <a:t>доріжки</a:t>
            </a:r>
            <a:r>
              <a:rPr lang="ru-RU" dirty="0"/>
              <a:t>, </a:t>
            </a:r>
            <a:r>
              <a:rPr lang="ru-RU" dirty="0" err="1"/>
              <a:t>мальов­ничі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«</a:t>
            </a:r>
            <a:r>
              <a:rPr lang="ru-RU" dirty="0" err="1"/>
              <a:t>натуральні</a:t>
            </a:r>
            <a:r>
              <a:rPr lang="ru-RU" dirty="0"/>
              <a:t>» </a:t>
            </a:r>
            <a:r>
              <a:rPr lang="ru-RU" dirty="0" err="1"/>
              <a:t>композиції</a:t>
            </a:r>
            <a:r>
              <a:rPr lang="ru-RU" dirty="0"/>
              <a:t> з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висаджуються</a:t>
            </a:r>
            <a:r>
              <a:rPr lang="ru-RU" dirty="0"/>
              <a:t> ярусами (дерева, </a:t>
            </a:r>
            <a:r>
              <a:rPr lang="ru-RU" dirty="0" err="1"/>
              <a:t>чагарники</a:t>
            </a:r>
            <a:r>
              <a:rPr lang="ru-RU" dirty="0"/>
              <a:t>, </a:t>
            </a:r>
            <a:r>
              <a:rPr lang="ru-RU" dirty="0" err="1"/>
              <a:t>підлісок</a:t>
            </a:r>
            <a:r>
              <a:rPr lang="ru-RU" dirty="0"/>
              <a:t>, </a:t>
            </a:r>
            <a:r>
              <a:rPr lang="ru-RU" dirty="0" err="1"/>
              <a:t>квіти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54673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6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268760"/>
            <a:ext cx="3003375" cy="41764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Для </a:t>
            </a:r>
            <a:r>
              <a:rPr lang="ru-RU" dirty="0" err="1"/>
              <a:t>англійського</a:t>
            </a:r>
            <a:r>
              <a:rPr lang="ru-RU" dirty="0"/>
              <a:t> стилю саду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нерівний</a:t>
            </a:r>
            <a:r>
              <a:rPr lang="ru-RU" dirty="0"/>
              <a:t> </a:t>
            </a:r>
            <a:r>
              <a:rPr lang="ru-RU" dirty="0" err="1"/>
              <a:t>рельєф</a:t>
            </a:r>
            <a:r>
              <a:rPr lang="ru-RU" dirty="0"/>
              <a:t>, </a:t>
            </a:r>
            <a:r>
              <a:rPr lang="ru-RU" dirty="0" err="1"/>
              <a:t>чер­гування</a:t>
            </a:r>
            <a:r>
              <a:rPr lang="ru-RU" dirty="0"/>
              <a:t> плоских </a:t>
            </a:r>
            <a:r>
              <a:rPr lang="ru-RU" dirty="0" err="1"/>
              <a:t>ділянок</a:t>
            </a:r>
            <a:r>
              <a:rPr lang="ru-RU" dirty="0"/>
              <a:t>, </a:t>
            </a:r>
            <a:r>
              <a:rPr lang="ru-RU" dirty="0" err="1"/>
              <a:t>височин</a:t>
            </a:r>
            <a:r>
              <a:rPr lang="ru-RU" dirty="0"/>
              <a:t>, </a:t>
            </a:r>
            <a:r>
              <a:rPr lang="ru-RU" dirty="0" err="1"/>
              <a:t>схилів</a:t>
            </a:r>
            <a:r>
              <a:rPr lang="ru-RU" dirty="0"/>
              <a:t>, </a:t>
            </a:r>
            <a:r>
              <a:rPr lang="ru-RU" dirty="0" err="1"/>
              <a:t>ярів</a:t>
            </a:r>
            <a:r>
              <a:rPr lang="ru-RU" dirty="0"/>
              <a:t>,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. Сад, оформлений у пейзажному </a:t>
            </a:r>
            <a:r>
              <a:rPr lang="ru-RU" dirty="0" err="1"/>
              <a:t>стилі</a:t>
            </a:r>
            <a:r>
              <a:rPr lang="ru-RU" dirty="0"/>
              <a:t>, </a:t>
            </a:r>
            <a:r>
              <a:rPr lang="ru-RU" dirty="0" err="1"/>
              <a:t>наслідує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ландшафт,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прямі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й </a:t>
            </a:r>
            <a:r>
              <a:rPr lang="ru-RU" dirty="0" err="1"/>
              <a:t>осі</a:t>
            </a:r>
            <a:r>
              <a:rPr lang="ru-RU" dirty="0"/>
              <a:t>. </a:t>
            </a:r>
            <a:r>
              <a:rPr lang="ru-RU" dirty="0" err="1"/>
              <a:t>Першорядне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такого ландшафтного дизайну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з дерев і </a:t>
            </a:r>
            <a:r>
              <a:rPr lang="ru-RU" dirty="0" err="1"/>
              <a:t>чагарників</a:t>
            </a:r>
            <a:r>
              <a:rPr lang="ru-RU" dirty="0"/>
              <a:t>, </a:t>
            </a:r>
            <a:r>
              <a:rPr lang="ru-RU" dirty="0" err="1"/>
              <a:t>сполу­чення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та </a:t>
            </a:r>
            <a:r>
              <a:rPr lang="ru-RU" dirty="0" err="1"/>
              <a:t>фактури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,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і </a:t>
            </a:r>
            <a:r>
              <a:rPr lang="ru-RU" dirty="0" err="1"/>
              <a:t>тіні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1008"/>
            <a:ext cx="1627632" cy="23347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43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20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735290" cy="414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99792" y="1412776"/>
            <a:ext cx="4877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buNone/>
            </a:pPr>
            <a:r>
              <a:rPr lang="ru-RU" u="sng" dirty="0" err="1"/>
              <a:t>Англійський</a:t>
            </a:r>
            <a:r>
              <a:rPr lang="ru-RU" u="sng" dirty="0"/>
              <a:t> сад </a:t>
            </a:r>
            <a:r>
              <a:rPr lang="ru-RU" u="sng" dirty="0" err="1"/>
              <a:t>утілив</a:t>
            </a:r>
            <a:r>
              <a:rPr lang="ru-RU" u="sng" dirty="0"/>
              <a:t> два </a:t>
            </a:r>
            <a:r>
              <a:rPr lang="ru-RU" u="sng" dirty="0" err="1"/>
              <a:t>стилі</a:t>
            </a:r>
            <a:r>
              <a:rPr lang="ru-RU" u="sng" dirty="0"/>
              <a:t>: </a:t>
            </a:r>
          </a:p>
          <a:p>
            <a:r>
              <a:rPr lang="ru-RU" dirty="0"/>
              <a:t>рококо (перша пол. XVIII ст.) </a:t>
            </a:r>
          </a:p>
          <a:p>
            <a:r>
              <a:rPr lang="ru-RU" dirty="0"/>
              <a:t> романтизм (друга пол. XVIII — </a:t>
            </a:r>
            <a:r>
              <a:rPr lang="ru-RU" dirty="0" err="1"/>
              <a:t>поч</a:t>
            </a:r>
            <a:r>
              <a:rPr lang="ru-RU" dirty="0"/>
              <a:t>. XIX ст.).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53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268760"/>
            <a:ext cx="3075383" cy="4176464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Використовуються</a:t>
            </a:r>
            <a:r>
              <a:rPr lang="ru-RU" dirty="0"/>
              <a:t> в основному породи дерев і </a:t>
            </a:r>
            <a:r>
              <a:rPr lang="ru-RU" dirty="0" err="1"/>
              <a:t>чагарників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у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штучного 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: </a:t>
            </a:r>
            <a:r>
              <a:rPr lang="ru-RU" dirty="0" err="1"/>
              <a:t>нерівна</a:t>
            </a:r>
            <a:r>
              <a:rPr lang="ru-RU" dirty="0"/>
              <a:t> </a:t>
            </a:r>
            <a:r>
              <a:rPr lang="ru-RU" dirty="0" err="1" smtClean="0"/>
              <a:t>берегова</a:t>
            </a:r>
            <a:r>
              <a:rPr lang="ru-RU" dirty="0" smtClean="0"/>
              <a:t> </a:t>
            </a:r>
            <a:r>
              <a:rPr lang="ru-RU" dirty="0" err="1"/>
              <a:t>лінія</a:t>
            </a:r>
            <a:r>
              <a:rPr lang="ru-RU" dirty="0"/>
              <a:t>, галька, </a:t>
            </a:r>
            <a:r>
              <a:rPr lang="ru-RU" dirty="0" err="1"/>
              <a:t>пісок</a:t>
            </a:r>
            <a:r>
              <a:rPr lang="ru-RU" dirty="0"/>
              <a:t>, </a:t>
            </a:r>
            <a:r>
              <a:rPr lang="ru-RU" dirty="0" err="1"/>
              <a:t>навколоводні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. </a:t>
            </a:r>
            <a:r>
              <a:rPr lang="ru-RU" dirty="0" err="1"/>
              <a:t>Звивисті</a:t>
            </a:r>
            <a:r>
              <a:rPr lang="ru-RU" dirty="0"/>
              <a:t> </a:t>
            </a:r>
            <a:r>
              <a:rPr lang="ru-RU" dirty="0" err="1"/>
              <a:t>до­ріжки</a:t>
            </a:r>
            <a:r>
              <a:rPr lang="ru-RU" dirty="0"/>
              <a:t> </a:t>
            </a:r>
            <a:r>
              <a:rPr lang="ru-RU" dirty="0" err="1"/>
              <a:t>поєднують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саду. Вони </a:t>
            </a:r>
            <a:r>
              <a:rPr lang="ru-RU" dirty="0" err="1"/>
              <a:t>ви­конуються</a:t>
            </a:r>
            <a:r>
              <a:rPr lang="ru-RU" dirty="0"/>
              <a:t> з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: дикого </a:t>
            </a:r>
            <a:r>
              <a:rPr lang="ru-RU" dirty="0" err="1"/>
              <a:t>каме­ню</a:t>
            </a:r>
            <a:r>
              <a:rPr lang="ru-RU" dirty="0"/>
              <a:t>, </a:t>
            </a:r>
            <a:r>
              <a:rPr lang="ru-RU" dirty="0" err="1"/>
              <a:t>спиляних</a:t>
            </a:r>
            <a:r>
              <a:rPr lang="ru-RU" dirty="0"/>
              <a:t> </a:t>
            </a:r>
            <a:r>
              <a:rPr lang="ru-RU" dirty="0" err="1"/>
              <a:t>стовбурів</a:t>
            </a:r>
            <a:r>
              <a:rPr lang="ru-RU" dirty="0"/>
              <a:t> дерев, газону, </a:t>
            </a:r>
            <a:r>
              <a:rPr lang="ru-RU" dirty="0" err="1"/>
              <a:t>стійкого</a:t>
            </a:r>
            <a:r>
              <a:rPr lang="ru-RU" dirty="0"/>
              <a:t> до </a:t>
            </a:r>
            <a:r>
              <a:rPr lang="ru-RU" dirty="0" err="1"/>
              <a:t>витоптування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шматків</a:t>
            </a:r>
            <a:r>
              <a:rPr lang="ru-RU" dirty="0"/>
              <a:t> кори дерев.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371600" y="1340768"/>
            <a:ext cx="3276600" cy="384083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Перший являв собою </a:t>
            </a:r>
            <a:r>
              <a:rPr lang="ru-RU" dirty="0" err="1"/>
              <a:t>завершену</a:t>
            </a:r>
            <a:r>
              <a:rPr lang="ru-RU" dirty="0"/>
              <a:t> картину — </a:t>
            </a:r>
            <a:r>
              <a:rPr lang="ru-RU" dirty="0" err="1"/>
              <a:t>мікро­світ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створювалися</a:t>
            </a:r>
            <a:r>
              <a:rPr lang="ru-RU" dirty="0"/>
              <a:t> </a:t>
            </a:r>
            <a:r>
              <a:rPr lang="ru-RU" dirty="0" err="1"/>
              <a:t>куточки</a:t>
            </a:r>
            <a:r>
              <a:rPr lang="ru-RU" dirty="0"/>
              <a:t> для </a:t>
            </a:r>
            <a:r>
              <a:rPr lang="ru-RU" dirty="0" err="1"/>
              <a:t>усаміт­нення</a:t>
            </a:r>
            <a:r>
              <a:rPr lang="ru-RU" dirty="0"/>
              <a:t>. Так </a:t>
            </a:r>
            <a:r>
              <a:rPr lang="ru-RU" dirty="0" err="1"/>
              <a:t>з'явились</a:t>
            </a:r>
            <a:r>
              <a:rPr lang="ru-RU" dirty="0"/>
              <a:t> </a:t>
            </a:r>
            <a:r>
              <a:rPr lang="ru-RU" dirty="0" err="1"/>
              <a:t>ермітажі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будувалися</a:t>
            </a:r>
            <a:r>
              <a:rPr lang="ru-RU" dirty="0"/>
              <a:t> в </a:t>
            </a:r>
            <a:r>
              <a:rPr lang="ru-RU" dirty="0" err="1"/>
              <a:t>китайському</a:t>
            </a:r>
            <a:r>
              <a:rPr lang="ru-RU" dirty="0"/>
              <a:t> та </a:t>
            </a:r>
            <a:r>
              <a:rPr lang="ru-RU" dirty="0" err="1"/>
              <a:t>арабському</a:t>
            </a:r>
            <a:r>
              <a:rPr lang="ru-RU" dirty="0"/>
              <a:t> стилях. Романтизм </a:t>
            </a:r>
            <a:r>
              <a:rPr lang="ru-RU" dirty="0" err="1"/>
              <a:t>зумовив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саду в парк, де </a:t>
            </a:r>
            <a:r>
              <a:rPr lang="ru-RU" dirty="0" err="1"/>
              <a:t>куточки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а </a:t>
            </a:r>
            <a:r>
              <a:rPr lang="ru-RU" dirty="0" err="1"/>
              <a:t>садові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гармоній­но</a:t>
            </a:r>
            <a:r>
              <a:rPr lang="ru-RU" dirty="0"/>
              <a:t> </a:t>
            </a:r>
            <a:r>
              <a:rPr lang="ru-RU" dirty="0" err="1"/>
              <a:t>поєднуються</a:t>
            </a:r>
            <a:r>
              <a:rPr lang="ru-RU" dirty="0"/>
              <a:t> з </a:t>
            </a:r>
            <a:r>
              <a:rPr lang="ru-RU" dirty="0" err="1"/>
              <a:t>довкіллям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6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71600" y="4005064"/>
            <a:ext cx="6512768" cy="155753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Англійська</a:t>
            </a:r>
            <a:r>
              <a:rPr lang="ru-RU" dirty="0"/>
              <a:t> </a:t>
            </a:r>
            <a:r>
              <a:rPr lang="ru-RU" dirty="0" err="1"/>
              <a:t>традиція</a:t>
            </a:r>
            <a:r>
              <a:rPr lang="ru-RU" dirty="0"/>
              <a:t> </a:t>
            </a:r>
            <a:r>
              <a:rPr lang="ru-RU" dirty="0" err="1"/>
              <a:t>ландшафтної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знайшла</a:t>
            </a:r>
            <a:r>
              <a:rPr lang="ru-RU" dirty="0"/>
              <a:t> </a:t>
            </a:r>
            <a:r>
              <a:rPr lang="ru-RU" dirty="0" err="1"/>
              <a:t>відобра­ження</a:t>
            </a:r>
            <a:r>
              <a:rPr lang="ru-RU" dirty="0"/>
              <a:t> і в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Особливо </a:t>
            </a:r>
            <a:r>
              <a:rPr lang="ru-RU" dirty="0" err="1"/>
              <a:t>бурхливо</a:t>
            </a:r>
            <a:r>
              <a:rPr lang="ru-RU" dirty="0"/>
              <a:t> </a:t>
            </a:r>
            <a:r>
              <a:rPr lang="ru-RU" dirty="0" err="1"/>
              <a:t>розвинуло­ся</a:t>
            </a:r>
            <a:r>
              <a:rPr lang="ru-RU" dirty="0"/>
              <a:t> садово-</a:t>
            </a:r>
            <a:r>
              <a:rPr lang="ru-RU" dirty="0" err="1"/>
              <a:t>паркове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в </a:t>
            </a:r>
            <a:r>
              <a:rPr lang="ru-RU" dirty="0" err="1"/>
              <a:t>садибах</a:t>
            </a:r>
            <a:r>
              <a:rPr lang="ru-RU" dirty="0"/>
              <a:t> ХУІІІ-ХІХ ст. </a:t>
            </a:r>
            <a:r>
              <a:rPr lang="ru-RU" dirty="0" err="1"/>
              <a:t>Майже</a:t>
            </a:r>
            <a:r>
              <a:rPr lang="ru-RU" dirty="0"/>
              <a:t> в кож­ному </a:t>
            </a:r>
            <a:r>
              <a:rPr lang="ru-RU" dirty="0" err="1"/>
              <a:t>регіоні</a:t>
            </a:r>
            <a:r>
              <a:rPr lang="ru-RU" dirty="0"/>
              <a:t> в </a:t>
            </a:r>
            <a:r>
              <a:rPr lang="ru-RU" dirty="0" err="1"/>
              <a:t>маєтках</a:t>
            </a:r>
            <a:r>
              <a:rPr lang="ru-RU" dirty="0"/>
              <a:t> дворян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сади та парки.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632825" cy="2537186"/>
          </a:xfrm>
        </p:spPr>
      </p:pic>
    </p:spTree>
    <p:extLst>
      <p:ext uri="{BB962C8B-B14F-4D97-AF65-F5344CB8AC3E}">
        <p14:creationId xmlns:p14="http://schemas.microsoft.com/office/powerpoint/2010/main" val="15091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988840"/>
            <a:ext cx="2819399" cy="2905760"/>
          </a:xfrm>
        </p:spPr>
        <p:txBody>
          <a:bodyPr/>
          <a:lstStyle/>
          <a:p>
            <a:r>
              <a:rPr lang="ru-RU" dirty="0" err="1"/>
              <a:t>Найвідомішими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нового </a:t>
            </a:r>
            <a:r>
              <a:rPr lang="ru-RU" dirty="0" err="1" smtClean="0"/>
              <a:t>напряму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садівництві</a:t>
            </a:r>
            <a:r>
              <a:rPr lang="ru-RU" dirty="0"/>
              <a:t> стали </a:t>
            </a:r>
            <a:r>
              <a:rPr lang="ru-RU" dirty="0" err="1"/>
              <a:t>Вільям</a:t>
            </a:r>
            <a:r>
              <a:rPr lang="ru-RU" dirty="0"/>
              <a:t> Кент</a:t>
            </a:r>
            <a:r>
              <a:rPr lang="ru-RU" dirty="0" smtClean="0"/>
              <a:t>, </a:t>
            </a:r>
            <a:r>
              <a:rPr lang="ru-RU" dirty="0" err="1" smtClean="0"/>
              <a:t>Ланселот</a:t>
            </a:r>
            <a:r>
              <a:rPr lang="ru-RU" dirty="0" smtClean="0"/>
              <a:t> </a:t>
            </a:r>
            <a:r>
              <a:rPr lang="ru-RU" dirty="0"/>
              <a:t>Браун </a:t>
            </a:r>
            <a:r>
              <a:rPr lang="ru-RU" dirty="0" err="1" smtClean="0"/>
              <a:t>Хемфрі</a:t>
            </a:r>
            <a:r>
              <a:rPr lang="ru-RU" dirty="0" smtClean="0"/>
              <a:t> </a:t>
            </a:r>
            <a:r>
              <a:rPr lang="ru-RU" dirty="0" err="1" smtClean="0"/>
              <a:t>Рептон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1" y="1628800"/>
            <a:ext cx="400092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328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351</TotalTime>
  <Words>385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Англійське паркове мистецтво</vt:lpstr>
      <vt:lpstr>Англійський сад — нове слово в європейській парковій культурі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Англійське паркове мистецтво</dc:title>
  <cp:lastModifiedBy>Dasha</cp:lastModifiedBy>
  <cp:revision>7</cp:revision>
  <dcterms:modified xsi:type="dcterms:W3CDTF">2015-01-27T20:41:00Z</dcterms:modified>
</cp:coreProperties>
</file>