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22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2CD3-A5CC-4A22-8313-586A160B1BF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5DB4-A736-4A96-9C3C-9A157063D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tur.nn.ru/countries/ital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>
            <a:noAutofit/>
          </a:bodyPr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7215238" cy="2428892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                                   </a:t>
            </a:r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301 230 кв. км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Столиця</a:t>
            </a:r>
            <a:r>
              <a:rPr lang="uk-UA" sz="2400" dirty="0" smtClean="0">
                <a:latin typeface="Bookman Old Style" pitchFamily="18" charset="0"/>
              </a:rPr>
              <a:t>                </a:t>
            </a:r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 Рим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Державний устрій    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uk-UA" sz="1800" b="1" dirty="0" smtClean="0">
                <a:solidFill>
                  <a:schemeClr val="tx1"/>
                </a:solidFill>
                <a:latin typeface="Bookman Old Style" pitchFamily="18" charset="0"/>
              </a:rPr>
              <a:t>арламентська республіка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Склад території           </a:t>
            </a:r>
            <a:r>
              <a:rPr lang="uk-UA" sz="1800" dirty="0" smtClean="0">
                <a:latin typeface="Bookman Old Style" pitchFamily="18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Bookman Old Style" pitchFamily="18" charset="0"/>
              </a:rPr>
              <a:t>20 областей</a:t>
            </a:r>
            <a:endPara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Грошова одиниця     </a:t>
            </a:r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євро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endPara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Bookman Old Style" pitchFamily="18" charset="0"/>
              </a:rPr>
              <a:t>Швейна – </a:t>
            </a:r>
            <a:r>
              <a:rPr lang="uk-UA" dirty="0" smtClean="0">
                <a:latin typeface="Bookman Old Style" pitchFamily="18" charset="0"/>
              </a:rPr>
              <a:t>готовий одяг (ІІ місце в світі) Турін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0482" name="Picture 2" descr="http://ostanninovini.net.ua/upload-img/54743969984305418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214290"/>
            <a:ext cx="2714644" cy="2714644"/>
          </a:xfrm>
          <a:prstGeom prst="rect">
            <a:avLst/>
          </a:prstGeom>
          <a:noFill/>
        </p:spPr>
      </p:pic>
      <p:pic>
        <p:nvPicPr>
          <p:cNvPr id="20484" name="Picture 4" descr="http://www.papag.net/wp-content/urok/013/art1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2819640" cy="2000264"/>
          </a:xfrm>
          <a:prstGeom prst="rect">
            <a:avLst/>
          </a:prstGeom>
          <a:noFill/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714356"/>
            <a:ext cx="26558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44" y="350043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Bookman Old Style" pitchFamily="18" charset="0"/>
              </a:rPr>
              <a:t>Взуттєва </a:t>
            </a:r>
            <a:r>
              <a:rPr lang="uk-UA" dirty="0" smtClean="0">
                <a:latin typeface="Bookman Old Style" pitchFamily="18" charset="0"/>
              </a:rPr>
              <a:t>(Мілан)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0488" name="Picture 8" descr="http://www.pivdennij.com/upload/gallery/1402_g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571876"/>
            <a:ext cx="4614485" cy="2714644"/>
          </a:xfrm>
          <a:prstGeom prst="rect">
            <a:avLst/>
          </a:prstGeom>
          <a:noFill/>
        </p:spPr>
      </p:pic>
      <p:pic>
        <p:nvPicPr>
          <p:cNvPr id="3074" name="Picture 2" descr="http://kor.ill.in.ua/m/400x253/7060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143380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478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dirty="0" smtClean="0">
                <a:latin typeface="Bookman Old Style" pitchFamily="18" charset="0"/>
                <a:cs typeface="Times New Roman" charset="0"/>
              </a:rPr>
              <a:t>Харчова промисловість – </a:t>
            </a:r>
            <a:r>
              <a:rPr lang="uk-UA" sz="2000" i="1" dirty="0" smtClean="0">
                <a:latin typeface="Bookman Old Style" pitchFamily="18" charset="0"/>
                <a:cs typeface="Times New Roman" charset="0"/>
              </a:rPr>
              <a:t>М</a:t>
            </a:r>
            <a:r>
              <a:rPr lang="uk-UA" sz="2000" i="1" dirty="0" smtClean="0">
                <a:latin typeface="Bookman Old Style" pitchFamily="18" charset="0"/>
                <a:cs typeface="Times New Roman" charset="0"/>
              </a:rPr>
              <a:t>акарони</a:t>
            </a:r>
            <a:endParaRPr lang="uk-UA" i="1" dirty="0" smtClean="0">
              <a:latin typeface="Bookman Old Style" pitchFamily="18" charset="0"/>
              <a:cs typeface="Times New Roman" charset="0"/>
            </a:endParaRPr>
          </a:p>
        </p:txBody>
      </p:sp>
      <p:pic>
        <p:nvPicPr>
          <p:cNvPr id="23554" name="Picture 2" descr="http://novomirgorod.com/uploads/pub_pics/10.2008/h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642919"/>
            <a:ext cx="2786081" cy="22651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26297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err="1" smtClean="0"/>
              <a:t>-Сир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325308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err="1" smtClean="0"/>
              <a:t>-Вино</a:t>
            </a:r>
            <a:endParaRPr lang="ru-RU" sz="2400" i="1" dirty="0"/>
          </a:p>
        </p:txBody>
      </p:sp>
      <p:pic>
        <p:nvPicPr>
          <p:cNvPr id="23556" name="Picture 4" descr="http://www.img.vidido.ua/pogliad/2013/08/04/60191/macaronis-makaroni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14356"/>
            <a:ext cx="2762250" cy="2076450"/>
          </a:xfrm>
          <a:prstGeom prst="rect">
            <a:avLst/>
          </a:prstGeom>
          <a:noFill/>
        </p:spPr>
      </p:pic>
      <p:pic>
        <p:nvPicPr>
          <p:cNvPr id="23558" name="Picture 6" descr="http://turviza.com/img/2013/09/scho-pryvezty-z-italiyi-v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643338" cy="2439735"/>
          </a:xfrm>
          <a:prstGeom prst="rect">
            <a:avLst/>
          </a:prstGeom>
          <a:noFill/>
        </p:spPr>
      </p:pic>
      <p:pic>
        <p:nvPicPr>
          <p:cNvPr id="23560" name="Picture 8" descr="http://fakty.ictv.ua/images/gallery/2011/10/05/20111005120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3786214" cy="236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Туризм в Італії</a:t>
            </a:r>
            <a:br>
              <a:rPr lang="uk-UA" b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92867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Чималу частину доходу в казну Італії приносить туризм</a:t>
            </a:r>
            <a:endParaRPr lang="ru-RU" dirty="0"/>
          </a:p>
        </p:txBody>
      </p:sp>
      <p:pic>
        <p:nvPicPr>
          <p:cNvPr id="1026" name="Picture 2" descr="http://riotour.kz/userfiles/b34ef37ed54149662fd292d5a7197f54_ti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643050"/>
            <a:ext cx="2575133" cy="1928826"/>
          </a:xfrm>
          <a:prstGeom prst="rect">
            <a:avLst/>
          </a:prstGeom>
          <a:noFill/>
        </p:spPr>
      </p:pic>
      <p:pic>
        <p:nvPicPr>
          <p:cNvPr id="1028" name="Picture 4" descr="http://venividi.ru/files/img1/5227/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787824" cy="2000264"/>
          </a:xfrm>
          <a:prstGeom prst="rect">
            <a:avLst/>
          </a:prstGeom>
          <a:noFill/>
        </p:spPr>
      </p:pic>
      <p:pic>
        <p:nvPicPr>
          <p:cNvPr id="1030" name="Picture 6" descr="http://unaitalia.ru/assets/galleries/48/Tori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643050"/>
            <a:ext cx="2357454" cy="1917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364331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364331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Флоренція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364331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Турін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42913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Найбільшою популярністю у туристів користуються міста</a:t>
            </a:r>
            <a:r>
              <a:rPr lang="uk-UA" dirty="0" smtClean="0">
                <a:latin typeface="Bookman Old Style" pitchFamily="18" charset="0"/>
              </a:rPr>
              <a:t>: Рим, Ватикан, Флоренція, Венеція, Турін. Перші чотири міста знамениті своїми культурними цінностями епохи Відродження. 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4214818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dirty="0" smtClean="0">
                <a:latin typeface="Bookman Old Style" pitchFamily="18" charset="0"/>
              </a:rPr>
              <a:t>знаменитий гірськолижними курортами, в 2006 році в нім проходили XX Олімпійські ігри 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62622" y="7141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ВЕНЕЦІЯ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http://hipway.ru/storage/hipway.uploads/2e9c3221c1af5fc1c4d54334f9872d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786214" cy="25261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114298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Столиця каналів, королева Адріатики, чаклунська </a:t>
            </a:r>
            <a:r>
              <a:rPr lang="uk-UA" dirty="0" smtClean="0">
                <a:solidFill>
                  <a:schemeClr val="bg1"/>
                </a:solidFill>
                <a:latin typeface="Bookman Old Style" pitchFamily="18" charset="0"/>
              </a:rPr>
              <a:t>Венеція </a:t>
            </a:r>
            <a:r>
              <a:rPr lang="uk-UA" dirty="0" smtClean="0">
                <a:latin typeface="Bookman Old Style" pitchFamily="18" charset="0"/>
              </a:rPr>
              <a:t>- найзагадковіше і привабливіше місто Італії, повільно зникаюче у водах </a:t>
            </a:r>
            <a:r>
              <a:rPr lang="uk-UA" dirty="0" smtClean="0">
                <a:latin typeface="Bookman Old Style" pitchFamily="18" charset="0"/>
              </a:rPr>
              <a:t>затоки.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857628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Головна водна артерія Венеції, що перетинає усе місто, завдовжки майже 4 км. Пролягає змійкою між залізничним вокзалом і акваторією площі Сан-Марко. Глибина - не більше 5 метрів, ширина - близько 50 метрів. Трохи далі ліворуч починається канал "</a:t>
            </a:r>
            <a:r>
              <a:rPr lang="uk-UA" dirty="0" err="1" smtClean="0">
                <a:latin typeface="Bookman Old Style" pitchFamily="18" charset="0"/>
              </a:rPr>
              <a:t>Канареджо</a:t>
            </a:r>
            <a:r>
              <a:rPr lang="uk-UA" dirty="0" smtClean="0">
                <a:latin typeface="Bookman Old Style" pitchFamily="18" charset="0"/>
              </a:rPr>
              <a:t>". Правий берег каналу закінчується будівлею церкви </a:t>
            </a:r>
            <a:r>
              <a:rPr lang="uk-UA" dirty="0" err="1" smtClean="0">
                <a:latin typeface="Bookman Old Style" pitchFamily="18" charset="0"/>
              </a:rPr>
              <a:t>Кьєза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err="1" smtClean="0">
                <a:latin typeface="Bookman Old Style" pitchFamily="18" charset="0"/>
              </a:rPr>
              <a:t>дела</a:t>
            </a:r>
            <a:r>
              <a:rPr lang="uk-UA" dirty="0" smtClean="0">
                <a:latin typeface="Bookman Old Style" pitchFamily="18" charset="0"/>
              </a:rPr>
              <a:t> Салюті</a:t>
            </a:r>
            <a:endParaRPr lang="ru-RU" dirty="0"/>
          </a:p>
        </p:txBody>
      </p:sp>
      <p:pic>
        <p:nvPicPr>
          <p:cNvPr id="25604" name="Picture 4" descr="http://www.7wonders.kiev.ua/images/goods/676/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14686"/>
            <a:ext cx="32485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71414"/>
            <a:ext cx="2979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ВАТИКАН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http://islam-today.ru/files/news/part_3/31829/813455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642578" cy="2611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128586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Bookman Old Style" pitchFamily="18" charset="0"/>
              </a:rPr>
              <a:t>Ця держава </a:t>
            </a:r>
            <a:r>
              <a:rPr lang="uk-UA" sz="2000" dirty="0" smtClean="0">
                <a:latin typeface="Bookman Old Style" pitchFamily="18" charset="0"/>
              </a:rPr>
              <a:t>- центр католицької церкви, резиденція римського папи, а також скарб культури і мистецтв, включаючи собор Св. Петра і Сікстинську капелу</a:t>
            </a:r>
            <a:endParaRPr lang="ru-RU" sz="2000" dirty="0"/>
          </a:p>
        </p:txBody>
      </p:sp>
      <p:pic>
        <p:nvPicPr>
          <p:cNvPr id="26628" name="Picture 4" descr="http://wideopenroad.ru/wp-content/uploads/2012/03/3531557_larg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143272" cy="2079245"/>
          </a:xfrm>
          <a:prstGeom prst="rect">
            <a:avLst/>
          </a:prstGeom>
          <a:noFill/>
        </p:spPr>
      </p:pic>
      <p:pic>
        <p:nvPicPr>
          <p:cNvPr id="26630" name="Picture 6" descr="http://eputevka.kiev.ua/images/sikstinskaya-kapella-v-vatikan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857628"/>
            <a:ext cx="2381250" cy="20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1538" y="607220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СВ. Петра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92933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Сікстинська капела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Найкрасивіші місця Італії: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www.voyage.org.ua/wp-content/uploads/2014/01/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514964" cy="2071702"/>
          </a:xfrm>
          <a:prstGeom prst="rect">
            <a:avLst/>
          </a:prstGeom>
          <a:noFill/>
        </p:spPr>
      </p:pic>
      <p:pic>
        <p:nvPicPr>
          <p:cNvPr id="28675" name="Picture 3" descr="C:\Users\User\Desktop\на презентацію\Фонтан-Тре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04"/>
            <a:ext cx="3158234" cy="1755452"/>
          </a:xfrm>
          <a:prstGeom prst="rect">
            <a:avLst/>
          </a:prstGeom>
          <a:noFill/>
        </p:spPr>
      </p:pic>
      <p:pic>
        <p:nvPicPr>
          <p:cNvPr id="28677" name="Picture 5" descr="C:\Users\User\Desktop\на презентацію\1_884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928958" cy="2324861"/>
          </a:xfrm>
          <a:prstGeom prst="rect">
            <a:avLst/>
          </a:prstGeom>
          <a:noFill/>
        </p:spPr>
      </p:pic>
      <p:pic>
        <p:nvPicPr>
          <p:cNvPr id="28678" name="Picture 6" descr="C:\Users\User\Desktop\на презентацію\1368698169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429132"/>
            <a:ext cx="3117946" cy="2071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171448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олізей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35743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Твері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392906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Пізанська вежа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392906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храмів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\Desktop\на презентацію\aosta-valley-alpine-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000364" cy="1999461"/>
          </a:xfrm>
          <a:prstGeom prst="rect">
            <a:avLst/>
          </a:prstGeom>
          <a:noFill/>
        </p:spPr>
      </p:pic>
      <p:pic>
        <p:nvPicPr>
          <p:cNvPr id="27650" name="Picture 2" descr="C:\Users\User\Desktop\на презентацію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714612" cy="2035959"/>
          </a:xfrm>
          <a:prstGeom prst="rect">
            <a:avLst/>
          </a:prstGeom>
          <a:noFill/>
        </p:spPr>
      </p:pic>
      <p:pic>
        <p:nvPicPr>
          <p:cNvPr id="27651" name="Picture 3" descr="C:\Users\User\Desktop\на презентацію\800px-Assisi_Sacro_Conven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2786050" cy="2086055"/>
          </a:xfrm>
          <a:prstGeom prst="rect">
            <a:avLst/>
          </a:prstGeom>
          <a:noFill/>
        </p:spPr>
      </p:pic>
      <p:pic>
        <p:nvPicPr>
          <p:cNvPr id="27653" name="Picture 5" descr="http://lifeglobe.net/media/entry/4682/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322"/>
            <a:ext cx="2803605" cy="1857388"/>
          </a:xfrm>
          <a:prstGeom prst="rect">
            <a:avLst/>
          </a:prstGeom>
          <a:noFill/>
        </p:spPr>
      </p:pic>
      <p:pic>
        <p:nvPicPr>
          <p:cNvPr id="27654" name="Picture 6" descr="C:\Users\User\Desktop\на презентацію\11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81386" cy="16644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Комо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2859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</a:t>
            </a:r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Аоста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28625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i="1" dirty="0" smtClean="0"/>
              <a:t> </a:t>
            </a:r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Блакитний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Грот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235743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Амальфі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221455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Сассо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Матера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1429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Звичаї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італійців: 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  <a:latin typeface="Bookman Old Style" pitchFamily="18" charset="0"/>
              </a:rPr>
              <a:t>Діти</a:t>
            </a:r>
          </a:p>
          <a:p>
            <a:r>
              <a:rPr lang="uk-UA" dirty="0" smtClean="0">
                <a:latin typeface="Bookman Old Style" pitchFamily="18" charset="0"/>
              </a:rPr>
              <a:t>У </a:t>
            </a:r>
            <a:r>
              <a:rPr lang="uk-UA" dirty="0" smtClean="0">
                <a:latin typeface="Bookman Old Style" pitchFamily="18" charset="0"/>
              </a:rPr>
              <a:t>італійській  сім'ї  1 або 2 дитина, дітям дозволено витворяти що завгодно, ніхто їх не лає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6572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Закони</a:t>
            </a:r>
            <a:endParaRPr lang="uk-UA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dirty="0" smtClean="0">
                <a:latin typeface="Bookman Old Style" pitchFamily="18" charset="0"/>
              </a:rPr>
              <a:t>Щоб </a:t>
            </a:r>
            <a:r>
              <a:rPr lang="uk-UA" dirty="0" smtClean="0">
                <a:latin typeface="Bookman Old Style" pitchFamily="18" charset="0"/>
              </a:rPr>
              <a:t>жити в цій країні згідно із законом, італійський громадянин зобов'язаний вивчити 800000 всяких правил і законів, ремені безпеки обов'язкові для усіх, але ніхто і ніколи їх не пристібає (у Італії дуже популярні майки з намальованими на них ременями).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786190"/>
            <a:ext cx="6500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Рукостискання</a:t>
            </a:r>
            <a:r>
              <a:rPr lang="uk-UA" dirty="0" smtClean="0">
                <a:latin typeface="Bookman Old Style" pitchFamily="18" charset="0"/>
              </a:rPr>
              <a:t/>
            </a:r>
            <a:br>
              <a:rPr lang="uk-UA" dirty="0" smtClean="0">
                <a:latin typeface="Bookman Old Style" pitchFamily="18" charset="0"/>
              </a:rPr>
            </a:br>
            <a:r>
              <a:rPr lang="uk-UA" dirty="0" smtClean="0">
                <a:latin typeface="Bookman Old Style" pitchFamily="18" charset="0"/>
              </a:rPr>
              <a:t>Рукостискання </a:t>
            </a:r>
            <a:r>
              <a:rPr lang="uk-UA" dirty="0" smtClean="0">
                <a:latin typeface="Bookman Old Style" pitchFamily="18" charset="0"/>
              </a:rPr>
              <a:t>в Італії несе в собі певний символ: воно показує, що руки, що тягнуться один до одного, беззбройні.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065296"/>
            <a:ext cx="63579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Податки</a:t>
            </a:r>
            <a:r>
              <a:rPr lang="uk-UA" dirty="0" smtClean="0">
                <a:latin typeface="Bookman Old Style" pitchFamily="18" charset="0"/>
              </a:rPr>
              <a:t/>
            </a:r>
            <a:br>
              <a:rPr lang="uk-UA" dirty="0" smtClean="0">
                <a:latin typeface="Bookman Old Style" pitchFamily="18" charset="0"/>
              </a:rPr>
            </a:br>
            <a:r>
              <a:rPr lang="uk-UA" dirty="0" smtClean="0">
                <a:latin typeface="Bookman Old Style" pitchFamily="18" charset="0"/>
              </a:rPr>
              <a:t>Італія </a:t>
            </a:r>
            <a:r>
              <a:rPr lang="uk-UA" dirty="0" smtClean="0">
                <a:latin typeface="Bookman Old Style" pitchFamily="18" charset="0"/>
              </a:rPr>
              <a:t>- це країна, в якій рівень податків, - один з найвищих у світі, а населення якої славиться тим, що не платить податків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на презентацію\Italiy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3071834" cy="35633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6437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Герб Італії </a:t>
            </a:r>
            <a:r>
              <a:rPr lang="uk-UA" sz="2000" dirty="0" smtClean="0"/>
              <a:t>складається з 3-х елементів:</a:t>
            </a:r>
            <a:br>
              <a:rPr lang="uk-UA" sz="2000" dirty="0" smtClean="0"/>
            </a:br>
            <a:r>
              <a:rPr lang="uk-UA" sz="2400" b="1" u="sng" dirty="0" smtClean="0"/>
              <a:t>- зірки</a:t>
            </a:r>
            <a:br>
              <a:rPr lang="uk-UA" sz="2400" b="1" u="sng" dirty="0" smtClean="0"/>
            </a:br>
            <a:r>
              <a:rPr lang="uk-UA" sz="2400" b="1" u="sng" dirty="0" smtClean="0"/>
              <a:t>- зубчастого колеса</a:t>
            </a:r>
            <a:br>
              <a:rPr lang="uk-UA" sz="2400" b="1" u="sng" dirty="0" smtClean="0"/>
            </a:br>
            <a:r>
              <a:rPr lang="uk-UA" sz="2400" b="1" u="sng" dirty="0" err="1" smtClean="0"/>
              <a:t>-віток</a:t>
            </a:r>
            <a:r>
              <a:rPr lang="uk-UA" sz="2400" b="1" u="sng" dirty="0" smtClean="0"/>
              <a:t> оливи та дуба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71480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Гілка дуба говорить про силу і гідність італійського народу.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4338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Гілка оливи символізує миролюбність нації.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786322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Присутність зірки вказує на приналежність до збройних сил Італії. </a:t>
            </a:r>
            <a:endParaRPr lang="uk-UA" b="1" dirty="0"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28730" y="3071811"/>
            <a:ext cx="1357319" cy="1071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1"/>
          </p:cNvCxnSpPr>
          <p:nvPr/>
        </p:nvCxnSpPr>
        <p:spPr>
          <a:xfrm rot="10800000" flipV="1">
            <a:off x="5643570" y="1310144"/>
            <a:ext cx="1000132" cy="690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1"/>
          </p:cNvCxnSpPr>
          <p:nvPr/>
        </p:nvCxnSpPr>
        <p:spPr>
          <a:xfrm rot="10800000">
            <a:off x="4929190" y="3500444"/>
            <a:ext cx="1143008" cy="2024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5852" y="56435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Сталеве зубчасте колесо - символ праці </a:t>
            </a:r>
            <a:endParaRPr lang="uk-UA" b="1" dirty="0"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>
            <a:stCxn id="23" idx="3"/>
          </p:cNvCxnSpPr>
          <p:nvPr/>
        </p:nvCxnSpPr>
        <p:spPr>
          <a:xfrm flipV="1">
            <a:off x="4000496" y="3929066"/>
            <a:ext cx="214314" cy="203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 презентацію\290px-Italia_Mapa_Uk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691874" cy="57748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500042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Bookman Old Style" pitchFamily="18" charset="0"/>
              </a:rPr>
              <a:t> </a:t>
            </a:r>
            <a:r>
              <a:rPr lang="uk-UA" sz="2800" b="1" dirty="0" smtClean="0">
                <a:latin typeface="Bookman Old Style" pitchFamily="18" charset="0"/>
              </a:rPr>
              <a:t>Сусіди</a:t>
            </a:r>
            <a:r>
              <a:rPr lang="uk-UA" sz="2800" dirty="0" smtClean="0">
                <a:latin typeface="Bookman Old Style" pitchFamily="18" charset="0"/>
              </a:rPr>
              <a:t>: Швейцарія, Австрія, Словенія, Франція. </a:t>
            </a:r>
          </a:p>
          <a:p>
            <a:pPr algn="ctr"/>
            <a:r>
              <a:rPr lang="uk-UA" sz="2800" dirty="0" smtClean="0">
                <a:latin typeface="Bookman Old Style" pitchFamily="18" charset="0"/>
              </a:rPr>
              <a:t>Італії так само належать острови Ельба, Сицилія і Сардинія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а Италии по регион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374509" cy="55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1357298"/>
            <a:ext cx="371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20 областей</a:t>
            </a:r>
            <a:r>
              <a:rPr lang="uk-UA" dirty="0" smtClean="0">
                <a:latin typeface="Bookman Old Style" pitchFamily="18" charset="0"/>
              </a:rPr>
              <a:t>: </a:t>
            </a:r>
            <a:r>
              <a:rPr lang="uk-UA" sz="2400" dirty="0" err="1" smtClean="0">
                <a:latin typeface="Bookman Old Style" pitchFamily="18" charset="0"/>
              </a:rPr>
              <a:t>Абруцо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Базиліката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Калабрія</a:t>
            </a:r>
            <a:r>
              <a:rPr lang="uk-UA" sz="2400" dirty="0" smtClean="0">
                <a:latin typeface="Bookman Old Style" pitchFamily="18" charset="0"/>
              </a:rPr>
              <a:t>, Кампанія, </a:t>
            </a:r>
            <a:r>
              <a:rPr lang="uk-UA" sz="2400" dirty="0" err="1" smtClean="0">
                <a:latin typeface="Bookman Old Style" pitchFamily="18" charset="0"/>
              </a:rPr>
              <a:t>Емілія-Романья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Фріулі-Венеція-Джулія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Лацио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Лигурия</a:t>
            </a:r>
            <a:r>
              <a:rPr lang="uk-UA" sz="2400" dirty="0" smtClean="0">
                <a:latin typeface="Bookman Old Style" pitchFamily="18" charset="0"/>
              </a:rPr>
              <a:t>, Ломбардія, </a:t>
            </a:r>
            <a:r>
              <a:rPr lang="uk-UA" sz="2400" dirty="0" err="1" smtClean="0">
                <a:latin typeface="Bookman Old Style" pitchFamily="18" charset="0"/>
              </a:rPr>
              <a:t>Марке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Молізе</a:t>
            </a:r>
            <a:r>
              <a:rPr lang="uk-UA" sz="2400" dirty="0" smtClean="0">
                <a:latin typeface="Bookman Old Style" pitchFamily="18" charset="0"/>
              </a:rPr>
              <a:t>, П'ємонт, Апулія, Сардинія, Сицилія, Тоскана, </a:t>
            </a:r>
            <a:r>
              <a:rPr lang="uk-UA" sz="2400" dirty="0" err="1" smtClean="0">
                <a:latin typeface="Bookman Old Style" pitchFamily="18" charset="0"/>
              </a:rPr>
              <a:t>Трентино-Альто-Адідже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Умбрія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Вале</a:t>
            </a:r>
            <a:r>
              <a:rPr lang="uk-UA" sz="2400" dirty="0" smtClean="0">
                <a:latin typeface="Bookman Old Style" pitchFamily="18" charset="0"/>
              </a:rPr>
              <a:t> </a:t>
            </a:r>
            <a:r>
              <a:rPr lang="uk-UA" sz="2400" dirty="0" err="1" smtClean="0">
                <a:latin typeface="Bookman Old Style" pitchFamily="18" charset="0"/>
              </a:rPr>
              <a:t>Даоста</a:t>
            </a:r>
            <a:r>
              <a:rPr lang="uk-UA" sz="2400" dirty="0" smtClean="0">
                <a:latin typeface="Bookman Old Style" pitchFamily="18" charset="0"/>
              </a:rPr>
              <a:t>, </a:t>
            </a:r>
            <a:r>
              <a:rPr lang="uk-UA" sz="2400" dirty="0" err="1" smtClean="0">
                <a:latin typeface="Bookman Old Style" pitchFamily="18" charset="0"/>
              </a:rPr>
              <a:t>Венето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2860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Регіони Італії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2142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Рельєф</a:t>
            </a:r>
            <a:r>
              <a:rPr lang="uk-UA" b="1" dirty="0" smtClean="0">
                <a:latin typeface="Bookman Old Style" pitchFamily="18" charset="0"/>
              </a:rPr>
              <a:t>: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1357298"/>
            <a:ext cx="25003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Гори: </a:t>
            </a:r>
          </a:p>
          <a:p>
            <a:pPr algn="ctr"/>
            <a:r>
              <a:rPr lang="uk-UA" sz="2800" dirty="0" smtClean="0">
                <a:latin typeface="Bookman Old Style" pitchFamily="18" charset="0"/>
              </a:rPr>
              <a:t>80% площі - Альпи, Апенніни (вулканізм, землетруси)</a:t>
            </a:r>
          </a:p>
          <a:p>
            <a:pPr algn="ctr"/>
            <a:endParaRPr lang="uk-UA" sz="2800" dirty="0" smtClean="0">
              <a:latin typeface="Bookman Old Style" pitchFamily="18" charset="0"/>
            </a:endParaRPr>
          </a:p>
          <a:p>
            <a:pPr algn="ctr"/>
            <a:r>
              <a:rPr lang="uk-UA" sz="2800" b="1" dirty="0" smtClean="0">
                <a:latin typeface="Bookman Old Style" pitchFamily="18" charset="0"/>
              </a:rPr>
              <a:t>Рівнини: </a:t>
            </a:r>
          </a:p>
          <a:p>
            <a:pPr algn="ctr"/>
            <a:r>
              <a:rPr lang="uk-UA" sz="2800" dirty="0" smtClean="0">
                <a:latin typeface="Bookman Old Style" pitchFamily="18" charset="0"/>
              </a:rPr>
              <a:t>20% площі займає </a:t>
            </a:r>
            <a:r>
              <a:rPr lang="uk-UA" sz="2800" dirty="0" err="1" smtClean="0">
                <a:latin typeface="Bookman Old Style" pitchFamily="18" charset="0"/>
              </a:rPr>
              <a:t>Паданська</a:t>
            </a:r>
            <a:r>
              <a:rPr lang="uk-UA" sz="2800" dirty="0" smtClean="0">
                <a:latin typeface="Bookman Old Style" pitchFamily="18" charset="0"/>
              </a:rPr>
              <a:t> рівнина</a:t>
            </a:r>
            <a:endParaRPr lang="uk-UA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а Италии по регион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500562" cy="570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9256" y="35716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Корисні копалини</a:t>
            </a:r>
            <a:endParaRPr lang="uk-UA" sz="24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928670"/>
            <a:ext cx="3357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Залізна руда (</a:t>
            </a:r>
            <a:r>
              <a:rPr lang="uk-UA" dirty="0" err="1" smtClean="0">
                <a:latin typeface="Bookman Old Style" pitchFamily="18" charset="0"/>
              </a:rPr>
              <a:t>Аост</a:t>
            </a:r>
            <a:r>
              <a:rPr lang="uk-UA" dirty="0" smtClean="0">
                <a:latin typeface="Bookman Old Style" pitchFamily="18" charset="0"/>
              </a:rPr>
              <a:t>, о. Ельба)</a:t>
            </a:r>
          </a:p>
          <a:p>
            <a:r>
              <a:rPr lang="uk-UA" dirty="0" smtClean="0">
                <a:latin typeface="Bookman Old Style" pitchFamily="18" charset="0"/>
              </a:rPr>
              <a:t>Поліметалеві руди </a:t>
            </a:r>
          </a:p>
          <a:p>
            <a:r>
              <a:rPr lang="uk-UA" dirty="0" smtClean="0">
                <a:latin typeface="Bookman Old Style" pitchFamily="18" charset="0"/>
              </a:rPr>
              <a:t>Ртутні руди (Тоскана)</a:t>
            </a:r>
          </a:p>
          <a:p>
            <a:r>
              <a:rPr lang="uk-UA" dirty="0" smtClean="0">
                <a:latin typeface="Bookman Old Style" pitchFamily="18" charset="0"/>
              </a:rPr>
              <a:t>Марганець (</a:t>
            </a:r>
            <a:r>
              <a:rPr lang="uk-UA" dirty="0" err="1" smtClean="0">
                <a:latin typeface="Bookman Old Style" pitchFamily="18" charset="0"/>
              </a:rPr>
              <a:t>Лігурія</a:t>
            </a:r>
            <a:r>
              <a:rPr lang="uk-UA" dirty="0" smtClean="0">
                <a:latin typeface="Bookman Old Style" pitchFamily="18" charset="0"/>
              </a:rPr>
              <a:t> і в Центральна Італія )</a:t>
            </a:r>
          </a:p>
          <a:p>
            <a:r>
              <a:rPr lang="uk-UA" dirty="0" smtClean="0">
                <a:latin typeface="Bookman Old Style" pitchFamily="18" charset="0"/>
              </a:rPr>
              <a:t>Буре і кам'яне вугілля (Сардинія, Тоскана, </a:t>
            </a:r>
            <a:r>
              <a:rPr lang="uk-UA" dirty="0" err="1" smtClean="0">
                <a:latin typeface="Bookman Old Style" pitchFamily="18" charset="0"/>
              </a:rPr>
              <a:t>Умбрія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uk-UA" dirty="0" err="1" smtClean="0">
                <a:latin typeface="Bookman Old Style" pitchFamily="18" charset="0"/>
              </a:rPr>
              <a:t>Калабрія</a:t>
            </a:r>
            <a:r>
              <a:rPr lang="uk-UA" dirty="0" smtClean="0">
                <a:latin typeface="Bookman Old Style" pitchFamily="18" charset="0"/>
              </a:rPr>
              <a:t>)</a:t>
            </a:r>
          </a:p>
          <a:p>
            <a:r>
              <a:rPr lang="uk-UA" dirty="0" smtClean="0">
                <a:latin typeface="Bookman Old Style" pitchFamily="18" charset="0"/>
              </a:rPr>
              <a:t>Нафта (Сицилія, </a:t>
            </a:r>
            <a:r>
              <a:rPr lang="uk-UA" dirty="0" err="1" smtClean="0">
                <a:latin typeface="Bookman Old Style" pitchFamily="18" charset="0"/>
              </a:rPr>
              <a:t>Паданская</a:t>
            </a:r>
            <a:r>
              <a:rPr lang="uk-UA" dirty="0" smtClean="0">
                <a:latin typeface="Bookman Old Style" pitchFamily="18" charset="0"/>
              </a:rPr>
              <a:t>  рівнина)</a:t>
            </a:r>
          </a:p>
          <a:p>
            <a:r>
              <a:rPr lang="uk-UA" dirty="0" smtClean="0">
                <a:latin typeface="Bookman Old Style" pitchFamily="18" charset="0"/>
              </a:rPr>
              <a:t>Природний газ (</a:t>
            </a:r>
            <a:r>
              <a:rPr lang="uk-UA" dirty="0" err="1" smtClean="0">
                <a:latin typeface="Bookman Old Style" pitchFamily="18" charset="0"/>
              </a:rPr>
              <a:t>Паданская</a:t>
            </a:r>
            <a:r>
              <a:rPr lang="uk-UA" dirty="0" smtClean="0">
                <a:latin typeface="Bookman Old Style" pitchFamily="18" charset="0"/>
              </a:rPr>
              <a:t> рівнина, шельф Адріатичного моря, Сицилія)</a:t>
            </a:r>
          </a:p>
          <a:p>
            <a:r>
              <a:rPr lang="uk-UA" dirty="0" err="1" smtClean="0">
                <a:latin typeface="Bookman Old Style" pitchFamily="18" charset="0"/>
              </a:rPr>
              <a:t>Карарський</a:t>
            </a:r>
            <a:r>
              <a:rPr lang="uk-UA" dirty="0" smtClean="0">
                <a:latin typeface="Bookman Old Style" pitchFamily="18" charset="0"/>
              </a:rPr>
              <a:t> мармур (</a:t>
            </a:r>
            <a:r>
              <a:rPr lang="uk-UA" dirty="0" err="1" smtClean="0">
                <a:latin typeface="Bookman Old Style" pitchFamily="18" charset="0"/>
              </a:rPr>
              <a:t>Карар</a:t>
            </a:r>
            <a:r>
              <a:rPr lang="uk-UA" dirty="0" smtClean="0">
                <a:latin typeface="Bookman Old Style" pitchFamily="18" charset="0"/>
              </a:rPr>
              <a:t> (Тоскана)</a:t>
            </a:r>
          </a:p>
          <a:p>
            <a:r>
              <a:rPr lang="uk-UA" dirty="0" smtClean="0">
                <a:latin typeface="Bookman Old Style" pitchFamily="18" charset="0"/>
              </a:rPr>
              <a:t>Сірка, калійний і кам'яний солі, асфальт, бітум (Сицилія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42976" y="4071942"/>
            <a:ext cx="233362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857620" y="4714884"/>
            <a:ext cx="233362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" name="Трапеция 11"/>
          <p:cNvSpPr/>
          <p:nvPr/>
        </p:nvSpPr>
        <p:spPr bwMode="auto">
          <a:xfrm>
            <a:off x="2714613" y="5357826"/>
            <a:ext cx="142876" cy="357190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" name="Трапеция 12"/>
          <p:cNvSpPr/>
          <p:nvPr/>
        </p:nvSpPr>
        <p:spPr bwMode="auto">
          <a:xfrm>
            <a:off x="2928926" y="1571612"/>
            <a:ext cx="144463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Трапеция 13"/>
          <p:cNvSpPr/>
          <p:nvPr/>
        </p:nvSpPr>
        <p:spPr bwMode="auto">
          <a:xfrm>
            <a:off x="2285984" y="1500174"/>
            <a:ext cx="144463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" name="Трапеция 14"/>
          <p:cNvSpPr/>
          <p:nvPr/>
        </p:nvSpPr>
        <p:spPr bwMode="auto">
          <a:xfrm flipH="1">
            <a:off x="2500298" y="1214422"/>
            <a:ext cx="204790" cy="357190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28860" y="2428868"/>
            <a:ext cx="233362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785918" y="1857364"/>
            <a:ext cx="233362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" name="Прямоугольник 3"/>
          <p:cNvSpPr/>
          <p:nvPr/>
        </p:nvSpPr>
        <p:spPr bwMode="auto">
          <a:xfrm>
            <a:off x="1071538" y="1643050"/>
            <a:ext cx="387350" cy="215900"/>
          </a:xfrm>
          <a:custGeom>
            <a:avLst/>
            <a:gdLst>
              <a:gd name="connsiteX0" fmla="*/ 0 w 386401"/>
              <a:gd name="connsiteY0" fmla="*/ 0 h 216024"/>
              <a:gd name="connsiteX1" fmla="*/ 386401 w 386401"/>
              <a:gd name="connsiteY1" fmla="*/ 0 h 216024"/>
              <a:gd name="connsiteX2" fmla="*/ 386401 w 386401"/>
              <a:gd name="connsiteY2" fmla="*/ 216024 h 216024"/>
              <a:gd name="connsiteX3" fmla="*/ 0 w 386401"/>
              <a:gd name="connsiteY3" fmla="*/ 216024 h 216024"/>
              <a:gd name="connsiteX4" fmla="*/ 0 w 386401"/>
              <a:gd name="connsiteY4" fmla="*/ 0 h 216024"/>
              <a:gd name="connsiteX0" fmla="*/ 0 w 386401"/>
              <a:gd name="connsiteY0" fmla="*/ 3 h 216027"/>
              <a:gd name="connsiteX1" fmla="*/ 188022 w 386401"/>
              <a:gd name="connsiteY1" fmla="*/ 110991 h 216027"/>
              <a:gd name="connsiteX2" fmla="*/ 386401 w 386401"/>
              <a:gd name="connsiteY2" fmla="*/ 3 h 216027"/>
              <a:gd name="connsiteX3" fmla="*/ 386401 w 386401"/>
              <a:gd name="connsiteY3" fmla="*/ 216027 h 216027"/>
              <a:gd name="connsiteX4" fmla="*/ 0 w 386401"/>
              <a:gd name="connsiteY4" fmla="*/ 216027 h 216027"/>
              <a:gd name="connsiteX5" fmla="*/ 0 w 386401"/>
              <a:gd name="connsiteY5" fmla="*/ 3 h 21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01" h="216027">
                <a:moveTo>
                  <a:pt x="0" y="3"/>
                </a:moveTo>
                <a:cubicBezTo>
                  <a:pt x="59977" y="-764"/>
                  <a:pt x="128045" y="111758"/>
                  <a:pt x="188022" y="110991"/>
                </a:cubicBezTo>
                <a:lnTo>
                  <a:pt x="386401" y="3"/>
                </a:lnTo>
                <a:lnTo>
                  <a:pt x="386401" y="216027"/>
                </a:lnTo>
                <a:lnTo>
                  <a:pt x="0" y="216027"/>
                </a:lnTo>
                <a:lnTo>
                  <a:pt x="0" y="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" name="Трапеция 18"/>
          <p:cNvSpPr/>
          <p:nvPr/>
        </p:nvSpPr>
        <p:spPr bwMode="auto">
          <a:xfrm>
            <a:off x="3071802" y="5214950"/>
            <a:ext cx="144463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b="1" dirty="0" smtClean="0"/>
              <a:t>Населення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П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риродний приріст – 0,9 (але цей показник поступово знижується);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Сальдо міграції – від'ємне еміграції до Німеччини, Франції, Великої Британії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Однонаціональна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 країна: 94% - італійці, 2,5 - сардинці, 1,4 -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фріули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Релігія – християнство (католицизм);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Середня густота населення – 191,3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Мінімальна  – менше 35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Рівень урбанізації – 67%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rial" charset="0"/>
              </a:rPr>
              <a:t>Великі міста – Рим (2,8 млн.), Мілан (1,6 млн.), Неаполь (1,2 млн.), Турін (1,1 млн.);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Тривалість життя  - 76(ч), 83(ж)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Мови - італійський, німецький, французький та ін.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Письменність  - 98%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Промисловість</a:t>
            </a:r>
            <a:endParaRPr lang="uk-UA" sz="36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43446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Bookman Old Style" pitchFamily="18" charset="0"/>
              </a:rPr>
              <a:t>Автомобілебудування</a:t>
            </a:r>
            <a:r>
              <a:rPr lang="uk-UA" dirty="0" smtClean="0">
                <a:latin typeface="Bookman Old Style" pitchFamily="18" charset="0"/>
              </a:rPr>
              <a:t>.(1/4 оброблювальна промисловість зайнято 2 млн. чол.) – «</a:t>
            </a:r>
            <a:r>
              <a:rPr lang="ru-RU" dirty="0" err="1" smtClean="0"/>
              <a:t>Ferrari</a:t>
            </a:r>
            <a:r>
              <a:rPr lang="uk-UA" dirty="0" smtClean="0">
                <a:latin typeface="Bookman Old Style" pitchFamily="18" charset="0"/>
              </a:rPr>
              <a:t>» (Мілан), «</a:t>
            </a:r>
            <a:r>
              <a:rPr lang="ru-RU" dirty="0" err="1" smtClean="0"/>
              <a:t>Maserati</a:t>
            </a:r>
            <a:r>
              <a:rPr lang="uk-UA" dirty="0" smtClean="0">
                <a:latin typeface="Bookman Old Style" pitchFamily="18" charset="0"/>
              </a:rPr>
              <a:t>», «</a:t>
            </a:r>
            <a:r>
              <a:rPr lang="uk-UA" dirty="0" err="1" smtClean="0">
                <a:latin typeface="Bookman Old Style" pitchFamily="18" charset="0"/>
              </a:rPr>
              <a:t>Ланча</a:t>
            </a:r>
            <a:r>
              <a:rPr lang="uk-UA" dirty="0" smtClean="0">
                <a:latin typeface="Bookman Old Style" pitchFamily="18" charset="0"/>
              </a:rPr>
              <a:t>»; найбільша – «</a:t>
            </a:r>
            <a:r>
              <a:rPr lang="ru-RU" dirty="0" err="1" smtClean="0"/>
              <a:t>Fiat</a:t>
            </a:r>
            <a:r>
              <a:rPr lang="uk-UA" dirty="0" smtClean="0">
                <a:latin typeface="Bookman Old Style" pitchFamily="18" charset="0"/>
              </a:rPr>
              <a:t>» (Турін), «</a:t>
            </a:r>
            <a:r>
              <a:rPr lang="ru-RU" dirty="0" err="1" smtClean="0"/>
              <a:t>Alfa</a:t>
            </a:r>
            <a:r>
              <a:rPr lang="ru-RU" dirty="0" smtClean="0"/>
              <a:t> </a:t>
            </a:r>
            <a:r>
              <a:rPr lang="ru-RU" dirty="0" err="1" smtClean="0"/>
              <a:t>Romeo</a:t>
            </a:r>
            <a:r>
              <a:rPr lang="uk-UA" dirty="0" smtClean="0">
                <a:latin typeface="Bookman Old Style" pitchFamily="18" charset="0"/>
              </a:rPr>
              <a:t>» (Неаполь).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9" name="Picture 19" descr="f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14818"/>
            <a:ext cx="1600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на презентацію\alfa-romeo-brera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71942"/>
            <a:ext cx="3357554" cy="2518166"/>
          </a:xfrm>
          <a:prstGeom prst="rect">
            <a:avLst/>
          </a:prstGeom>
          <a:noFill/>
        </p:spPr>
      </p:pic>
      <p:pic>
        <p:nvPicPr>
          <p:cNvPr id="18435" name="Picture 3" descr="C:\Users\User\Desktop\на презентацію\maybach_exele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714356"/>
            <a:ext cx="4286280" cy="3214711"/>
          </a:xfrm>
          <a:prstGeom prst="rect">
            <a:avLst/>
          </a:prstGeom>
          <a:noFill/>
        </p:spPr>
      </p:pic>
      <p:pic>
        <p:nvPicPr>
          <p:cNvPr id="18436" name="Picture 4" descr="C:\Users\User\Desktop\на презентацію\1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39694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Bookman Old Style" pitchFamily="18" charset="0"/>
              </a:rPr>
              <a:t>Хімічна промисловість</a:t>
            </a:r>
            <a:r>
              <a:rPr lang="uk-UA" dirty="0" smtClean="0">
                <a:latin typeface="Bookman Old Style" pitchFamily="18" charset="0"/>
              </a:rPr>
              <a:t> (в основному працює на імпортній сировині) – пластмаси, СВ, СК (Неаполь, Турін, Мілан), шини – (Турін, Мілан), ліки, парфуми (Неаполь).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19458" name="Picture 2" descr="C:\Users\User\Desktop\на презентацію\nd.17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1660934" cy="2214578"/>
          </a:xfrm>
          <a:prstGeom prst="rect">
            <a:avLst/>
          </a:prstGeom>
          <a:noFill/>
        </p:spPr>
      </p:pic>
      <p:pic>
        <p:nvPicPr>
          <p:cNvPr id="19460" name="Picture 4" descr="http://xn--80aqafcrtq.cc/img/7/5/7/75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1000108"/>
            <a:ext cx="3714776" cy="2089561"/>
          </a:xfrm>
          <a:prstGeom prst="rect">
            <a:avLst/>
          </a:prstGeom>
          <a:noFill/>
        </p:spPr>
      </p:pic>
      <p:pic>
        <p:nvPicPr>
          <p:cNvPr id="19464" name="Picture 8" descr="http://infosmi.net/images/stories/articles/2012/Kuryozy/09-2012/05/plasti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85860"/>
            <a:ext cx="2928958" cy="2362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64331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uk-UA" b="1" dirty="0" smtClean="0">
                <a:latin typeface="Bookman Old Style" pitchFamily="18" charset="0"/>
              </a:rPr>
              <a:t>Текстильна промисловість – </a:t>
            </a:r>
            <a:r>
              <a:rPr lang="uk-UA" dirty="0" smtClean="0">
                <a:latin typeface="Bookman Old Style" pitchFamily="18" charset="0"/>
              </a:rPr>
              <a:t>натуральні тканини (Ломбардія, П'ємонт),  синтетичні тканини (Неаполь).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19466" name="Picture 10" descr="http://xtrend.pp.ua/img/4/vidi-tkanin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357694"/>
            <a:ext cx="3571900" cy="2219326"/>
          </a:xfrm>
          <a:prstGeom prst="rect">
            <a:avLst/>
          </a:prstGeom>
          <a:noFill/>
        </p:spPr>
      </p:pic>
      <p:pic>
        <p:nvPicPr>
          <p:cNvPr id="13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286256"/>
            <a:ext cx="3143272" cy="23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699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ІТАЛІЯ</vt:lpstr>
      <vt:lpstr>Слайд 2</vt:lpstr>
      <vt:lpstr>Слайд 3</vt:lpstr>
      <vt:lpstr>Слайд 4</vt:lpstr>
      <vt:lpstr>Слайд 5</vt:lpstr>
      <vt:lpstr>Слайд 6</vt:lpstr>
      <vt:lpstr>Населення</vt:lpstr>
      <vt:lpstr>Слайд 8</vt:lpstr>
      <vt:lpstr>Слайд 9</vt:lpstr>
      <vt:lpstr>Слайд 10</vt:lpstr>
      <vt:lpstr>Слайд 11</vt:lpstr>
      <vt:lpstr>Туризм в Італії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Victor</dc:creator>
  <cp:lastModifiedBy>Victor</cp:lastModifiedBy>
  <cp:revision>26</cp:revision>
  <dcterms:created xsi:type="dcterms:W3CDTF">2014-02-21T15:45:23Z</dcterms:created>
  <dcterms:modified xsi:type="dcterms:W3CDTF">2014-02-22T19:45:17Z</dcterms:modified>
</cp:coreProperties>
</file>