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7" r:id="rId4"/>
    <p:sldId id="259" r:id="rId5"/>
    <p:sldId id="292" r:id="rId6"/>
    <p:sldId id="260" r:id="rId7"/>
    <p:sldId id="288" r:id="rId8"/>
    <p:sldId id="289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91" r:id="rId24"/>
    <p:sldId id="269" r:id="rId25"/>
    <p:sldId id="29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A744C87-E8F0-4505-992C-9C2C1006BCE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37FAA3A3-F1D1-4438-BF87-BEA0FDE0645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.com.ua/referats/Bgd/55287.htm" TargetMode="External"/><Relationship Id="rId2" Type="http://schemas.openxmlformats.org/officeDocument/2006/relationships/hyperlink" Target="http://narodna-osvita.com.ua/315-yak-kurnnya-vplivaye-na-organzm-lyudini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grandars.ru/college/medicina/vliyanie-kureniya.html" TargetMode="External"/><Relationship Id="rId4" Type="http://schemas.openxmlformats.org/officeDocument/2006/relationships/hyperlink" Target="http://skazhynet.ru/vliyanie-kureniya-na-organizm-cheloveka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772816"/>
            <a:ext cx="90730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паління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організм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людини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5373216"/>
            <a:ext cx="225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Городнюк</a:t>
            </a:r>
            <a:r>
              <a:rPr lang="uk-UA" dirty="0" smtClean="0"/>
              <a:t> Юлія 11-Б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5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39365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Мозок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3991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За </a:t>
            </a:r>
            <a:r>
              <a:rPr lang="ru-RU" sz="2000" dirty="0" err="1" smtClean="0"/>
              <a:t>багаторічними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давно </a:t>
            </a:r>
            <a:r>
              <a:rPr lang="ru-RU" sz="2000" dirty="0" err="1" smtClean="0"/>
              <a:t>відомо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підвищує</a:t>
            </a:r>
            <a:r>
              <a:rPr lang="ru-RU" sz="2000" dirty="0" smtClean="0"/>
              <a:t> </a:t>
            </a:r>
            <a:r>
              <a:rPr lang="ru-RU" sz="2000" dirty="0" err="1" smtClean="0"/>
              <a:t>ризик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інсульту</a:t>
            </a:r>
            <a:r>
              <a:rPr lang="ru-RU" sz="2000" dirty="0" smtClean="0"/>
              <a:t>.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відбувається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порушення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кровопостачання</a:t>
            </a:r>
            <a:r>
              <a:rPr lang="ru-RU" sz="2000" dirty="0" smtClean="0"/>
              <a:t> головного </a:t>
            </a:r>
            <a:r>
              <a:rPr lang="ru-RU" sz="2000" dirty="0" err="1" smtClean="0"/>
              <a:t>мозку</a:t>
            </a:r>
            <a:r>
              <a:rPr lang="ru-RU" sz="2000" dirty="0" smtClean="0"/>
              <a:t>.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людина</a:t>
            </a:r>
            <a:r>
              <a:rPr lang="ru-RU" sz="2000" dirty="0" smtClean="0"/>
              <a:t> курить уже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, то в будь-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момент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закупоритися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кровоносна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судина</a:t>
            </a:r>
            <a:r>
              <a:rPr lang="ru-RU" sz="2000" dirty="0" smtClean="0"/>
              <a:t>, яка </a:t>
            </a:r>
            <a:r>
              <a:rPr lang="ru-RU" sz="2000" dirty="0" err="1" smtClean="0"/>
              <a:t>доставляє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кисень</a:t>
            </a:r>
            <a:r>
              <a:rPr lang="ru-RU" sz="2000" dirty="0" smtClean="0"/>
              <a:t> в </a:t>
            </a:r>
            <a:r>
              <a:rPr lang="ru-RU" sz="2000" dirty="0" err="1" smtClean="0"/>
              <a:t>мозок</a:t>
            </a:r>
            <a:r>
              <a:rPr lang="ru-RU" sz="2000" dirty="0" smtClean="0"/>
              <a:t>.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до </a:t>
            </a:r>
            <a:r>
              <a:rPr lang="ru-RU" sz="2000" dirty="0" err="1" smtClean="0"/>
              <a:t>інсульту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призводить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поразка</a:t>
            </a:r>
            <a:r>
              <a:rPr lang="ru-RU" sz="2000" dirty="0" smtClean="0"/>
              <a:t> </a:t>
            </a:r>
            <a:r>
              <a:rPr lang="ru-RU" sz="2000" dirty="0" err="1" smtClean="0"/>
              <a:t>артерії</a:t>
            </a:r>
            <a:r>
              <a:rPr lang="ru-RU" sz="2000" dirty="0" smtClean="0"/>
              <a:t> головного </a:t>
            </a:r>
            <a:r>
              <a:rPr lang="ru-RU" sz="2000" dirty="0" err="1" smtClean="0"/>
              <a:t>мозку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94683"/>
            <a:ext cx="4608512" cy="217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912667" cy="499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78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Серцево-судинна</a:t>
            </a:r>
            <a:r>
              <a:rPr lang="ru-RU" sz="4400" dirty="0" smtClean="0">
                <a:solidFill>
                  <a:srgbClr val="FF0000"/>
                </a:solidFill>
              </a:rPr>
              <a:t> система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028343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Через </a:t>
            </a:r>
            <a:r>
              <a:rPr lang="ru-RU" sz="2000" dirty="0" err="1" smtClean="0"/>
              <a:t>потрапляння</a:t>
            </a:r>
            <a:r>
              <a:rPr lang="ru-RU" sz="2000" dirty="0" smtClean="0"/>
              <a:t> в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</a:t>
            </a:r>
            <a:r>
              <a:rPr lang="ru-RU" sz="2000" dirty="0" err="1" smtClean="0"/>
              <a:t>тютюнового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диму</a:t>
            </a:r>
            <a:r>
              <a:rPr lang="ru-RU" sz="2000" dirty="0" smtClean="0"/>
              <a:t> </a:t>
            </a:r>
            <a:r>
              <a:rPr lang="ru-RU" sz="2000" dirty="0" err="1" smtClean="0"/>
              <a:t>блокується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гемоглобін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крові</a:t>
            </a:r>
            <a:r>
              <a:rPr lang="ru-RU" sz="2000" dirty="0" smtClean="0"/>
              <a:t>. Таким чином , </a:t>
            </a:r>
            <a:r>
              <a:rPr lang="ru-RU" sz="2000" dirty="0" err="1" smtClean="0"/>
              <a:t>можливе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різке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порушення</a:t>
            </a:r>
            <a:r>
              <a:rPr lang="ru-RU" sz="2000" dirty="0" smtClean="0"/>
              <a:t> доставки </a:t>
            </a:r>
            <a:r>
              <a:rPr lang="ru-RU" sz="2000" dirty="0" err="1" smtClean="0"/>
              <a:t>кисню</a:t>
            </a:r>
            <a:r>
              <a:rPr lang="ru-RU" sz="2000" dirty="0" smtClean="0"/>
              <a:t> до </a:t>
            </a:r>
            <a:r>
              <a:rPr lang="ru-RU" sz="2000" dirty="0" err="1" smtClean="0"/>
              <a:t>серцевого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м'яза</a:t>
            </a:r>
            <a:r>
              <a:rPr lang="ru-RU" sz="2000" dirty="0" smtClean="0"/>
              <a:t>.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підвищується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кров'яний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тиск</a:t>
            </a:r>
            <a:r>
              <a:rPr lang="ru-RU" sz="2000" dirty="0" smtClean="0"/>
              <a:t> і </a:t>
            </a:r>
            <a:r>
              <a:rPr lang="ru-RU" sz="2000" dirty="0" err="1" smtClean="0"/>
              <a:t>серцю</a:t>
            </a:r>
            <a:r>
              <a:rPr lang="ru-RU" sz="2000" dirty="0" smtClean="0"/>
              <a:t> доводиться </a:t>
            </a:r>
            <a:r>
              <a:rPr lang="ru-RU" sz="2000" dirty="0" err="1" smtClean="0"/>
              <a:t>працювати</a:t>
            </a:r>
            <a:r>
              <a:rPr lang="ru-RU" sz="2000" dirty="0" smtClean="0"/>
              <a:t> з </a:t>
            </a:r>
            <a:r>
              <a:rPr lang="ru-RU" sz="2000" dirty="0" err="1" smtClean="0"/>
              <a:t>більшим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навантаженням</a:t>
            </a:r>
            <a:r>
              <a:rPr lang="ru-RU" sz="2000" dirty="0" smtClean="0"/>
              <a:t> . </a:t>
            </a:r>
          </a:p>
          <a:p>
            <a:r>
              <a:rPr lang="ru-RU" sz="2000" dirty="0" smtClean="0"/>
              <a:t>За </a:t>
            </a:r>
            <a:r>
              <a:rPr lang="ru-RU" sz="2000" dirty="0" err="1" smtClean="0"/>
              <a:t>спостереженнями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лікарів</a:t>
            </a:r>
            <a:r>
              <a:rPr lang="ru-RU" sz="2000" dirty="0" smtClean="0"/>
              <a:t> ,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людина</a:t>
            </a:r>
            <a:r>
              <a:rPr lang="ru-RU" sz="2000" dirty="0" smtClean="0"/>
              <a:t> курить , то у </a:t>
            </a:r>
            <a:r>
              <a:rPr lang="ru-RU" sz="2000" dirty="0" err="1" smtClean="0"/>
              <a:t>неї</a:t>
            </a:r>
            <a:r>
              <a:rPr lang="ru-RU" sz="2000" dirty="0" smtClean="0"/>
              <a:t> в 4-5 </a:t>
            </a:r>
            <a:r>
              <a:rPr lang="ru-RU" sz="2000" dirty="0" err="1" smtClean="0"/>
              <a:t>разів</a:t>
            </a:r>
            <a:r>
              <a:rPr lang="ru-RU" sz="2000" dirty="0" smtClean="0"/>
              <a:t> </a:t>
            </a:r>
            <a:r>
              <a:rPr lang="ru-RU" sz="2000" dirty="0" err="1" smtClean="0"/>
              <a:t>зростає</a:t>
            </a:r>
            <a:r>
              <a:rPr lang="ru-RU" sz="2000" dirty="0" smtClean="0"/>
              <a:t> </a:t>
            </a:r>
            <a:r>
              <a:rPr lang="ru-RU" sz="2000" dirty="0" err="1" smtClean="0"/>
              <a:t>ризик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інфаркту</a:t>
            </a:r>
            <a:r>
              <a:rPr lang="ru-RU" sz="2000" dirty="0" smtClean="0"/>
              <a:t> </a:t>
            </a:r>
            <a:r>
              <a:rPr lang="ru-RU" sz="2000" dirty="0" err="1" smtClean="0"/>
              <a:t>міокарда</a:t>
            </a:r>
            <a:r>
              <a:rPr lang="ru-RU" sz="2000" dirty="0" smtClean="0"/>
              <a:t>. </a:t>
            </a:r>
            <a:r>
              <a:rPr lang="ru-RU" sz="2000" dirty="0" err="1" smtClean="0"/>
              <a:t>Таке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можливо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збільшення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рівня</a:t>
            </a:r>
            <a:r>
              <a:rPr lang="ru-RU" sz="2000" dirty="0" smtClean="0"/>
              <a:t> холестерину в </a:t>
            </a:r>
            <a:r>
              <a:rPr lang="ru-RU" sz="2000" dirty="0" err="1" smtClean="0"/>
              <a:t>крові</a:t>
            </a:r>
            <a:r>
              <a:rPr lang="ru-RU" sz="2000" dirty="0" smtClean="0"/>
              <a:t>. В </a:t>
            </a:r>
            <a:r>
              <a:rPr lang="ru-RU" sz="2000" dirty="0" err="1" smtClean="0"/>
              <a:t>артеріях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відкладаються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жири</a:t>
            </a:r>
            <a:r>
              <a:rPr lang="ru-RU" sz="2000" dirty="0" smtClean="0"/>
              <a:t>, і </a:t>
            </a:r>
            <a:r>
              <a:rPr lang="ru-RU" sz="2000" dirty="0" err="1" smtClean="0"/>
              <a:t>виникає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закупорка . 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45024"/>
            <a:ext cx="3960440" cy="301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585692" cy="308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3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1610" y="116632"/>
            <a:ext cx="1849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Легені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64704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 </a:t>
            </a:r>
            <a:r>
              <a:rPr lang="ru-RU" sz="2000" dirty="0" err="1" smtClean="0"/>
              <a:t>курців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частіше</a:t>
            </a:r>
            <a:r>
              <a:rPr lang="ru-RU" sz="2000" dirty="0" smtClean="0"/>
              <a:t> , </a:t>
            </a:r>
            <a:r>
              <a:rPr lang="ru-RU" sz="2000" dirty="0" err="1" smtClean="0"/>
              <a:t>ніж</a:t>
            </a:r>
            <a:r>
              <a:rPr lang="ru-RU" sz="2000" dirty="0" smtClean="0"/>
              <a:t> в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людей , </a:t>
            </a:r>
            <a:r>
              <a:rPr lang="ru-RU" sz="2000" dirty="0" err="1" smtClean="0"/>
              <a:t>розвивається</a:t>
            </a:r>
            <a:r>
              <a:rPr lang="ru-RU" sz="2000" dirty="0" smtClean="0"/>
              <a:t> рак </a:t>
            </a:r>
            <a:r>
              <a:rPr lang="ru-RU" sz="2000" dirty="0" err="1" smtClean="0"/>
              <a:t>легень</a:t>
            </a:r>
            <a:r>
              <a:rPr lang="ru-RU" sz="2000" dirty="0" smtClean="0"/>
              <a:t>.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говорити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мовою</a:t>
            </a:r>
            <a:r>
              <a:rPr lang="ru-RU" sz="2000" dirty="0" smtClean="0"/>
              <a:t> статистики , то </a:t>
            </a:r>
            <a:r>
              <a:rPr lang="ru-RU" sz="2000" dirty="0" err="1" smtClean="0"/>
              <a:t>приблизно</a:t>
            </a:r>
            <a:r>
              <a:rPr lang="ru-RU" sz="2000" dirty="0" smtClean="0"/>
              <a:t> в 90 % </a:t>
            </a:r>
            <a:r>
              <a:rPr lang="ru-RU" sz="2000" dirty="0" err="1" smtClean="0"/>
              <a:t>появи</a:t>
            </a:r>
            <a:r>
              <a:rPr lang="ru-RU" sz="2000" dirty="0" smtClean="0"/>
              <a:t> </a:t>
            </a:r>
            <a:r>
              <a:rPr lang="ru-RU" sz="2000" dirty="0" err="1" smtClean="0"/>
              <a:t>пухлини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довго</a:t>
            </a:r>
            <a:r>
              <a:rPr lang="ru-RU" sz="2000" dirty="0" smtClean="0"/>
              <a:t> курила. </a:t>
            </a:r>
            <a:r>
              <a:rPr lang="ru-RU" sz="2000" dirty="0" err="1" smtClean="0"/>
              <a:t>Виникнення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хвороби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пов'язують</a:t>
            </a:r>
            <a:r>
              <a:rPr lang="ru-RU" sz="2000" dirty="0" smtClean="0"/>
              <a:t> з </a:t>
            </a:r>
            <a:r>
              <a:rPr lang="ru-RU" sz="2000" dirty="0" err="1" smtClean="0"/>
              <a:t>кількістю</a:t>
            </a:r>
            <a:r>
              <a:rPr lang="ru-RU" sz="2000" dirty="0" smtClean="0"/>
              <a:t> </a:t>
            </a:r>
            <a:r>
              <a:rPr lang="ru-RU" sz="2000" dirty="0" err="1" smtClean="0"/>
              <a:t>викурених</a:t>
            </a:r>
            <a:r>
              <a:rPr lang="ru-RU" sz="2000" dirty="0" smtClean="0"/>
              <a:t> в день сигарет , </a:t>
            </a:r>
            <a:r>
              <a:rPr lang="ru-RU" sz="2000" dirty="0" err="1" smtClean="0"/>
              <a:t>кількості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вдихуваного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тютюнового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диму</a:t>
            </a:r>
            <a:r>
              <a:rPr lang="ru-RU" sz="2000" dirty="0" smtClean="0"/>
              <a:t> 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концентрацією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канцерогенних</a:t>
            </a:r>
            <a:r>
              <a:rPr lang="ru-RU" sz="2000" dirty="0" smtClean="0"/>
              <a:t> смол та </a:t>
            </a:r>
            <a:r>
              <a:rPr lang="ru-RU" sz="2000" dirty="0" err="1" smtClean="0"/>
              <a:t>нікотину</a:t>
            </a:r>
            <a:r>
              <a:rPr lang="ru-RU" sz="2000" dirty="0" smtClean="0"/>
              <a:t> в сигаретах.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симптомів</a:t>
            </a:r>
            <a:r>
              <a:rPr lang="ru-RU" sz="2000" dirty="0" smtClean="0"/>
              <a:t> , на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слід</a:t>
            </a:r>
            <a:r>
              <a:rPr lang="ru-RU" sz="2000" dirty="0" smtClean="0"/>
              <a:t> </a:t>
            </a:r>
            <a:r>
              <a:rPr lang="ru-RU" sz="2000" dirty="0" err="1" smtClean="0"/>
              <a:t>звернути</a:t>
            </a:r>
            <a:r>
              <a:rPr lang="ru-RU" sz="2000" dirty="0" smtClean="0"/>
              <a:t> </a:t>
            </a:r>
            <a:r>
              <a:rPr lang="ru-RU" sz="2000" dirty="0" err="1" smtClean="0"/>
              <a:t>увагу</a:t>
            </a:r>
            <a:r>
              <a:rPr lang="ru-RU" sz="2000" dirty="0" smtClean="0"/>
              <a:t> - </a:t>
            </a:r>
            <a:r>
              <a:rPr lang="ru-RU" sz="2000" dirty="0" err="1" smtClean="0"/>
              <a:t>постійний</a:t>
            </a:r>
            <a:r>
              <a:rPr lang="ru-RU" sz="2000" dirty="0" smtClean="0"/>
              <a:t> кашель , </a:t>
            </a:r>
            <a:r>
              <a:rPr lang="ru-RU" sz="2000" dirty="0" err="1" smtClean="0"/>
              <a:t>кровохаркання</a:t>
            </a:r>
            <a:r>
              <a:rPr lang="ru-RU" sz="2000" dirty="0" smtClean="0"/>
              <a:t> , </a:t>
            </a:r>
            <a:r>
              <a:rPr lang="ru-RU" sz="2000" dirty="0" err="1" smtClean="0"/>
              <a:t>повторні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пневмонія</a:t>
            </a:r>
            <a:r>
              <a:rPr lang="ru-RU" sz="2000" dirty="0" smtClean="0"/>
              <a:t> , </a:t>
            </a:r>
            <a:r>
              <a:rPr lang="ru-RU" sz="2000" dirty="0" err="1" smtClean="0"/>
              <a:t>бронхіт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біль</a:t>
            </a:r>
            <a:r>
              <a:rPr lang="ru-RU" sz="2000" dirty="0" smtClean="0"/>
              <a:t> у грудях.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протягом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довгого</a:t>
            </a:r>
            <a:r>
              <a:rPr lang="ru-RU" sz="2000" dirty="0" smtClean="0"/>
              <a:t> часу </a:t>
            </a:r>
            <a:r>
              <a:rPr lang="ru-RU" sz="2000" dirty="0" err="1" smtClean="0"/>
              <a:t>призводить</a:t>
            </a:r>
            <a:r>
              <a:rPr lang="ru-RU" sz="2000" dirty="0" smtClean="0"/>
              <a:t> до </a:t>
            </a:r>
            <a:r>
              <a:rPr lang="ru-RU" sz="2000" dirty="0" err="1" smtClean="0"/>
              <a:t>легеневого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бронхіту</a:t>
            </a:r>
            <a:r>
              <a:rPr lang="ru-RU" sz="2000" dirty="0" smtClean="0"/>
              <a:t> і </a:t>
            </a:r>
            <a:r>
              <a:rPr lang="ru-RU" sz="2000" dirty="0" err="1" smtClean="0"/>
              <a:t>легеневої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емфіземи</a:t>
            </a:r>
            <a:r>
              <a:rPr lang="ru-RU" sz="2000" dirty="0" smtClean="0"/>
              <a:t> .</a:t>
            </a:r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486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39"/>
            <a:ext cx="3240360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88640"/>
            <a:ext cx="22958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Шлунок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5273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стимулюється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секреція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соляної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кислоти</a:t>
            </a:r>
            <a:r>
              <a:rPr lang="ru-RU" sz="2000" dirty="0" smtClean="0"/>
              <a:t> в </a:t>
            </a:r>
            <a:r>
              <a:rPr lang="ru-RU" sz="2000" dirty="0" err="1" smtClean="0"/>
              <a:t>шлунку</a:t>
            </a:r>
            <a:r>
              <a:rPr lang="ru-RU" sz="2000" dirty="0" smtClean="0"/>
              <a:t>. Вона </a:t>
            </a:r>
            <a:r>
              <a:rPr lang="ru-RU" sz="2000" dirty="0" err="1" smtClean="0"/>
              <a:t>роз'їдає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захисний</a:t>
            </a:r>
            <a:r>
              <a:rPr lang="ru-RU" sz="2000" dirty="0" smtClean="0"/>
              <a:t> шар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органу і </a:t>
            </a:r>
            <a:r>
              <a:rPr lang="ru-RU" sz="2000" dirty="0" err="1" smtClean="0"/>
              <a:t>сприяє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виникненню</a:t>
            </a:r>
            <a:r>
              <a:rPr lang="ru-RU" sz="2000" dirty="0" smtClean="0"/>
              <a:t> </a:t>
            </a:r>
            <a:r>
              <a:rPr lang="ru-RU" sz="2000" dirty="0" err="1" smtClean="0"/>
              <a:t>шлункової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виразки</a:t>
            </a:r>
            <a:r>
              <a:rPr lang="ru-RU" sz="2000" dirty="0" smtClean="0"/>
              <a:t>.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найнеприємніше</a:t>
            </a:r>
            <a:r>
              <a:rPr lang="ru-RU" sz="2000" dirty="0" smtClean="0"/>
              <a:t>, </a:t>
            </a:r>
            <a:r>
              <a:rPr lang="ru-RU" sz="2000" dirty="0" err="1" smtClean="0"/>
              <a:t>лікувати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виразку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важко</a:t>
            </a:r>
            <a:r>
              <a:rPr lang="ru-RU" sz="2000" dirty="0" smtClean="0"/>
              <a:t>,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попередньо</a:t>
            </a:r>
            <a:r>
              <a:rPr lang="ru-RU" sz="2000" dirty="0" smtClean="0"/>
              <a:t> не </a:t>
            </a:r>
            <a:r>
              <a:rPr lang="ru-RU" sz="2000" dirty="0" err="1" smtClean="0"/>
              <a:t>кинути</a:t>
            </a:r>
            <a:r>
              <a:rPr lang="ru-RU" sz="2000" dirty="0" smtClean="0"/>
              <a:t> </a:t>
            </a:r>
            <a:r>
              <a:rPr lang="ru-RU" sz="2000" dirty="0" err="1" smtClean="0"/>
              <a:t>палити</a:t>
            </a:r>
            <a:r>
              <a:rPr lang="ru-RU" sz="2000" dirty="0" smtClean="0"/>
              <a:t>. </a:t>
            </a:r>
            <a:r>
              <a:rPr lang="ru-RU" sz="2000" dirty="0" err="1" smtClean="0"/>
              <a:t>Шкідлива</a:t>
            </a:r>
            <a:r>
              <a:rPr lang="ru-RU" sz="2000" dirty="0" smtClean="0"/>
              <a:t> </a:t>
            </a:r>
            <a:r>
              <a:rPr lang="ru-RU" sz="2000" dirty="0" err="1" smtClean="0"/>
              <a:t>звичка</a:t>
            </a:r>
            <a:r>
              <a:rPr lang="ru-RU" sz="2000" dirty="0" smtClean="0"/>
              <a:t> </a:t>
            </a:r>
            <a:r>
              <a:rPr lang="ru-RU" sz="2000" dirty="0" err="1" smtClean="0"/>
              <a:t>уповільнює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загоєння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виразок</a:t>
            </a:r>
            <a:r>
              <a:rPr lang="ru-RU" sz="2000" dirty="0" smtClean="0"/>
              <a:t> і </a:t>
            </a:r>
            <a:r>
              <a:rPr lang="ru-RU" sz="2000" dirty="0" err="1" smtClean="0"/>
              <a:t>сприяє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повторному </a:t>
            </a:r>
            <a:r>
              <a:rPr lang="ru-RU" sz="2000" dirty="0" err="1" smtClean="0"/>
              <a:t>виникненню</a:t>
            </a:r>
            <a:r>
              <a:rPr lang="ru-RU" sz="2000" dirty="0" smtClean="0"/>
              <a:t>. Все </a:t>
            </a:r>
            <a:r>
              <a:rPr lang="ru-RU" sz="2000" dirty="0" err="1" smtClean="0"/>
              <a:t>це</a:t>
            </a:r>
            <a:r>
              <a:rPr lang="ru-RU" sz="2000" dirty="0" smtClean="0"/>
              <a:t> легко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перерости</a:t>
            </a:r>
            <a:r>
              <a:rPr lang="ru-RU" sz="2000" dirty="0" smtClean="0"/>
              <a:t> в рак </a:t>
            </a:r>
            <a:r>
              <a:rPr lang="ru-RU" sz="2000" dirty="0" err="1" smtClean="0"/>
              <a:t>шлунка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62" y="4527194"/>
            <a:ext cx="50642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18" y="1052736"/>
            <a:ext cx="410373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3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260648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Очі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3008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Нікотин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потрапляє</a:t>
            </a:r>
            <a:r>
              <a:rPr lang="ru-RU" sz="2000" dirty="0" smtClean="0"/>
              <a:t> в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паління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впливає</a:t>
            </a:r>
            <a:r>
              <a:rPr lang="ru-RU" sz="2000" dirty="0" smtClean="0"/>
              <a:t> на </a:t>
            </a:r>
            <a:r>
              <a:rPr lang="ru-RU" sz="2000" dirty="0" err="1" smtClean="0"/>
              <a:t>зоровий</a:t>
            </a:r>
            <a:r>
              <a:rPr lang="ru-RU" sz="2000" dirty="0" smtClean="0"/>
              <a:t> нерв. У </a:t>
            </a:r>
            <a:r>
              <a:rPr lang="ru-RU" sz="2000" dirty="0" err="1" smtClean="0"/>
              <a:t>подальшому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гостроти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зору</a:t>
            </a:r>
            <a:r>
              <a:rPr lang="ru-RU" sz="2000" dirty="0" smtClean="0"/>
              <a:t> і </a:t>
            </a:r>
            <a:r>
              <a:rPr lang="ru-RU" sz="2000" dirty="0" err="1" smtClean="0"/>
              <a:t>підвищення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внутрішньоочного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тиску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45369"/>
            <a:ext cx="3794175" cy="27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1" y="2852935"/>
            <a:ext cx="3456384" cy="376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645024"/>
            <a:ext cx="5018311" cy="29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7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404664"/>
            <a:ext cx="24705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Кінцівки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Гангрена і </a:t>
            </a:r>
            <a:r>
              <a:rPr lang="ru-RU" sz="2000" dirty="0" err="1" smtClean="0"/>
              <a:t>ампутація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нижніх</a:t>
            </a:r>
            <a:r>
              <a:rPr lang="ru-RU" sz="2000" dirty="0" smtClean="0"/>
              <a:t> </a:t>
            </a:r>
            <a:r>
              <a:rPr lang="ru-RU" sz="2000" dirty="0" err="1" smtClean="0"/>
              <a:t>кінцівок</a:t>
            </a:r>
            <a:r>
              <a:rPr lang="ru-RU" sz="2000" dirty="0" smtClean="0"/>
              <a:t> - до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призводить</a:t>
            </a:r>
            <a:r>
              <a:rPr lang="ru-RU" sz="2000" dirty="0" smtClean="0"/>
              <a:t> </a:t>
            </a:r>
            <a:r>
              <a:rPr lang="ru-RU" sz="2000" dirty="0" err="1" smtClean="0"/>
              <a:t>ендартеріїт</a:t>
            </a:r>
            <a:r>
              <a:rPr lang="ru-RU" sz="2000" dirty="0" smtClean="0"/>
              <a:t>. </a:t>
            </a:r>
            <a:r>
              <a:rPr lang="ru-RU" sz="2000" dirty="0" err="1" smtClean="0"/>
              <a:t>Саме</a:t>
            </a:r>
            <a:r>
              <a:rPr lang="ru-RU" sz="2000" dirty="0" smtClean="0"/>
              <a:t> ж </a:t>
            </a:r>
            <a:r>
              <a:rPr lang="ru-RU" sz="2000" dirty="0" err="1" smtClean="0"/>
              <a:t>захворювання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виникає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надмірну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диму</a:t>
            </a:r>
            <a:r>
              <a:rPr lang="ru-RU" sz="2000" dirty="0" smtClean="0"/>
              <a:t> тютюну в </a:t>
            </a:r>
            <a:r>
              <a:rPr lang="ru-RU" sz="2000" dirty="0" err="1" smtClean="0"/>
              <a:t>організмі</a:t>
            </a:r>
            <a:r>
              <a:rPr lang="ru-RU" sz="2000" dirty="0" smtClean="0"/>
              <a:t>.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поступово</a:t>
            </a:r>
            <a:r>
              <a:rPr lang="ru-RU" sz="2000" dirty="0" smtClean="0"/>
              <a:t> </a:t>
            </a:r>
            <a:r>
              <a:rPr lang="ru-RU" sz="2000" dirty="0" err="1" smtClean="0"/>
              <a:t>звужувати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судини</a:t>
            </a:r>
            <a:r>
              <a:rPr lang="ru-RU" sz="2000" dirty="0" smtClean="0"/>
              <a:t> аж до </a:t>
            </a:r>
            <a:r>
              <a:rPr lang="ru-RU" sz="2000" dirty="0" err="1" smtClean="0"/>
              <a:t>повного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закриття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просвіту</a:t>
            </a:r>
            <a:r>
              <a:rPr lang="ru-RU" sz="2000" dirty="0" smtClean="0"/>
              <a:t>, як </a:t>
            </a:r>
            <a:r>
              <a:rPr lang="ru-RU" sz="2000" dirty="0" err="1" smtClean="0"/>
              <a:t>наслідок</a:t>
            </a:r>
            <a:r>
              <a:rPr lang="ru-RU" sz="2000" dirty="0" smtClean="0"/>
              <a:t> - </a:t>
            </a:r>
            <a:r>
              <a:rPr lang="ru-RU" sz="2000" dirty="0" err="1" smtClean="0"/>
              <a:t>омертвіння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позбавлених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кровопостачання</a:t>
            </a:r>
            <a:r>
              <a:rPr lang="ru-RU" sz="2000" dirty="0" smtClean="0"/>
              <a:t> тканин.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8701"/>
            <a:ext cx="3240410" cy="426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6" y="4077072"/>
            <a:ext cx="472970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9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04664"/>
            <a:ext cx="3921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Сечовий</a:t>
            </a: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</a:rPr>
              <a:t>міхур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У </a:t>
            </a:r>
            <a:r>
              <a:rPr lang="ru-RU" sz="2000" dirty="0" err="1" smtClean="0"/>
              <a:t>курців</a:t>
            </a:r>
            <a:r>
              <a:rPr lang="ru-RU" sz="2000" dirty="0" smtClean="0"/>
              <a:t> </a:t>
            </a:r>
            <a:r>
              <a:rPr lang="ru-RU" sz="2000" dirty="0" err="1" smtClean="0"/>
              <a:t>зростає</a:t>
            </a:r>
            <a:r>
              <a:rPr lang="ru-RU" sz="2000" dirty="0" smtClean="0"/>
              <a:t> </a:t>
            </a:r>
            <a:r>
              <a:rPr lang="ru-RU" sz="2000" dirty="0" err="1" smtClean="0"/>
              <a:t>ризик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виникнення</a:t>
            </a:r>
            <a:r>
              <a:rPr lang="ru-RU" sz="2000" dirty="0" smtClean="0"/>
              <a:t> раку </a:t>
            </a:r>
            <a:r>
              <a:rPr lang="ru-RU" sz="2000" dirty="0" err="1" smtClean="0"/>
              <a:t>сечового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міхура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0" y="3789040"/>
            <a:ext cx="4623370" cy="27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6719"/>
            <a:ext cx="396044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260648"/>
            <a:ext cx="2191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Гортань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912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тривалого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пошкоджуються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внутрішні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клітини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гортані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призводить</a:t>
            </a:r>
            <a:r>
              <a:rPr lang="ru-RU" sz="2000" dirty="0" smtClean="0"/>
              <a:t> до раку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органу.</a:t>
            </a:r>
            <a:endParaRPr lang="ru-R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7"/>
            <a:ext cx="39964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8"/>
            <a:ext cx="38100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6064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Статева</a:t>
            </a:r>
            <a:r>
              <a:rPr lang="ru-RU" sz="4400" dirty="0" smtClean="0">
                <a:solidFill>
                  <a:srgbClr val="FF0000"/>
                </a:solidFill>
              </a:rPr>
              <a:t> система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ви</a:t>
            </a:r>
            <a:r>
              <a:rPr lang="ru-RU" sz="2000" dirty="0" smtClean="0"/>
              <a:t> курите, то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скоро у вас </a:t>
            </a:r>
            <a:r>
              <a:rPr lang="ru-RU" sz="2000" dirty="0" err="1" smtClean="0"/>
              <a:t>різко</a:t>
            </a:r>
            <a:r>
              <a:rPr lang="ru-RU" sz="2000" dirty="0" smtClean="0"/>
              <a:t> </a:t>
            </a:r>
            <a:r>
              <a:rPr lang="ru-RU" sz="2000" dirty="0" err="1" smtClean="0"/>
              <a:t>знизиться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здатність</a:t>
            </a:r>
            <a:r>
              <a:rPr lang="ru-RU" sz="2000" dirty="0" smtClean="0"/>
              <a:t> до </a:t>
            </a:r>
            <a:r>
              <a:rPr lang="ru-RU" sz="2000" dirty="0" err="1" smtClean="0"/>
              <a:t>дітонародження</a:t>
            </a:r>
            <a:r>
              <a:rPr lang="ru-RU" sz="2000" dirty="0" smtClean="0"/>
              <a:t>. </a:t>
            </a:r>
            <a:r>
              <a:rPr lang="ru-RU" sz="2000" dirty="0" err="1" smtClean="0"/>
              <a:t>Тютюнова</a:t>
            </a:r>
            <a:r>
              <a:rPr lang="ru-RU" sz="2000" dirty="0" smtClean="0"/>
              <a:t> </a:t>
            </a:r>
            <a:r>
              <a:rPr lang="ru-RU" sz="2000" dirty="0" err="1" smtClean="0"/>
              <a:t>отрута</a:t>
            </a:r>
            <a:r>
              <a:rPr lang="ru-RU" sz="2000" dirty="0" smtClean="0"/>
              <a:t> </a:t>
            </a:r>
            <a:r>
              <a:rPr lang="ru-RU" sz="2000" dirty="0" err="1" smtClean="0"/>
              <a:t>руйнує</a:t>
            </a:r>
            <a:r>
              <a:rPr lang="ru-RU" sz="2000" dirty="0" smtClean="0"/>
              <a:t> </a:t>
            </a:r>
            <a:r>
              <a:rPr lang="ru-RU" sz="2000" dirty="0" err="1" smtClean="0"/>
              <a:t>дозріваючі</a:t>
            </a:r>
            <a:r>
              <a:rPr lang="ru-RU" sz="2000" dirty="0" smtClean="0"/>
              <a:t> і </a:t>
            </a:r>
            <a:r>
              <a:rPr lang="ru-RU" sz="2000" dirty="0" err="1" smtClean="0"/>
              <a:t>повноцінні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клітини</a:t>
            </a:r>
            <a:r>
              <a:rPr lang="ru-RU" sz="2000" dirty="0" smtClean="0"/>
              <a:t> в </a:t>
            </a:r>
            <a:r>
              <a:rPr lang="ru-RU" sz="2000" dirty="0" err="1" smtClean="0"/>
              <a:t>організмі</a:t>
            </a:r>
            <a:r>
              <a:rPr lang="ru-RU" sz="2000" dirty="0" smtClean="0"/>
              <a:t> і </a:t>
            </a:r>
            <a:r>
              <a:rPr lang="ru-RU" sz="2000" dirty="0" err="1" smtClean="0"/>
              <a:t>знижує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рівень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статевих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гормонів</a:t>
            </a:r>
            <a:r>
              <a:rPr lang="ru-RU" sz="2000" dirty="0" smtClean="0"/>
              <a:t>. При </a:t>
            </a:r>
            <a:r>
              <a:rPr lang="ru-RU" sz="2000" dirty="0" err="1" smtClean="0"/>
              <a:t>цьому</a:t>
            </a:r>
            <a:r>
              <a:rPr lang="ru-RU" sz="2000" dirty="0" smtClean="0"/>
              <a:t>, </a:t>
            </a:r>
            <a:r>
              <a:rPr lang="ru-RU" sz="2000" dirty="0" err="1" smtClean="0"/>
              <a:t>враховуйте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знижує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, як у </a:t>
            </a:r>
            <a:r>
              <a:rPr lang="ru-RU" sz="2000" dirty="0" err="1" smtClean="0"/>
              <a:t>чоловіків</a:t>
            </a:r>
            <a:r>
              <a:rPr lang="ru-RU" sz="2000" dirty="0" smtClean="0"/>
              <a:t>, так і у </a:t>
            </a:r>
            <a:r>
              <a:rPr lang="ru-RU" sz="2000" dirty="0" err="1" smtClean="0"/>
              <a:t>жінок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Більшість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курців</a:t>
            </a:r>
            <a:r>
              <a:rPr lang="ru-RU" sz="2000" dirty="0" smtClean="0"/>
              <a:t> </a:t>
            </a:r>
            <a:r>
              <a:rPr lang="ru-RU" sz="2000" dirty="0" err="1" smtClean="0"/>
              <a:t>замислюються</a:t>
            </a:r>
            <a:r>
              <a:rPr lang="ru-RU" sz="2000" dirty="0" smtClean="0"/>
              <a:t> про шкоду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у </a:t>
            </a:r>
            <a:r>
              <a:rPr lang="ru-RU" sz="2000" dirty="0" err="1" smtClean="0"/>
              <a:t>разі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виникнення</a:t>
            </a:r>
            <a:r>
              <a:rPr lang="ru-RU" sz="2000" dirty="0" smtClean="0"/>
              <a:t> хвороб. Але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кинути</a:t>
            </a:r>
            <a:r>
              <a:rPr lang="ru-RU" sz="2000" dirty="0" smtClean="0"/>
              <a:t> </a:t>
            </a:r>
            <a:r>
              <a:rPr lang="ru-RU" sz="2000" dirty="0" err="1" smtClean="0"/>
              <a:t>шкідливу</a:t>
            </a:r>
            <a:r>
              <a:rPr lang="ru-RU" sz="2000" dirty="0" smtClean="0"/>
              <a:t> </a:t>
            </a:r>
            <a:r>
              <a:rPr lang="ru-RU" sz="2000" dirty="0" err="1" smtClean="0"/>
              <a:t>звичку</a:t>
            </a:r>
            <a:r>
              <a:rPr lang="ru-RU" sz="2000" dirty="0" smtClean="0"/>
              <a:t>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</a:t>
            </a:r>
            <a:r>
              <a:rPr lang="ru-RU" sz="2000" dirty="0" err="1" smtClean="0"/>
              <a:t>сьогодні</a:t>
            </a:r>
            <a:r>
              <a:rPr lang="ru-RU" sz="2000" dirty="0" smtClean="0"/>
              <a:t>,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проблем </a:t>
            </a:r>
            <a:r>
              <a:rPr lang="ru-RU" sz="2000" dirty="0" err="1" smtClean="0"/>
              <a:t>зі</a:t>
            </a:r>
            <a:r>
              <a:rPr lang="ru-RU" sz="2000" dirty="0" smtClean="0"/>
              <a:t> </a:t>
            </a:r>
            <a:r>
              <a:rPr lang="ru-RU" sz="2000" dirty="0" err="1" smtClean="0"/>
              <a:t>здоров'ям</a:t>
            </a:r>
            <a:r>
              <a:rPr lang="ru-RU" sz="2000" dirty="0" smtClean="0"/>
              <a:t> </a:t>
            </a:r>
            <a:r>
              <a:rPr lang="ru-RU" sz="2000" dirty="0" err="1" smtClean="0"/>
              <a:t>вдасться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запобігти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1" y="3645024"/>
            <a:ext cx="4691692" cy="2949235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18" y="3717031"/>
            <a:ext cx="4141871" cy="28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80068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Куріння</a:t>
            </a:r>
            <a:r>
              <a:rPr lang="ru-RU" sz="4400" dirty="0" smtClean="0">
                <a:solidFill>
                  <a:srgbClr val="FF0000"/>
                </a:solidFill>
              </a:rPr>
              <a:t> і </a:t>
            </a:r>
            <a:r>
              <a:rPr lang="ru-RU" sz="4400" dirty="0" err="1" smtClean="0">
                <a:solidFill>
                  <a:srgbClr val="FF0000"/>
                </a:solidFill>
              </a:rPr>
              <a:t>захворювання</a:t>
            </a: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</a:rPr>
              <a:t>шкіри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0676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Шкіра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має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жовтуватий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відтінок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 smtClean="0"/>
          </a:p>
          <a:p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відбувається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кисневе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голодування</a:t>
            </a:r>
            <a:r>
              <a:rPr lang="ru-RU" sz="2000" dirty="0" smtClean="0"/>
              <a:t> і </a:t>
            </a:r>
            <a:r>
              <a:rPr lang="ru-RU" sz="2000" dirty="0" err="1" smtClean="0"/>
              <a:t>порушення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</a:t>
            </a:r>
            <a:r>
              <a:rPr lang="ru-RU" sz="2000" dirty="0" err="1" smtClean="0"/>
              <a:t>печінки</a:t>
            </a:r>
            <a:r>
              <a:rPr lang="ru-RU" sz="2000" dirty="0" smtClean="0"/>
              <a:t> , яка не </a:t>
            </a:r>
            <a:r>
              <a:rPr lang="ru-RU" sz="2000" dirty="0" err="1" smtClean="0"/>
              <a:t>справляється</a:t>
            </a:r>
            <a:r>
              <a:rPr lang="ru-RU" sz="2000" dirty="0" smtClean="0"/>
              <a:t> з </a:t>
            </a:r>
            <a:r>
              <a:rPr lang="ru-RU" sz="2000" dirty="0" err="1" smtClean="0"/>
              <a:t>виведенням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шкідливих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</a:t>
            </a:r>
            <a:r>
              <a:rPr lang="ru-RU" sz="2000" dirty="0" smtClean="0"/>
              <a:t> і </a:t>
            </a:r>
            <a:r>
              <a:rPr lang="ru-RU" sz="2000" dirty="0" err="1" smtClean="0"/>
              <a:t>канцерогенів</a:t>
            </a:r>
            <a:r>
              <a:rPr lang="ru-RU" sz="2000" dirty="0" smtClean="0"/>
              <a:t> 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потрапляють</a:t>
            </a:r>
            <a:r>
              <a:rPr lang="ru-RU" sz="2000" dirty="0" smtClean="0"/>
              <a:t> в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з </a:t>
            </a:r>
            <a:r>
              <a:rPr lang="ru-RU" sz="2000" dirty="0" err="1" smtClean="0"/>
              <a:t>тютюновим</a:t>
            </a:r>
            <a:r>
              <a:rPr lang="ru-RU" sz="2000" dirty="0" smtClean="0"/>
              <a:t> </a:t>
            </a:r>
            <a:r>
              <a:rPr lang="ru-RU" sz="2000" dirty="0" err="1" smtClean="0"/>
              <a:t>димом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54" y="2924944"/>
            <a:ext cx="6010275" cy="37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1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Куріння</a:t>
            </a:r>
            <a:r>
              <a:rPr lang="ru-RU" sz="2000" dirty="0" smtClean="0"/>
              <a:t> і молодь -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серйозна</a:t>
            </a:r>
            <a:r>
              <a:rPr lang="ru-RU" sz="2000" dirty="0" smtClean="0"/>
              <a:t> проблема, і проблема не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медична</a:t>
            </a:r>
            <a:r>
              <a:rPr lang="ru-RU" sz="2000" dirty="0" smtClean="0"/>
              <a:t>, але і </a:t>
            </a:r>
            <a:r>
              <a:rPr lang="ru-RU" sz="2000" dirty="0" err="1" smtClean="0"/>
              <a:t>соціальна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65" y="890215"/>
            <a:ext cx="4983435" cy="34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971185" cy="39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Шкіра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має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сіруватий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відтінок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err="1" smtClean="0"/>
              <a:t>Організм</a:t>
            </a:r>
            <a:r>
              <a:rPr lang="ru-RU" sz="2000" dirty="0" smtClean="0"/>
              <a:t> та </a:t>
            </a:r>
            <a:r>
              <a:rPr lang="ru-RU" sz="2000" dirty="0" err="1" smtClean="0"/>
              <a:t>шкіра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відчувають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кисневе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голодування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звуження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судин</a:t>
            </a:r>
            <a:r>
              <a:rPr lang="ru-RU" sz="2000" dirty="0" smtClean="0"/>
              <a:t> і </a:t>
            </a:r>
            <a:r>
              <a:rPr lang="ru-RU" sz="2000" dirty="0" err="1" smtClean="0"/>
              <a:t>погіршення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кровообігу</a:t>
            </a:r>
            <a:r>
              <a:rPr lang="ru-RU" sz="2000" dirty="0" smtClean="0"/>
              <a:t> 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курінням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960440" cy="297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24036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75" y="260648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Зморшки</a:t>
            </a:r>
            <a:r>
              <a:rPr lang="ru-RU" sz="2000" dirty="0" smtClean="0">
                <a:solidFill>
                  <a:srgbClr val="FF0000"/>
                </a:solidFill>
              </a:rPr>
              <a:t> .</a:t>
            </a:r>
          </a:p>
          <a:p>
            <a:endParaRPr lang="ru-RU" sz="2000" dirty="0" smtClean="0"/>
          </a:p>
          <a:p>
            <a:r>
              <a:rPr lang="ru-RU" sz="2000" dirty="0" smtClean="0"/>
              <a:t>Вони </a:t>
            </a:r>
            <a:r>
              <a:rPr lang="ru-RU" sz="2000" dirty="0" err="1" smtClean="0"/>
              <a:t>утворюються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результаті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специфічної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міміки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курінні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    </a:t>
            </a:r>
            <a:r>
              <a:rPr lang="ru-RU" sz="2000" dirty="0" smtClean="0">
                <a:solidFill>
                  <a:srgbClr val="FF0000"/>
                </a:solidFill>
              </a:rPr>
              <a:t>Суха </a:t>
            </a:r>
            <a:r>
              <a:rPr lang="ru-RU" sz="2000" dirty="0" err="1" smtClean="0">
                <a:solidFill>
                  <a:srgbClr val="FF0000"/>
                </a:solidFill>
              </a:rPr>
              <a:t>шкіра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Через </a:t>
            </a:r>
            <a:r>
              <a:rPr lang="ru-RU" sz="2000" dirty="0" err="1" smtClean="0"/>
              <a:t>звуження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капілярів</a:t>
            </a:r>
            <a:r>
              <a:rPr lang="ru-RU" sz="2000" dirty="0" smtClean="0"/>
              <a:t> </a:t>
            </a:r>
            <a:r>
              <a:rPr lang="ru-RU" sz="2000" dirty="0" err="1" smtClean="0"/>
              <a:t>шкірі</a:t>
            </a:r>
            <a:r>
              <a:rPr lang="ru-RU" sz="2000" dirty="0" smtClean="0"/>
              <a:t> не </a:t>
            </a:r>
            <a:r>
              <a:rPr lang="ru-RU" sz="2000" dirty="0" err="1" smtClean="0"/>
              <a:t>вистачає</a:t>
            </a:r>
            <a:r>
              <a:rPr lang="ru-RU" sz="2000" dirty="0" smtClean="0"/>
              <a:t> </a:t>
            </a:r>
            <a:r>
              <a:rPr lang="ru-RU" sz="2000" dirty="0" err="1" smtClean="0"/>
              <a:t>вологи</a:t>
            </a:r>
            <a:r>
              <a:rPr lang="ru-RU" sz="2000" dirty="0" smtClean="0"/>
              <a:t> , </a:t>
            </a:r>
            <a:r>
              <a:rPr lang="ru-RU" sz="2000" dirty="0" err="1" smtClean="0"/>
              <a:t>вітамінів</a:t>
            </a:r>
            <a:r>
              <a:rPr lang="ru-RU" sz="2000" dirty="0" smtClean="0"/>
              <a:t> і </a:t>
            </a:r>
            <a:r>
              <a:rPr lang="ru-RU" sz="2000" dirty="0" err="1" smtClean="0"/>
              <a:t>мікроелементів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54673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560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Вугрові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рубці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Через </a:t>
            </a:r>
            <a:r>
              <a:rPr lang="ru-RU" sz="2000" dirty="0" err="1" smtClean="0"/>
              <a:t>постійне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кисневе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голодування</a:t>
            </a:r>
            <a:r>
              <a:rPr lang="ru-RU" sz="2000" dirty="0" smtClean="0"/>
              <a:t> і недопоставки </a:t>
            </a:r>
            <a:r>
              <a:rPr lang="ru-RU" sz="2000" dirty="0" err="1" smtClean="0"/>
              <a:t>поживних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</a:t>
            </a:r>
            <a:r>
              <a:rPr lang="ru-RU" sz="2000" dirty="0" smtClean="0"/>
              <a:t> </a:t>
            </a:r>
            <a:r>
              <a:rPr lang="ru-RU" sz="2000" dirty="0" err="1" smtClean="0"/>
              <a:t>регенерація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шкіри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повільно</a:t>
            </a:r>
            <a:r>
              <a:rPr lang="ru-RU" sz="2000" dirty="0" smtClean="0"/>
              <a:t> і часто </a:t>
            </a:r>
            <a:r>
              <a:rPr lang="ru-RU" sz="2000" dirty="0" err="1" smtClean="0"/>
              <a:t>замість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нормальної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тканини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утворюється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рубцева</a:t>
            </a:r>
            <a:r>
              <a:rPr lang="ru-RU" sz="2000" dirty="0" smtClean="0"/>
              <a:t> тканина .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FF0000"/>
                </a:solidFill>
              </a:rPr>
              <a:t>    </a:t>
            </a:r>
            <a:r>
              <a:rPr lang="ru-RU" sz="2000" dirty="0" err="1" smtClean="0">
                <a:solidFill>
                  <a:srgbClr val="FF0000"/>
                </a:solidFill>
              </a:rPr>
              <a:t>Підвищена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чутливість</a:t>
            </a:r>
            <a:r>
              <a:rPr lang="ru-RU" sz="2000" dirty="0" smtClean="0">
                <a:solidFill>
                  <a:srgbClr val="FF0000"/>
                </a:solidFill>
              </a:rPr>
              <a:t> до </a:t>
            </a:r>
            <a:r>
              <a:rPr lang="ru-RU" sz="2000" dirty="0" err="1" smtClean="0">
                <a:solidFill>
                  <a:srgbClr val="FF0000"/>
                </a:solidFill>
              </a:rPr>
              <a:t>променів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сонця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У </a:t>
            </a:r>
            <a:r>
              <a:rPr lang="ru-RU" sz="2000" dirty="0" err="1" smtClean="0"/>
              <a:t>курців</a:t>
            </a:r>
            <a:r>
              <a:rPr lang="ru-RU" sz="2000" dirty="0" smtClean="0"/>
              <a:t> в </a:t>
            </a:r>
            <a:r>
              <a:rPr lang="ru-RU" sz="2000" dirty="0" err="1" smtClean="0"/>
              <a:t>шкірі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сильні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окисні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процеси</a:t>
            </a:r>
            <a:r>
              <a:rPr lang="ru-RU" sz="2000" dirty="0" smtClean="0"/>
              <a:t> 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здатні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запускати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механізм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старіння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шкіри</a:t>
            </a:r>
            <a:r>
              <a:rPr lang="ru-RU" sz="2000" dirty="0" smtClean="0"/>
              <a:t>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п'ять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хвилин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перебування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сонці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91" y="3274591"/>
            <a:ext cx="3960440" cy="33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3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377780" cy="30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30765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1180"/>
            <a:ext cx="5377780" cy="34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84784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http://narodna-osvita.com.ua/315-yak-kurnnya-vplivaye-na-organzm-lyudini.html</a:t>
            </a:r>
            <a:endParaRPr lang="uk-UA" dirty="0" smtClean="0"/>
          </a:p>
          <a:p>
            <a:r>
              <a:rPr lang="en-US" dirty="0" smtClean="0">
                <a:hlinkClick r:id="rId3"/>
              </a:rPr>
              <a:t>http://www.br.com.ua/referats/Bgd/55287.htm</a:t>
            </a:r>
            <a:endParaRPr lang="uk-UA" dirty="0" smtClean="0"/>
          </a:p>
          <a:p>
            <a:r>
              <a:rPr lang="en-US" dirty="0" smtClean="0">
                <a:hlinkClick r:id="rId4"/>
              </a:rPr>
              <a:t>http://skazhynet.ru/vliyanie-kureniya-na-organizm-cheloveka</a:t>
            </a:r>
            <a:endParaRPr lang="uk-UA" dirty="0" smtClean="0"/>
          </a:p>
          <a:p>
            <a:r>
              <a:rPr lang="en-US" dirty="0" smtClean="0">
                <a:hlinkClick r:id="rId5"/>
              </a:rPr>
              <a:t>http://www.grandars.ru/college/medicina/vliyanie-kureniya.html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7360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Джерела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інформації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89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6723" y="2564904"/>
            <a:ext cx="6276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☺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3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Тютюн - </a:t>
            </a:r>
            <a:r>
              <a:rPr lang="ru-RU" sz="2000" dirty="0" err="1" smtClean="0"/>
              <a:t>трав'яниста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рослина</a:t>
            </a:r>
            <a:r>
              <a:rPr lang="ru-RU" sz="2000" dirty="0" smtClean="0"/>
              <a:t>. У </a:t>
            </a:r>
            <a:r>
              <a:rPr lang="ru-RU" sz="2000" dirty="0" err="1" smtClean="0"/>
              <a:t>тютюновому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димі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міститься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понад</a:t>
            </a:r>
            <a:r>
              <a:rPr lang="ru-RU" sz="2000" dirty="0" smtClean="0"/>
              <a:t> 4200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</a:t>
            </a:r>
            <a:r>
              <a:rPr lang="ru-RU" sz="2000" dirty="0" smtClean="0"/>
              <a:t>, з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понад</a:t>
            </a:r>
            <a:r>
              <a:rPr lang="ru-RU" sz="2000" dirty="0" smtClean="0"/>
              <a:t> 200 </a:t>
            </a:r>
            <a:r>
              <a:rPr lang="ru-RU" sz="2000" dirty="0" err="1" smtClean="0"/>
              <a:t>небезпечні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організму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.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них особливо </a:t>
            </a:r>
            <a:r>
              <a:rPr lang="ru-RU" sz="2000" dirty="0" err="1" smtClean="0"/>
              <a:t>шкідливі</a:t>
            </a:r>
            <a:r>
              <a:rPr lang="ru-RU" sz="2000" dirty="0" smtClean="0"/>
              <a:t> </a:t>
            </a:r>
            <a:r>
              <a:rPr lang="ru-RU" sz="2000" dirty="0" err="1" smtClean="0"/>
              <a:t>нікотин</a:t>
            </a:r>
            <a:r>
              <a:rPr lang="ru-RU" sz="2000" dirty="0" smtClean="0"/>
              <a:t>, </a:t>
            </a:r>
            <a:r>
              <a:rPr lang="ru-RU" sz="2000" dirty="0" err="1" smtClean="0"/>
              <a:t>тютюновий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дьоготь</a:t>
            </a:r>
            <a:r>
              <a:rPr lang="ru-RU" sz="2000" dirty="0" smtClean="0"/>
              <a:t>, окис </a:t>
            </a:r>
            <a:r>
              <a:rPr lang="ru-RU" sz="2000" dirty="0" err="1" smtClean="0"/>
              <a:t>вуглецю</a:t>
            </a:r>
            <a:r>
              <a:rPr lang="ru-RU" sz="2000" dirty="0" smtClean="0"/>
              <a:t> (</a:t>
            </a:r>
            <a:r>
              <a:rPr lang="ru-RU" sz="2000" dirty="0" err="1" smtClean="0"/>
              <a:t>чадний</a:t>
            </a:r>
            <a:r>
              <a:rPr lang="ru-RU" sz="2000" dirty="0" smtClean="0"/>
              <a:t> газ) та </a:t>
            </a:r>
            <a:r>
              <a:rPr lang="ru-RU" sz="2000" dirty="0" err="1" smtClean="0"/>
              <a:t>ін</a:t>
            </a:r>
            <a:r>
              <a:rPr lang="ru-RU" sz="2000" dirty="0" smtClean="0"/>
              <a:t>.  </a:t>
            </a:r>
            <a:r>
              <a:rPr lang="ru-RU" sz="2000" dirty="0" err="1" smtClean="0"/>
              <a:t>Сильними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отруйними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руйнуючими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властивостями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володіють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радіоактивні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речовини</a:t>
            </a:r>
            <a:r>
              <a:rPr lang="ru-RU" sz="2000" dirty="0" smtClean="0"/>
              <a:t> і </a:t>
            </a:r>
            <a:r>
              <a:rPr lang="ru-RU" sz="2000" dirty="0" err="1" smtClean="0"/>
              <a:t>важкі</a:t>
            </a:r>
            <a:r>
              <a:rPr lang="ru-RU" sz="2000" dirty="0" smtClean="0"/>
              <a:t> метали,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присутні</a:t>
            </a:r>
            <a:r>
              <a:rPr lang="ru-RU" sz="2000" dirty="0" smtClean="0"/>
              <a:t> в </a:t>
            </a:r>
            <a:r>
              <a:rPr lang="ru-RU" sz="2000" dirty="0" err="1" smtClean="0"/>
              <a:t>тютюновому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димі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" y="2593967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29971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629971"/>
            <a:ext cx="309562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47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8"/>
            <a:ext cx="9144000" cy="686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601"/>
            <a:ext cx="8928992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2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Нікотин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міститься</a:t>
            </a:r>
            <a:r>
              <a:rPr lang="ru-RU" sz="2000" dirty="0" smtClean="0"/>
              <a:t> в сигаретах - один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токсичних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рослинних</a:t>
            </a:r>
            <a:r>
              <a:rPr lang="ru-RU" sz="2000" dirty="0" smtClean="0"/>
              <a:t> отрут,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впливом</a:t>
            </a:r>
            <a:r>
              <a:rPr lang="ru-RU" sz="2000" dirty="0" smtClean="0"/>
              <a:t> </a:t>
            </a:r>
            <a:r>
              <a:rPr lang="ru-RU" sz="2000" dirty="0" err="1" smtClean="0"/>
              <a:t>якого</a:t>
            </a:r>
            <a:r>
              <a:rPr lang="ru-RU" sz="2000" dirty="0" smtClean="0"/>
              <a:t>, в момент </a:t>
            </a:r>
            <a:r>
              <a:rPr lang="ru-RU" sz="2000" dirty="0" err="1" smtClean="0"/>
              <a:t>куріння</a:t>
            </a:r>
            <a:r>
              <a:rPr lang="ru-RU" sz="2000" dirty="0" smtClean="0"/>
              <a:t> у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розширюються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кровоносні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судини</a:t>
            </a:r>
            <a:r>
              <a:rPr lang="ru-RU" sz="2000" dirty="0" smtClean="0"/>
              <a:t>, а </a:t>
            </a:r>
            <a:r>
              <a:rPr lang="ru-RU" sz="2000" dirty="0" err="1" smtClean="0"/>
              <a:t>потім</a:t>
            </a:r>
            <a:r>
              <a:rPr lang="ru-RU" sz="2000" dirty="0" smtClean="0"/>
              <a:t>, </a:t>
            </a:r>
            <a:r>
              <a:rPr lang="ru-RU" sz="2000" dirty="0" err="1" smtClean="0"/>
              <a:t>після</a:t>
            </a:r>
            <a:r>
              <a:rPr lang="ru-RU" sz="2000" dirty="0" smtClean="0"/>
              <a:t> </a:t>
            </a:r>
            <a:r>
              <a:rPr lang="ru-RU" sz="2000" dirty="0" err="1" smtClean="0"/>
              <a:t>викурювання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сигарети</a:t>
            </a:r>
            <a:r>
              <a:rPr lang="ru-RU" sz="2000" dirty="0" smtClean="0"/>
              <a:t>, вони </a:t>
            </a:r>
            <a:r>
              <a:rPr lang="ru-RU" sz="2000" dirty="0" err="1" smtClean="0"/>
              <a:t>різко</a:t>
            </a:r>
            <a:r>
              <a:rPr lang="ru-RU" sz="2000" dirty="0" smtClean="0"/>
              <a:t> </a:t>
            </a:r>
            <a:r>
              <a:rPr lang="ru-RU" sz="2000" dirty="0" err="1" smtClean="0"/>
              <a:t>звужуються</a:t>
            </a:r>
            <a:r>
              <a:rPr lang="ru-RU" sz="2000" dirty="0" smtClean="0"/>
              <a:t> не </a:t>
            </a:r>
            <a:r>
              <a:rPr lang="ru-RU" sz="2000" dirty="0" err="1" smtClean="0"/>
              <a:t>менше</a:t>
            </a:r>
            <a:r>
              <a:rPr lang="ru-RU" sz="2000" dirty="0" smtClean="0"/>
              <a:t> </a:t>
            </a:r>
            <a:r>
              <a:rPr lang="ru-RU" sz="2000" dirty="0" err="1" smtClean="0"/>
              <a:t>ніж</a:t>
            </a:r>
            <a:r>
              <a:rPr lang="ru-RU" sz="2000" dirty="0" smtClean="0"/>
              <a:t> на 30 </a:t>
            </a:r>
            <a:r>
              <a:rPr lang="ru-RU" sz="2000" dirty="0" err="1" smtClean="0"/>
              <a:t>хвилин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50" y="289571"/>
            <a:ext cx="4284984" cy="335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39682"/>
            <a:ext cx="3734544" cy="319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316835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62" y="116632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Окис </a:t>
            </a:r>
            <a:r>
              <a:rPr lang="ru-RU" sz="2000" dirty="0" err="1" smtClean="0"/>
              <a:t>вуглецю</a:t>
            </a:r>
            <a:r>
              <a:rPr lang="ru-RU" sz="2000" dirty="0" smtClean="0"/>
              <a:t> ( </a:t>
            </a:r>
            <a:r>
              <a:rPr lang="ru-RU" sz="2000" dirty="0" err="1" smtClean="0"/>
              <a:t>чадний</a:t>
            </a:r>
            <a:r>
              <a:rPr lang="ru-RU" sz="2000" dirty="0" smtClean="0"/>
              <a:t> газ , СО) при </a:t>
            </a:r>
            <a:r>
              <a:rPr lang="ru-RU" sz="2000" dirty="0" err="1" smtClean="0"/>
              <a:t>надходженні</a:t>
            </a:r>
            <a:r>
              <a:rPr lang="ru-RU" sz="2000" dirty="0" smtClean="0"/>
              <a:t> і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викликає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кисневе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голодування</a:t>
            </a:r>
            <a:r>
              <a:rPr lang="ru-RU" sz="2000" dirty="0" smtClean="0"/>
              <a:t> ,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порушує</a:t>
            </a:r>
            <a:r>
              <a:rPr lang="ru-RU" sz="2000" dirty="0" smtClean="0"/>
              <a:t> </a:t>
            </a:r>
            <a:r>
              <a:rPr lang="ru-RU" sz="2000" dirty="0" err="1" smtClean="0"/>
              <a:t>здатність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червоних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кров'яних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клітин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крові</a:t>
            </a:r>
            <a:r>
              <a:rPr lang="ru-RU" sz="2000" dirty="0" smtClean="0"/>
              <a:t> (</a:t>
            </a:r>
            <a:r>
              <a:rPr lang="ru-RU" sz="2000" dirty="0" err="1" smtClean="0"/>
              <a:t>еритроцитів</a:t>
            </a:r>
            <a:r>
              <a:rPr lang="ru-RU" sz="2000" dirty="0" smtClean="0"/>
              <a:t>) </a:t>
            </a:r>
            <a:r>
              <a:rPr lang="ru-RU" sz="2000" dirty="0" err="1" smtClean="0"/>
              <a:t>переносити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кисень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легенів</a:t>
            </a:r>
            <a:r>
              <a:rPr lang="ru-RU" sz="2000" dirty="0" smtClean="0"/>
              <a:t> до </a:t>
            </a:r>
            <a:r>
              <a:rPr lang="ru-RU" sz="2000" dirty="0" err="1" smtClean="0"/>
              <a:t>всіх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органів</a:t>
            </a:r>
            <a:r>
              <a:rPr lang="ru-RU" sz="2000" dirty="0" smtClean="0"/>
              <a:t> і тканин , через </a:t>
            </a:r>
            <a:r>
              <a:rPr lang="ru-RU" sz="2000" dirty="0" err="1" smtClean="0"/>
              <a:t>що</a:t>
            </a:r>
            <a:r>
              <a:rPr lang="ru-RU" sz="2000" dirty="0" smtClean="0"/>
              <a:t> у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настає</a:t>
            </a:r>
            <a:r>
              <a:rPr lang="ru-RU" sz="2000" dirty="0" smtClean="0"/>
              <a:t> </a:t>
            </a:r>
            <a:r>
              <a:rPr lang="ru-RU" sz="2000" dirty="0" err="1" smtClean="0"/>
              <a:t>задуха</a:t>
            </a:r>
            <a:r>
              <a:rPr lang="ru-RU" sz="2000" dirty="0" smtClean="0"/>
              <a:t>. При </a:t>
            </a:r>
            <a:r>
              <a:rPr lang="ru-RU" sz="2000" dirty="0" err="1" smtClean="0"/>
              <a:t>курінні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регулярне</a:t>
            </a:r>
            <a:r>
              <a:rPr lang="ru-RU" sz="2000" dirty="0" smtClean="0"/>
              <a:t> </a:t>
            </a:r>
            <a:r>
              <a:rPr lang="ru-RU" sz="2000" dirty="0" err="1" smtClean="0"/>
              <a:t>надходження</a:t>
            </a:r>
            <a:r>
              <a:rPr lang="ru-RU" sz="2000" dirty="0" smtClean="0"/>
              <a:t> СО в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</a:t>
            </a:r>
            <a:r>
              <a:rPr lang="ru-RU" sz="2000" dirty="0" err="1" smtClean="0"/>
              <a:t>веде</a:t>
            </a:r>
            <a:r>
              <a:rPr lang="ru-RU" sz="2000" dirty="0" smtClean="0"/>
              <a:t> до </a:t>
            </a:r>
            <a:r>
              <a:rPr lang="ru-RU" sz="2000" dirty="0" err="1" smtClean="0"/>
              <a:t>зниження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можливостей</a:t>
            </a:r>
            <a:r>
              <a:rPr lang="ru-RU" sz="2000" dirty="0" smtClean="0"/>
              <a:t> </a:t>
            </a:r>
            <a:r>
              <a:rPr lang="ru-RU" sz="2000" dirty="0" err="1" smtClean="0"/>
              <a:t>дихальної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та до </a:t>
            </a:r>
            <a:r>
              <a:rPr lang="ru-RU" sz="2000" dirty="0" err="1" smtClean="0"/>
              <a:t>обмеження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фізичної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активності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74441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968552" cy="354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9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49685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Тютюновий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дьоготь</a:t>
            </a:r>
            <a:r>
              <a:rPr lang="ru-RU" sz="2000" dirty="0" smtClean="0"/>
              <a:t> є </a:t>
            </a:r>
            <a:r>
              <a:rPr lang="ru-RU" sz="2000" dirty="0" err="1" smtClean="0"/>
              <a:t>винятково</a:t>
            </a:r>
            <a:r>
              <a:rPr lang="ru-RU" sz="2000" dirty="0" smtClean="0"/>
              <a:t> </a:t>
            </a:r>
            <a:r>
              <a:rPr lang="ru-RU" sz="2000" dirty="0" err="1" smtClean="0"/>
              <a:t>сильним</a:t>
            </a:r>
            <a:r>
              <a:rPr lang="ru-RU" sz="2000" dirty="0" smtClean="0"/>
              <a:t> канцерогеном , </a:t>
            </a:r>
            <a:r>
              <a:rPr lang="ru-RU" sz="2000" dirty="0" err="1" smtClean="0"/>
              <a:t>тобто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речовиною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викликає</a:t>
            </a:r>
            <a:r>
              <a:rPr lang="ru-RU" sz="2000" dirty="0" smtClean="0"/>
              <a:t> </a:t>
            </a:r>
            <a:r>
              <a:rPr lang="ru-RU" sz="2000" dirty="0" err="1" smtClean="0"/>
              <a:t>ракові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захворювання</a:t>
            </a:r>
            <a:r>
              <a:rPr lang="ru-RU" sz="2000" dirty="0" smtClean="0"/>
              <a:t>. </a:t>
            </a:r>
            <a:r>
              <a:rPr lang="ru-RU" sz="2000" dirty="0" err="1" smtClean="0"/>
              <a:t>Після</a:t>
            </a:r>
            <a:r>
              <a:rPr lang="ru-RU" sz="2000" dirty="0" smtClean="0"/>
              <a:t> </a:t>
            </a:r>
            <a:r>
              <a:rPr lang="ru-RU" sz="2000" dirty="0" err="1" smtClean="0"/>
              <a:t>викурювання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сигарети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добре видно на </a:t>
            </a:r>
            <a:r>
              <a:rPr lang="ru-RU" sz="2000" dirty="0" err="1" smtClean="0"/>
              <a:t>фільтрі</a:t>
            </a:r>
            <a:r>
              <a:rPr lang="ru-RU" sz="2000" dirty="0" smtClean="0"/>
              <a:t> у </a:t>
            </a:r>
            <a:r>
              <a:rPr lang="ru-RU" sz="2000" dirty="0" err="1" smtClean="0"/>
              <a:t>вигляді</a:t>
            </a:r>
            <a:r>
              <a:rPr lang="ru-RU" sz="2000" dirty="0" smtClean="0"/>
              <a:t> коричневого </a:t>
            </a:r>
            <a:r>
              <a:rPr lang="ru-RU" sz="2000" dirty="0" err="1" smtClean="0"/>
              <a:t>нальоту</a:t>
            </a:r>
            <a:r>
              <a:rPr lang="ru-RU" sz="2000" dirty="0" smtClean="0"/>
              <a:t>. Але , </a:t>
            </a:r>
            <a:r>
              <a:rPr lang="ru-RU" sz="2000" dirty="0" err="1" smtClean="0"/>
              <a:t>викурюючи</a:t>
            </a:r>
            <a:r>
              <a:rPr lang="ru-RU" sz="2000" dirty="0" smtClean="0"/>
              <a:t> в день по </a:t>
            </a:r>
            <a:r>
              <a:rPr lang="ru-RU" sz="2000" dirty="0" err="1" smtClean="0"/>
              <a:t>пачці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так </a:t>
            </a:r>
            <a:r>
              <a:rPr lang="ru-RU" sz="2000" dirty="0" err="1" smtClean="0"/>
              <a:t>званих</a:t>
            </a:r>
            <a:r>
              <a:rPr lang="ru-RU" sz="2000" dirty="0" smtClean="0"/>
              <a:t> «легких» сигарет (у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тютюнового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дьогтю</a:t>
            </a:r>
            <a:r>
              <a:rPr lang="ru-RU" sz="2000" dirty="0" smtClean="0"/>
              <a:t> </a:t>
            </a:r>
            <a:r>
              <a:rPr lang="ru-RU" sz="2000" dirty="0" err="1" smtClean="0"/>
              <a:t>знижений</a:t>
            </a:r>
            <a:r>
              <a:rPr lang="ru-RU" sz="2000" dirty="0" smtClean="0"/>
              <a:t> ) , за </a:t>
            </a:r>
            <a:r>
              <a:rPr lang="ru-RU" sz="2000" dirty="0" err="1" smtClean="0"/>
              <a:t>рік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людина</a:t>
            </a:r>
            <a:r>
              <a:rPr lang="ru-RU" sz="2000" dirty="0" smtClean="0"/>
              <a:t> вводить в </a:t>
            </a:r>
            <a:r>
              <a:rPr lang="ru-RU" sz="2000" dirty="0" err="1" smtClean="0"/>
              <a:t>свій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 до 700 -800 г </a:t>
            </a:r>
            <a:r>
              <a:rPr lang="ru-RU" sz="2000" dirty="0" err="1" smtClean="0"/>
              <a:t>тютюнового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дьогтю</a:t>
            </a:r>
            <a:r>
              <a:rPr lang="ru-RU" sz="2000" dirty="0" smtClean="0"/>
              <a:t>. Тому не дивно 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рак губи у </a:t>
            </a:r>
            <a:r>
              <a:rPr lang="ru-RU" sz="2000" dirty="0" err="1" smtClean="0"/>
              <a:t>кращих</a:t>
            </a:r>
            <a:r>
              <a:rPr lang="ru-RU" sz="2000" dirty="0" smtClean="0"/>
              <a:t> </a:t>
            </a:r>
            <a:r>
              <a:rPr lang="ru-RU" sz="2000" dirty="0" err="1" smtClean="0"/>
              <a:t>зустрічається</a:t>
            </a:r>
            <a:r>
              <a:rPr lang="ru-RU" sz="2000" dirty="0" smtClean="0"/>
              <a:t> в 80 </a:t>
            </a:r>
            <a:r>
              <a:rPr lang="ru-RU" sz="2000" dirty="0" err="1" smtClean="0"/>
              <a:t>разів</a:t>
            </a:r>
            <a:r>
              <a:rPr lang="ru-RU" sz="2000" dirty="0" smtClean="0"/>
              <a:t> , легких в 67 </a:t>
            </a:r>
            <a:r>
              <a:rPr lang="ru-RU" sz="2000" dirty="0" err="1" smtClean="0"/>
              <a:t>разів</a:t>
            </a:r>
            <a:r>
              <a:rPr lang="ru-RU" sz="2000" dirty="0" smtClean="0"/>
              <a:t> , а рак </a:t>
            </a:r>
            <a:r>
              <a:rPr lang="ru-RU" sz="2000" dirty="0" err="1" smtClean="0"/>
              <a:t>шлунка</a:t>
            </a:r>
            <a:r>
              <a:rPr lang="ru-RU" sz="2000" dirty="0" smtClean="0"/>
              <a:t> - в 12 </a:t>
            </a:r>
            <a:r>
              <a:rPr lang="ru-RU" sz="2000" dirty="0" err="1" smtClean="0"/>
              <a:t>разів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частіше</a:t>
            </a:r>
            <a:r>
              <a:rPr lang="ru-RU" sz="2000" dirty="0" smtClean="0"/>
              <a:t> , </a:t>
            </a:r>
            <a:r>
              <a:rPr lang="ru-RU" sz="2000" dirty="0" err="1" smtClean="0"/>
              <a:t>ніж</a:t>
            </a:r>
            <a:r>
              <a:rPr lang="ru-RU" sz="2000" dirty="0" smtClean="0"/>
              <a:t> у некурящих. </a:t>
            </a:r>
            <a:r>
              <a:rPr lang="ru-RU" sz="2000" dirty="0" err="1" smtClean="0"/>
              <a:t>Саме</a:t>
            </a:r>
            <a:r>
              <a:rPr lang="ru-RU" sz="2000" dirty="0" smtClean="0"/>
              <a:t> </a:t>
            </a:r>
            <a:r>
              <a:rPr lang="ru-RU" sz="2000" dirty="0" err="1" smtClean="0"/>
              <a:t>тютюновий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дьоготь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робить</a:t>
            </a:r>
            <a:r>
              <a:rPr lang="ru-RU" sz="2000" dirty="0" smtClean="0"/>
              <a:t> </a:t>
            </a:r>
            <a:r>
              <a:rPr lang="ru-RU" sz="2000" dirty="0" err="1" smtClean="0"/>
              <a:t>сильний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руйнівний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піднебінні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мигдалики</a:t>
            </a:r>
            <a:r>
              <a:rPr lang="ru-RU" sz="2000" dirty="0" smtClean="0"/>
              <a:t> , </a:t>
            </a:r>
            <a:r>
              <a:rPr lang="ru-RU" sz="2000" dirty="0" err="1" smtClean="0"/>
              <a:t>руйнуючи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клітини</a:t>
            </a:r>
            <a:r>
              <a:rPr lang="ru-RU" sz="2000" dirty="0" smtClean="0"/>
              <a:t> і </a:t>
            </a:r>
            <a:r>
              <a:rPr lang="ru-RU" sz="2000" dirty="0" err="1" smtClean="0"/>
              <a:t>викликаючи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розвиток</a:t>
            </a:r>
            <a:r>
              <a:rPr lang="ru-RU" sz="2000" dirty="0" smtClean="0"/>
              <a:t> </a:t>
            </a:r>
            <a:r>
              <a:rPr lang="ru-RU" sz="2000" dirty="0" err="1" smtClean="0"/>
              <a:t>тонзиліту</a:t>
            </a:r>
            <a:r>
              <a:rPr lang="ru-RU" sz="2000" dirty="0" smtClean="0"/>
              <a:t> і </a:t>
            </a:r>
            <a:r>
              <a:rPr lang="ru-RU" sz="2000" dirty="0" err="1" smtClean="0"/>
              <a:t>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ангіни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888432" cy="468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До одного з </a:t>
            </a:r>
            <a:r>
              <a:rPr lang="ru-RU" sz="2000" dirty="0" err="1" smtClean="0"/>
              <a:t>найпоширеніших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онкологічних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захворювань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відноситься</a:t>
            </a:r>
            <a:r>
              <a:rPr lang="ru-RU" sz="2000" dirty="0" smtClean="0"/>
              <a:t> рак </a:t>
            </a:r>
            <a:r>
              <a:rPr lang="ru-RU" sz="2000" dirty="0" err="1" smtClean="0"/>
              <a:t>легенів</a:t>
            </a:r>
            <a:r>
              <a:rPr lang="ru-RU" sz="2000" dirty="0" smtClean="0"/>
              <a:t>. Рак </a:t>
            </a:r>
            <a:r>
              <a:rPr lang="ru-RU" sz="2000" dirty="0" err="1" smtClean="0"/>
              <a:t>легенів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розвивається</a:t>
            </a:r>
            <a:r>
              <a:rPr lang="ru-RU" sz="2000" dirty="0" smtClean="0"/>
              <a:t> у 17,2% </a:t>
            </a:r>
            <a:r>
              <a:rPr lang="ru-RU" sz="2000" dirty="0" err="1" smtClean="0"/>
              <a:t>курців</a:t>
            </a:r>
            <a:r>
              <a:rPr lang="ru-RU" sz="2000" dirty="0" smtClean="0"/>
              <a:t> </a:t>
            </a:r>
            <a:r>
              <a:rPr lang="ru-RU" sz="2000" dirty="0" err="1" smtClean="0"/>
              <a:t>чоловіків</a:t>
            </a:r>
            <a:r>
              <a:rPr lang="ru-RU" sz="2000" dirty="0" smtClean="0"/>
              <a:t> і у 11,6% </a:t>
            </a:r>
            <a:r>
              <a:rPr lang="ru-RU" sz="2000" dirty="0" err="1" smtClean="0"/>
              <a:t>жінок</a:t>
            </a:r>
            <a:r>
              <a:rPr lang="ru-RU" sz="2000" dirty="0" smtClean="0"/>
              <a:t>, у той час як </a:t>
            </a:r>
            <a:r>
              <a:rPr lang="ru-RU" sz="2000" dirty="0" err="1" smtClean="0"/>
              <a:t>показники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некурящих </a:t>
            </a:r>
            <a:r>
              <a:rPr lang="ru-RU" sz="2000" dirty="0" err="1" smtClean="0"/>
              <a:t>відповідно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становлять</a:t>
            </a:r>
            <a:r>
              <a:rPr lang="ru-RU" sz="2000" dirty="0" smtClean="0"/>
              <a:t> 1,3% і 1,4%.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47831"/>
            <a:ext cx="91467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>
                <a:solidFill>
                  <a:srgbClr val="FF0000"/>
                </a:solidFill>
              </a:rPr>
              <a:t>Наслідки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ru-RU" sz="4800" dirty="0" err="1" smtClean="0">
                <a:solidFill>
                  <a:srgbClr val="FF0000"/>
                </a:solidFill>
              </a:rPr>
              <a:t>куріння</a:t>
            </a:r>
            <a:r>
              <a:rPr lang="ru-RU" sz="4800" dirty="0" smtClean="0">
                <a:solidFill>
                  <a:srgbClr val="FF0000"/>
                </a:solidFill>
              </a:rPr>
              <a:t> для </a:t>
            </a:r>
            <a:r>
              <a:rPr lang="ru-RU" sz="4800" dirty="0" err="1" smtClean="0">
                <a:solidFill>
                  <a:srgbClr val="FF0000"/>
                </a:solidFill>
              </a:rPr>
              <a:t>організму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45638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52758"/>
            <a:ext cx="4392488" cy="221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96</TotalTime>
  <Words>974</Words>
  <Application>Microsoft Office PowerPoint</Application>
  <PresentationFormat>Экран (4:3)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11</cp:revision>
  <dcterms:created xsi:type="dcterms:W3CDTF">2014-03-06T16:40:01Z</dcterms:created>
  <dcterms:modified xsi:type="dcterms:W3CDTF">2014-03-06T18:23:24Z</dcterms:modified>
</cp:coreProperties>
</file>