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1920" y="2132856"/>
            <a:ext cx="4892080" cy="2160240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Життя та творчість </a:t>
            </a:r>
            <a:br>
              <a:rPr lang="uk-UA" dirty="0" smtClean="0"/>
            </a:br>
            <a:r>
              <a:rPr lang="uk-UA" dirty="0" smtClean="0"/>
              <a:t>Ліни Костенко</a:t>
            </a:r>
            <a:endParaRPr lang="ru-RU" dirty="0"/>
          </a:p>
        </p:txBody>
      </p:sp>
      <p:pic>
        <p:nvPicPr>
          <p:cNvPr id="1026" name="Picture 2" descr="http://i.io.ua/img_su/large/0020/37/00203737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981644" cy="5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у творчості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FontTx/>
              <a:buChar char="-"/>
            </a:pPr>
            <a:r>
              <a:rPr lang="uk-UA" dirty="0">
                <a:latin typeface="Comic Sans MS" pitchFamily="66" charset="0"/>
              </a:rPr>
              <a:t>модерний характер художньої свідомості сприймається як природне явище;</a:t>
            </a:r>
          </a:p>
          <a:p>
            <a:pPr algn="ctr">
              <a:buFontTx/>
              <a:buChar char="-"/>
            </a:pPr>
            <a:r>
              <a:rPr lang="uk-UA" dirty="0">
                <a:latin typeface="Comic Sans MS" pitchFamily="66" charset="0"/>
              </a:rPr>
              <a:t>образ невтіленого у слові буття становить найголовнішу естетичну прикмету поезії Ліни Костенко;</a:t>
            </a:r>
          </a:p>
          <a:p>
            <a:pPr algn="ctr">
              <a:buFontTx/>
              <a:buChar char="-"/>
            </a:pPr>
            <a:r>
              <a:rPr lang="uk-UA" dirty="0">
                <a:latin typeface="Comic Sans MS" pitchFamily="66" charset="0"/>
              </a:rPr>
              <a:t>відмова від стереотипів етики, світогляду, загальноприйнятих принципів мистецтва, творчості, яка виражається заперечною часткою “не”;</a:t>
            </a:r>
          </a:p>
          <a:p>
            <a:pPr algn="ctr">
              <a:buFontTx/>
              <a:buChar char="-"/>
            </a:pPr>
            <a:r>
              <a:rPr lang="uk-UA" dirty="0">
                <a:latin typeface="Comic Sans MS" pitchFamily="66" charset="0"/>
              </a:rPr>
              <a:t>головні теми: історична, людина-планета-митець-час, тема вірності і зради та інші.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6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1754"/>
            <a:ext cx="5722184" cy="4148881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uk-UA" dirty="0">
                <a:latin typeface="Comic Sans MS" pitchFamily="66" charset="0"/>
              </a:rPr>
              <a:t>Н</a:t>
            </a:r>
            <a:r>
              <a:rPr lang="uk-UA" dirty="0" smtClean="0">
                <a:latin typeface="Comic Sans MS" pitchFamily="66" charset="0"/>
              </a:rPr>
              <a:t>ародилася </a:t>
            </a:r>
            <a:r>
              <a:rPr lang="uk-UA" dirty="0">
                <a:latin typeface="Comic Sans MS" pitchFamily="66" charset="0"/>
              </a:rPr>
              <a:t>19 березня 1930 року в містечку </a:t>
            </a:r>
            <a:r>
              <a:rPr lang="uk-UA" dirty="0" err="1">
                <a:latin typeface="Comic Sans MS" pitchFamily="66" charset="0"/>
              </a:rPr>
              <a:t>Ржищеві</a:t>
            </a:r>
            <a:r>
              <a:rPr lang="uk-UA" dirty="0">
                <a:latin typeface="Comic Sans MS" pitchFamily="66" charset="0"/>
              </a:rPr>
              <a:t> на Київщині, в учительській </a:t>
            </a:r>
            <a:r>
              <a:rPr lang="uk-UA" dirty="0" smtClean="0">
                <a:latin typeface="Comic Sans MS" pitchFamily="66" charset="0"/>
              </a:rPr>
              <a:t>родині.</a:t>
            </a:r>
            <a:br>
              <a:rPr lang="uk-UA" dirty="0" smtClean="0">
                <a:latin typeface="Comic Sans MS" pitchFamily="66" charset="0"/>
              </a:rPr>
            </a:br>
            <a:endParaRPr lang="uk-UA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Comic Sans MS" pitchFamily="66" charset="0"/>
              </a:rPr>
              <a:t>з </a:t>
            </a:r>
            <a:r>
              <a:rPr lang="uk-UA" dirty="0">
                <a:latin typeface="Comic Sans MS" pitchFamily="66" charset="0"/>
              </a:rPr>
              <a:t>1936 року живе з родиною в Києві;</a:t>
            </a:r>
          </a:p>
          <a:p>
            <a:pPr>
              <a:buFontTx/>
              <a:buNone/>
            </a:pPr>
            <a:endParaRPr lang="uk-UA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uk-UA" dirty="0">
                <a:latin typeface="Comic Sans MS" pitchFamily="66" charset="0"/>
              </a:rPr>
              <a:t>незабаром заарештовують і висилають на десять років у сталінські табори її батька;</a:t>
            </a:r>
          </a:p>
          <a:p>
            <a:pPr marL="0" indent="0">
              <a:buNone/>
            </a:pPr>
            <a:endParaRPr lang="uk-UA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Picture 9" descr="75b941b49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2852936"/>
            <a:ext cx="1161213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5544616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err="1"/>
              <a:t>З</a:t>
            </a:r>
            <a:r>
              <a:rPr lang="ru-RU" i="1" dirty="0" err="1" smtClean="0"/>
              <a:t>акінчила</a:t>
            </a:r>
            <a:r>
              <a:rPr lang="ru-RU" i="1" dirty="0" smtClean="0"/>
              <a:t> </a:t>
            </a:r>
            <a:r>
              <a:rPr lang="ru-RU" i="1" dirty="0"/>
              <a:t>школу на </a:t>
            </a:r>
            <a:r>
              <a:rPr lang="ru-RU" i="1" dirty="0" err="1"/>
              <a:t>Куренівці</a:t>
            </a:r>
            <a:r>
              <a:rPr lang="ru-RU" i="1" dirty="0"/>
              <a:t> і </a:t>
            </a:r>
            <a:r>
              <a:rPr lang="ru-RU" i="1" dirty="0" err="1"/>
              <a:t>ще</a:t>
            </a:r>
            <a:r>
              <a:rPr lang="ru-RU" i="1" dirty="0"/>
              <a:t> </a:t>
            </a:r>
            <a:r>
              <a:rPr lang="ru-RU" i="1" dirty="0" err="1"/>
              <a:t>школяркою</a:t>
            </a:r>
            <a:r>
              <a:rPr lang="ru-RU" i="1" dirty="0"/>
              <a:t> почала </a:t>
            </a:r>
            <a:r>
              <a:rPr lang="ru-RU" i="1" dirty="0" err="1"/>
              <a:t>відвідувати</a:t>
            </a:r>
            <a:r>
              <a:rPr lang="ru-RU" i="1" dirty="0"/>
              <a:t> </a:t>
            </a:r>
            <a:r>
              <a:rPr lang="ru-RU" i="1" dirty="0" err="1"/>
              <a:t>літературну</a:t>
            </a:r>
            <a:r>
              <a:rPr lang="ru-RU" i="1" dirty="0"/>
              <a:t> </a:t>
            </a:r>
            <a:r>
              <a:rPr lang="ru-RU" i="1" dirty="0" err="1"/>
              <a:t>студію</a:t>
            </a:r>
            <a:r>
              <a:rPr lang="ru-RU" i="1" dirty="0"/>
              <a:t> при </a:t>
            </a:r>
            <a:r>
              <a:rPr lang="ru-RU" i="1" dirty="0" err="1"/>
              <a:t>журналі</a:t>
            </a:r>
            <a:r>
              <a:rPr lang="ru-RU" i="1" dirty="0"/>
              <a:t> "</a:t>
            </a:r>
            <a:r>
              <a:rPr lang="ru-RU" i="1" dirty="0" err="1"/>
              <a:t>Дніпро</a:t>
            </a:r>
            <a:r>
              <a:rPr lang="ru-RU" i="1" dirty="0"/>
              <a:t>",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редагував</a:t>
            </a:r>
            <a:r>
              <a:rPr lang="ru-RU" i="1" dirty="0"/>
              <a:t> </a:t>
            </a:r>
            <a:r>
              <a:rPr lang="ru-RU" i="1" dirty="0" err="1"/>
              <a:t>Андрій</a:t>
            </a:r>
            <a:r>
              <a:rPr lang="ru-RU" i="1" dirty="0"/>
              <a:t> </a:t>
            </a:r>
            <a:r>
              <a:rPr lang="ru-RU" i="1" dirty="0" err="1"/>
              <a:t>Малишко</a:t>
            </a:r>
            <a:r>
              <a:rPr lang="ru-RU" i="1" dirty="0"/>
              <a:t>. </a:t>
            </a:r>
          </a:p>
          <a:p>
            <a:pPr marL="0" indent="0">
              <a:buNone/>
            </a:pPr>
            <a:r>
              <a:rPr lang="ru-RU" i="1" dirty="0"/>
              <a:t>  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У </a:t>
            </a:r>
            <a:r>
              <a:rPr lang="ru-RU" i="1" dirty="0"/>
              <a:t>1946 р. </a:t>
            </a:r>
            <a:r>
              <a:rPr lang="ru-RU" i="1" dirty="0" err="1"/>
              <a:t>опубліковані</a:t>
            </a:r>
            <a:r>
              <a:rPr lang="ru-RU" i="1" dirty="0"/>
              <a:t> </a:t>
            </a:r>
            <a:r>
              <a:rPr lang="ru-RU" i="1" dirty="0" err="1"/>
              <a:t>перші</a:t>
            </a:r>
            <a:r>
              <a:rPr lang="ru-RU" i="1" dirty="0"/>
              <a:t> </a:t>
            </a:r>
            <a:r>
              <a:rPr lang="ru-RU" i="1" dirty="0" err="1"/>
              <a:t>вірші</a:t>
            </a:r>
            <a:r>
              <a:rPr lang="ru-RU" i="1" dirty="0"/>
              <a:t>  </a:t>
            </a:r>
            <a:r>
              <a:rPr lang="ru-RU" i="1" dirty="0" err="1"/>
              <a:t>Ліни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Дівчина</a:t>
            </a:r>
            <a:r>
              <a:rPr lang="ru-RU" i="1" dirty="0" smtClean="0"/>
              <a:t> вступила до </a:t>
            </a:r>
            <a:r>
              <a:rPr lang="ru-RU" i="1" dirty="0" err="1" smtClean="0"/>
              <a:t>Київського</a:t>
            </a:r>
            <a:r>
              <a:rPr lang="ru-RU" i="1" dirty="0" smtClean="0"/>
              <a:t> </a:t>
            </a:r>
            <a:r>
              <a:rPr lang="ru-RU" i="1" dirty="0" err="1" smtClean="0"/>
              <a:t>педагогічного</a:t>
            </a:r>
            <a:r>
              <a:rPr lang="ru-RU" i="1" dirty="0" smtClean="0"/>
              <a:t> </a:t>
            </a:r>
            <a:r>
              <a:rPr lang="ru-RU" i="1" dirty="0" err="1" smtClean="0"/>
              <a:t>інституту</a:t>
            </a:r>
            <a:r>
              <a:rPr lang="ru-RU" i="1" dirty="0" smtClean="0"/>
              <a:t> </a:t>
            </a:r>
            <a:r>
              <a:rPr lang="ru-RU" i="1" dirty="0" err="1"/>
              <a:t>ім</a:t>
            </a:r>
            <a:r>
              <a:rPr lang="ru-RU" i="1" dirty="0"/>
              <a:t>. М. Горького(</a:t>
            </a:r>
            <a:r>
              <a:rPr lang="ru-RU" i="1" dirty="0" err="1"/>
              <a:t>тепер</a:t>
            </a:r>
            <a:r>
              <a:rPr lang="ru-RU" i="1" dirty="0"/>
              <a:t> </a:t>
            </a:r>
            <a:r>
              <a:rPr lang="ru-RU" i="1" dirty="0" err="1"/>
              <a:t>педагогічний</a:t>
            </a:r>
            <a:r>
              <a:rPr lang="ru-RU" i="1" dirty="0"/>
              <a:t> </a:t>
            </a:r>
            <a:r>
              <a:rPr lang="ru-RU" i="1" dirty="0" err="1"/>
              <a:t>університет</a:t>
            </a:r>
            <a:r>
              <a:rPr lang="ru-RU" i="1" dirty="0"/>
              <a:t> </a:t>
            </a:r>
            <a:r>
              <a:rPr lang="ru-RU" i="1" dirty="0" err="1"/>
              <a:t>ім</a:t>
            </a:r>
            <a:r>
              <a:rPr lang="ru-RU" i="1" dirty="0"/>
              <a:t>. М. </a:t>
            </a:r>
            <a:r>
              <a:rPr lang="ru-RU" i="1" dirty="0" err="1"/>
              <a:t>Драгоманова</a:t>
            </a:r>
            <a:r>
              <a:rPr lang="ru-RU" i="1" dirty="0"/>
              <a:t> ),але </a:t>
            </a:r>
            <a:r>
              <a:rPr lang="ru-RU" i="1" dirty="0" err="1"/>
              <a:t>залишила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і </a:t>
            </a:r>
            <a:r>
              <a:rPr lang="ru-RU" i="1" dirty="0" err="1"/>
              <a:t>поїхала</a:t>
            </a:r>
            <a:r>
              <a:rPr lang="ru-RU" i="1" dirty="0"/>
              <a:t> </a:t>
            </a:r>
            <a:r>
              <a:rPr lang="ru-RU" i="1" dirty="0" err="1"/>
              <a:t>навчатися</a:t>
            </a:r>
            <a:r>
              <a:rPr lang="ru-RU" i="1" dirty="0"/>
              <a:t>  в </a:t>
            </a:r>
            <a:r>
              <a:rPr lang="ru-RU" i="1" dirty="0" err="1"/>
              <a:t>Московський</a:t>
            </a:r>
            <a:r>
              <a:rPr lang="ru-RU" i="1" dirty="0"/>
              <a:t> </a:t>
            </a:r>
            <a:r>
              <a:rPr lang="ru-RU" i="1" dirty="0" err="1"/>
              <a:t>літературний</a:t>
            </a:r>
            <a:r>
              <a:rPr lang="ru-RU" i="1" dirty="0"/>
              <a:t> </a:t>
            </a:r>
            <a:r>
              <a:rPr lang="ru-RU" i="1" dirty="0" err="1"/>
              <a:t>інститут</a:t>
            </a:r>
            <a:r>
              <a:rPr lang="ru-RU" i="1" dirty="0"/>
              <a:t> </a:t>
            </a:r>
            <a:r>
              <a:rPr lang="ru-RU" i="1" dirty="0" err="1"/>
              <a:t>ім</a:t>
            </a:r>
            <a:r>
              <a:rPr lang="ru-RU" i="1" dirty="0"/>
              <a:t>. М. Горького.</a:t>
            </a:r>
          </a:p>
          <a:p>
            <a:pPr marL="0" indent="0">
              <a:buNone/>
            </a:pPr>
            <a:r>
              <a:rPr lang="uk-UA" i="1" dirty="0"/>
              <a:t>   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Ліна </a:t>
            </a:r>
            <a:r>
              <a:rPr lang="uk-UA" i="1" dirty="0"/>
              <a:t>Костенко закінчила  інститут у 1956 р. </a:t>
            </a:r>
            <a:r>
              <a:rPr lang="uk-UA" i="1" dirty="0" smtClean="0"/>
              <a:t>з відзнакою . 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Содержимое 4" descr="default3.jpe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88640"/>
            <a:ext cx="2643206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ліва направ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4" y="-20757"/>
            <a:ext cx="4405968" cy="4176464"/>
          </a:xfrm>
          <a:prstGeom prst="rect">
            <a:avLst/>
          </a:prstGeom>
        </p:spPr>
      </p:pic>
      <p:pic>
        <p:nvPicPr>
          <p:cNvPr id="5" name="Содержимое 4" descr="з василем.jpe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3133" y="2924943"/>
            <a:ext cx="4719668" cy="39330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82481"/>
              </p:ext>
            </p:extLst>
          </p:nvPr>
        </p:nvGraphicFramePr>
        <p:xfrm>
          <a:off x="4716016" y="260648"/>
          <a:ext cx="4427984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798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4800" dirty="0" smtClean="0"/>
                        <a:t>Особисте життя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2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0280" y="260648"/>
            <a:ext cx="4344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в літературу приходить 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разом 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з поетами-шістдесятниками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uk-UA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перші збірки: “Проміння землі”(1957), “Вітрила”(1958), “Мандрівки серця”(1961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);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uk-UA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від 1961 по 1977 рік поетесу не друкували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uk-UA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готова на початок 1963 року до друку книжка 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Зоряний інтеграл” 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була заборонена 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владою”; 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те саме 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спіткало збірку “Княжа 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Гора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”(1972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);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uk-UA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першою 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після 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шістнадцятирічної 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перерви 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стала 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збірка </a:t>
            </a:r>
            <a:endParaRPr lang="uk-UA" sz="2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Над берегами </a:t>
            </a:r>
            <a:r>
              <a:rPr lang="uk-UA" sz="2000" dirty="0" smtClean="0">
                <a:solidFill>
                  <a:schemeClr val="accent2"/>
                </a:solidFill>
                <a:latin typeface="Comic Sans MS" pitchFamily="66" charset="0"/>
              </a:rPr>
              <a:t>вічної ріки</a:t>
            </a:r>
            <a:r>
              <a:rPr lang="uk-UA" sz="2000" dirty="0">
                <a:solidFill>
                  <a:schemeClr val="accent2"/>
                </a:solidFill>
                <a:latin typeface="Comic Sans MS" pitchFamily="66" charset="0"/>
              </a:rPr>
              <a:t>”(1977);</a:t>
            </a:r>
            <a:endParaRPr lang="uk-UA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" name="Picture 9" descr="50-8-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867"/>
            <a:ext cx="4675488" cy="357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2" y="50157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На початку 1960-х брала участь у </a:t>
            </a:r>
            <a:r>
              <a:rPr lang="ru-RU" i="1" dirty="0" err="1"/>
              <a:t>літературних</a:t>
            </a:r>
            <a:r>
              <a:rPr lang="ru-RU" i="1" dirty="0"/>
              <a:t> </a:t>
            </a:r>
            <a:r>
              <a:rPr lang="ru-RU" i="1" dirty="0" err="1"/>
              <a:t>вечорах</a:t>
            </a:r>
            <a:r>
              <a:rPr lang="ru-RU" i="1" dirty="0"/>
              <a:t> </a:t>
            </a:r>
            <a:r>
              <a:rPr lang="ru-RU" i="1" dirty="0" err="1"/>
              <a:t>київського</a:t>
            </a:r>
            <a:r>
              <a:rPr lang="ru-RU" i="1" dirty="0"/>
              <a:t> Клубу </a:t>
            </a:r>
            <a:r>
              <a:rPr lang="ru-RU" i="1" dirty="0" err="1"/>
              <a:t>творчої</a:t>
            </a:r>
            <a:r>
              <a:rPr lang="ru-RU" i="1" dirty="0"/>
              <a:t> </a:t>
            </a:r>
            <a:r>
              <a:rPr lang="ru-RU" i="1" dirty="0" err="1"/>
              <a:t>молоді</a:t>
            </a:r>
            <a:r>
              <a:rPr lang="ru-RU" i="1" dirty="0"/>
              <a:t>. </a:t>
            </a:r>
            <a:r>
              <a:rPr lang="ru-RU" i="1" dirty="0" err="1"/>
              <a:t>Починаючи</a:t>
            </a:r>
            <a:r>
              <a:rPr lang="ru-RU" i="1" dirty="0"/>
              <a:t> з 1961,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піддавали</a:t>
            </a:r>
            <a:r>
              <a:rPr lang="ru-RU" i="1" dirty="0"/>
              <a:t> </a:t>
            </a:r>
            <a:r>
              <a:rPr lang="ru-RU" i="1" dirty="0" err="1"/>
              <a:t>критиці</a:t>
            </a:r>
            <a:r>
              <a:rPr lang="ru-RU" i="1" dirty="0"/>
              <a:t> за «</a:t>
            </a:r>
            <a:r>
              <a:rPr lang="ru-RU" i="1" dirty="0" err="1"/>
              <a:t>аполітичність</a:t>
            </a:r>
            <a:r>
              <a:rPr lang="ru-RU" i="1" dirty="0"/>
              <a:t>»,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знятий</a:t>
            </a:r>
            <a:r>
              <a:rPr lang="ru-RU" i="1" dirty="0"/>
              <a:t> з плану </a:t>
            </a:r>
            <a:r>
              <a:rPr lang="ru-RU" i="1" dirty="0" err="1"/>
              <a:t>знімання</a:t>
            </a:r>
            <a:r>
              <a:rPr lang="ru-RU" i="1" dirty="0"/>
              <a:t> </a:t>
            </a:r>
            <a:r>
              <a:rPr lang="ru-RU" i="1" dirty="0" err="1"/>
              <a:t>фільм</a:t>
            </a:r>
            <a:r>
              <a:rPr lang="ru-RU" i="1" dirty="0"/>
              <a:t> </a:t>
            </a:r>
            <a:r>
              <a:rPr lang="ru-RU" i="1" dirty="0" smtClean="0"/>
              <a:t>аза </a:t>
            </a:r>
            <a:r>
              <a:rPr lang="ru-RU" i="1" dirty="0" err="1"/>
              <a:t>сценарієм</a:t>
            </a:r>
            <a:r>
              <a:rPr lang="ru-RU" i="1" dirty="0"/>
              <a:t> </a:t>
            </a:r>
            <a:r>
              <a:rPr lang="ru-RU" i="1" dirty="0" err="1"/>
              <a:t>Л.Костенко</a:t>
            </a:r>
            <a:r>
              <a:rPr lang="ru-RU" i="1" dirty="0"/>
              <a:t> «Дорогою </a:t>
            </a:r>
            <a:r>
              <a:rPr lang="ru-RU" i="1" dirty="0" err="1"/>
              <a:t>вітрів</a:t>
            </a:r>
            <a:r>
              <a:rPr lang="ru-RU" i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174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645024"/>
            <a:ext cx="9083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latin typeface="Century Schoolbook" pitchFamily="18" charset="0"/>
              </a:rPr>
              <a:t>у 70-80 роки </a:t>
            </a:r>
            <a:r>
              <a:rPr lang="uk-UA" sz="3600" b="1" i="1" dirty="0" smtClean="0">
                <a:latin typeface="Century Schoolbook" pitchFamily="18" charset="0"/>
              </a:rPr>
              <a:t>виходять такі </a:t>
            </a:r>
            <a:r>
              <a:rPr lang="uk-UA" sz="3600" b="1" i="1" dirty="0">
                <a:latin typeface="Century Schoolbook" pitchFamily="18" charset="0"/>
              </a:rPr>
              <a:t>поетичні книжки</a:t>
            </a:r>
            <a:r>
              <a:rPr lang="uk-UA" sz="3600" b="1" i="1" dirty="0" smtClean="0">
                <a:latin typeface="Century Schoolbook" pitchFamily="18" charset="0"/>
              </a:rPr>
              <a:t>: “</a:t>
            </a:r>
            <a:r>
              <a:rPr lang="uk-UA" sz="3600" b="1" i="1" dirty="0">
                <a:latin typeface="Century Schoolbook" pitchFamily="18" charset="0"/>
              </a:rPr>
              <a:t>Маруся </a:t>
            </a:r>
            <a:r>
              <a:rPr lang="uk-UA" sz="3600" b="1" i="1" dirty="0" smtClean="0">
                <a:latin typeface="Century Schoolbook" pitchFamily="18" charset="0"/>
              </a:rPr>
              <a:t>Чурай</a:t>
            </a:r>
            <a:r>
              <a:rPr lang="uk-UA" sz="3600" b="1" i="1" dirty="0">
                <a:latin typeface="Century Schoolbook" pitchFamily="18" charset="0"/>
              </a:rPr>
              <a:t>”(1979</a:t>
            </a:r>
            <a:r>
              <a:rPr lang="uk-UA" sz="3600" b="1" i="1" dirty="0" smtClean="0">
                <a:latin typeface="Century Schoolbook" pitchFamily="18" charset="0"/>
              </a:rPr>
              <a:t>), “</a:t>
            </a:r>
            <a:r>
              <a:rPr lang="uk-UA" sz="3600" b="1" i="1" dirty="0">
                <a:latin typeface="Century Schoolbook" pitchFamily="18" charset="0"/>
              </a:rPr>
              <a:t>Неповторність”(1980), </a:t>
            </a:r>
            <a:r>
              <a:rPr lang="uk-UA" sz="3600" b="1" i="1" dirty="0" smtClean="0">
                <a:latin typeface="Century Schoolbook" pitchFamily="18" charset="0"/>
              </a:rPr>
              <a:t/>
            </a:r>
            <a:br>
              <a:rPr lang="uk-UA" sz="3600" b="1" i="1" dirty="0" smtClean="0">
                <a:latin typeface="Century Schoolbook" pitchFamily="18" charset="0"/>
              </a:rPr>
            </a:br>
            <a:r>
              <a:rPr lang="uk-UA" sz="3600" b="1" i="1" dirty="0" smtClean="0">
                <a:latin typeface="Century Schoolbook" pitchFamily="18" charset="0"/>
              </a:rPr>
              <a:t>“</a:t>
            </a:r>
            <a:r>
              <a:rPr lang="uk-UA" sz="3600" b="1" i="1" dirty="0">
                <a:latin typeface="Century Schoolbook" pitchFamily="18" charset="0"/>
              </a:rPr>
              <a:t>Сад </a:t>
            </a:r>
            <a:r>
              <a:rPr lang="uk-UA" sz="3600" b="1" i="1" dirty="0" smtClean="0">
                <a:latin typeface="Century Schoolbook" pitchFamily="18" charset="0"/>
              </a:rPr>
              <a:t>нетанучих скульптур</a:t>
            </a:r>
            <a:r>
              <a:rPr lang="uk-UA" sz="3600" b="1" i="1" dirty="0">
                <a:latin typeface="Century Schoolbook" pitchFamily="18" charset="0"/>
              </a:rPr>
              <a:t>”(</a:t>
            </a:r>
            <a:r>
              <a:rPr lang="uk-UA" sz="3600" b="1" i="1" dirty="0" smtClean="0">
                <a:latin typeface="Century Schoolbook" pitchFamily="18" charset="0"/>
              </a:rPr>
              <a:t>1987</a:t>
            </a:r>
            <a:r>
              <a:rPr lang="uk-UA" sz="3600" b="1" i="1" dirty="0">
                <a:latin typeface="Century Schoolbook" pitchFamily="18" charset="0"/>
              </a:rPr>
              <a:t>)</a:t>
            </a:r>
            <a:r>
              <a:rPr lang="uk-UA" sz="3600" b="1" i="1" dirty="0" smtClean="0">
                <a:latin typeface="Century Schoolbook" pitchFamily="18" charset="0"/>
              </a:rPr>
              <a:t>  </a:t>
            </a:r>
            <a:r>
              <a:rPr lang="uk-UA" sz="3600" b="1" i="1" dirty="0">
                <a:latin typeface="Century Schoolbook" pitchFamily="18" charset="0"/>
              </a:rPr>
              <a:t>“Бузиновий цар”(1987), </a:t>
            </a:r>
            <a:endParaRPr lang="ru-RU" sz="3600" dirty="0"/>
          </a:p>
        </p:txBody>
      </p:sp>
      <p:pic>
        <p:nvPicPr>
          <p:cNvPr id="6" name="Picture 12" descr="Лина-Костенко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87" y="188640"/>
            <a:ext cx="3816424" cy="331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olfoto.inf.ua/pagesi/istomist/statti/2011rik/dm110915/t110921/lina/lin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400"/>
            <a:ext cx="3131839" cy="40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e2.zavantag.com/tw_files2/urls_9/37/d-36766/36766_html_6172487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t="20424" r="25385"/>
          <a:stretch/>
        </p:blipFill>
        <p:spPr bwMode="auto">
          <a:xfrm>
            <a:off x="5660045" y="2924944"/>
            <a:ext cx="348395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6064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>
                <a:latin typeface="Century Schoolbook" pitchFamily="18" charset="0"/>
              </a:rPr>
              <a:t>Ліна Костенко є також авторкою кіносценаріїв (“Чорнобиль, Тризна</a:t>
            </a:r>
            <a:r>
              <a:rPr lang="uk-UA" sz="3600" b="1" i="1" dirty="0" smtClean="0">
                <a:latin typeface="Century Schoolbook" pitchFamily="18" charset="0"/>
              </a:rPr>
              <a:t>”)</a:t>
            </a:r>
            <a:endParaRPr lang="uk-UA" sz="3600" b="1" i="1" dirty="0"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3711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Century Schoolbook" pitchFamily="18" charset="0"/>
              </a:rPr>
              <a:t>Написала повість </a:t>
            </a:r>
            <a:r>
              <a:rPr lang="uk-UA" sz="2400" b="1" i="1" dirty="0">
                <a:latin typeface="Century Schoolbook" pitchFamily="18" charset="0"/>
              </a:rPr>
              <a:t>“Зона відчуження</a:t>
            </a:r>
            <a:r>
              <a:rPr lang="uk-UA" sz="2400" b="1" i="1" dirty="0" smtClean="0">
                <a:latin typeface="Century Schoolbook" pitchFamily="18" charset="0"/>
              </a:rPr>
              <a:t>”</a:t>
            </a:r>
          </a:p>
          <a:p>
            <a:r>
              <a:rPr lang="uk-UA" sz="2400" b="1" i="1" dirty="0" smtClean="0">
                <a:latin typeface="Century Schoolbook" pitchFamily="18" charset="0"/>
              </a:rPr>
              <a:t>(</a:t>
            </a:r>
            <a:r>
              <a:rPr lang="uk-UA" sz="2400" b="1" i="1" dirty="0">
                <a:latin typeface="Century Schoolbook" pitchFamily="18" charset="0"/>
              </a:rPr>
              <a:t>про чорнобильську трагедію</a:t>
            </a:r>
            <a:r>
              <a:rPr lang="uk-UA" b="1" i="1" dirty="0">
                <a:latin typeface="Century Schoolbook" pitchFamily="18" charset="0"/>
              </a:rPr>
              <a:t>).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9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16819"/>
            <a:ext cx="9144000" cy="30411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Сьогодні Ліна Костенко живе і працює в Києві. </a:t>
            </a:r>
          </a:p>
          <a:p>
            <a:pPr marL="0" indent="0">
              <a:buNone/>
            </a:pPr>
            <a:r>
              <a:rPr lang="uk-UA" dirty="0" smtClean="0"/>
              <a:t>2010 року у видавництві «Либідь» вийшла </a:t>
            </a:r>
            <a:br>
              <a:rPr lang="uk-UA" dirty="0" smtClean="0"/>
            </a:br>
            <a:r>
              <a:rPr lang="uk-UA" dirty="0" smtClean="0"/>
              <a:t>поема «Берестечко» , збірка «Гіацинтове сонце» , а також перший роман </a:t>
            </a:r>
            <a:br>
              <a:rPr lang="uk-UA" dirty="0" smtClean="0"/>
            </a:br>
            <a:r>
              <a:rPr lang="uk-UA" dirty="0" smtClean="0"/>
              <a:t>«Записки українського </a:t>
            </a:r>
            <a:r>
              <a:rPr lang="uk-UA" dirty="0" err="1" smtClean="0"/>
              <a:t>самашедшого</a:t>
            </a:r>
            <a:r>
              <a:rPr lang="uk-UA" dirty="0" smtClean="0"/>
              <a:t>» , що викликав великий ажіотаж. </a:t>
            </a:r>
            <a:br>
              <a:rPr lang="uk-UA" dirty="0" smtClean="0"/>
            </a:br>
            <a:r>
              <a:rPr lang="uk-UA" dirty="0" smtClean="0"/>
              <a:t>У 2011 році видано поетичну збірку «Річка Геракліта» . </a:t>
            </a:r>
            <a:endParaRPr lang="ru-RU" dirty="0"/>
          </a:p>
        </p:txBody>
      </p:sp>
      <p:pic>
        <p:nvPicPr>
          <p:cNvPr id="4098" name="Picture 2" descr="http://ligazakon.petrovka.ua/thumbs/111880---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3"/>
          <a:stretch/>
        </p:blipFill>
        <p:spPr bwMode="auto">
          <a:xfrm>
            <a:off x="6588225" y="-45557"/>
            <a:ext cx="2555775" cy="35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rtvertep.com/watermark?dl&amp;n=res/images/store/big/106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13866"/>
          <a:stretch/>
        </p:blipFill>
        <p:spPr bwMode="auto">
          <a:xfrm>
            <a:off x="0" y="-45557"/>
            <a:ext cx="2824663" cy="340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itakcent.com/wp-content/uploads/2010/03/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32103"/>
            <a:ext cx="3384376" cy="26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1268760"/>
            <a:ext cx="5015605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b="1" i="1" dirty="0" smtClean="0">
                <a:solidFill>
                  <a:srgbClr val="FF0000"/>
                </a:solidFill>
              </a:rPr>
              <a:t>Відзнаки та нагороди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48" y="3140968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Лауреат</a:t>
            </a:r>
            <a:r>
              <a:rPr lang="ru-RU" dirty="0"/>
              <a:t> 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Тараса </a:t>
            </a:r>
            <a:r>
              <a:rPr lang="ru-RU" dirty="0" err="1"/>
              <a:t>Шевченка</a:t>
            </a:r>
            <a:r>
              <a:rPr lang="ru-RU" dirty="0"/>
              <a:t> (1987, за роман «</a:t>
            </a:r>
            <a:r>
              <a:rPr lang="ru-RU" dirty="0" smtClean="0"/>
              <a:t>Маруся </a:t>
            </a:r>
            <a:r>
              <a:rPr lang="ru-RU" dirty="0" err="1" smtClean="0"/>
              <a:t>Чурай</a:t>
            </a:r>
            <a:r>
              <a:rPr lang="ru-RU" dirty="0"/>
              <a:t>» і </a:t>
            </a:r>
            <a:r>
              <a:rPr lang="ru-RU" dirty="0" err="1"/>
              <a:t>збірку</a:t>
            </a:r>
            <a:r>
              <a:rPr lang="ru-RU" dirty="0"/>
              <a:t> «</a:t>
            </a:r>
            <a:r>
              <a:rPr lang="ru-RU" dirty="0" err="1"/>
              <a:t>Неповторність</a:t>
            </a:r>
            <a:r>
              <a:rPr lang="ru-RU" dirty="0" smtClean="0"/>
              <a:t>»)</a:t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Лауреат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літературно-мистецької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О.Теліги</a:t>
            </a:r>
            <a:r>
              <a:rPr lang="ru-RU" dirty="0"/>
              <a:t> (</a:t>
            </a:r>
            <a:r>
              <a:rPr lang="ru-RU" dirty="0" smtClean="0"/>
              <a:t>2000).</a:t>
            </a:r>
          </a:p>
          <a:p>
            <a:endParaRPr lang="ru-RU" dirty="0"/>
          </a:p>
          <a:p>
            <a:r>
              <a:rPr lang="ru-RU" dirty="0" err="1"/>
              <a:t>Нагороджена</a:t>
            </a:r>
            <a:r>
              <a:rPr lang="ru-RU" dirty="0"/>
              <a:t> </a:t>
            </a:r>
            <a:r>
              <a:rPr lang="ru-RU" dirty="0" err="1"/>
              <a:t>Почесною</a:t>
            </a:r>
            <a:r>
              <a:rPr lang="ru-RU" dirty="0"/>
              <a:t> </a:t>
            </a:r>
            <a:r>
              <a:rPr lang="ru-RU" dirty="0" err="1"/>
              <a:t>відзнакою</a:t>
            </a:r>
            <a:r>
              <a:rPr lang="ru-RU" dirty="0"/>
              <a:t> Президента </a:t>
            </a:r>
            <a:r>
              <a:rPr lang="ru-RU" dirty="0" err="1" smtClean="0"/>
              <a:t>України</a:t>
            </a:r>
            <a:r>
              <a:rPr lang="ru-RU" dirty="0"/>
              <a:t> </a:t>
            </a:r>
            <a:r>
              <a:rPr lang="ru-RU" dirty="0" smtClean="0"/>
              <a:t>(1992) </a:t>
            </a:r>
            <a:r>
              <a:rPr lang="ru-RU" dirty="0"/>
              <a:t>і Орденом князя Ярослава </a:t>
            </a:r>
            <a:r>
              <a:rPr lang="ru-RU" dirty="0" smtClean="0"/>
              <a:t>Мудрого</a:t>
            </a:r>
            <a:r>
              <a:rPr lang="ru-RU" dirty="0"/>
              <a:t> </a:t>
            </a:r>
            <a:r>
              <a:rPr lang="en-US" dirty="0" smtClean="0"/>
              <a:t>V </a:t>
            </a:r>
            <a:r>
              <a:rPr lang="ru-RU" dirty="0" err="1"/>
              <a:t>ступеня</a:t>
            </a:r>
            <a:r>
              <a:rPr lang="ru-RU" dirty="0"/>
              <a:t> (</a:t>
            </a:r>
            <a:r>
              <a:rPr lang="ru-RU" dirty="0" err="1"/>
              <a:t>березень</a:t>
            </a:r>
            <a:r>
              <a:rPr lang="ru-RU" dirty="0"/>
              <a:t> 2000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err="1"/>
              <a:t>Відмовилась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 Героя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відповівши</a:t>
            </a:r>
            <a:r>
              <a:rPr lang="ru-RU" dirty="0"/>
              <a:t>: «</a:t>
            </a:r>
            <a:r>
              <a:rPr lang="ru-RU" dirty="0" err="1"/>
              <a:t>Політичної</a:t>
            </a:r>
            <a:r>
              <a:rPr lang="ru-RU" dirty="0"/>
              <a:t> </a:t>
            </a:r>
            <a:r>
              <a:rPr lang="ru-RU" dirty="0" err="1" smtClean="0"/>
              <a:t>біжутерії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/>
              <a:t>ношу</a:t>
            </a:r>
            <a:r>
              <a:rPr lang="ru-RU" dirty="0" smtClean="0"/>
              <a:t>!»</a:t>
            </a:r>
          </a:p>
          <a:p>
            <a:endParaRPr lang="ru-RU" dirty="0"/>
          </a:p>
          <a:p>
            <a:r>
              <a:rPr lang="ru-RU" dirty="0" err="1"/>
              <a:t>Відзнака</a:t>
            </a:r>
            <a:r>
              <a:rPr lang="ru-RU" dirty="0"/>
              <a:t> «</a:t>
            </a:r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», </a:t>
            </a:r>
            <a:r>
              <a:rPr lang="ru-RU" dirty="0" smtClean="0"/>
              <a:t>2012</a:t>
            </a:r>
          </a:p>
          <a:p>
            <a:endParaRPr lang="ru-RU" dirty="0"/>
          </a:p>
        </p:txBody>
      </p:sp>
      <p:pic>
        <p:nvPicPr>
          <p:cNvPr id="6" name="Picture 4" descr="48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-2"/>
            <a:ext cx="4248472" cy="292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262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Життя та творчість  Ліни Костенко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Відзнаки та нагороди</vt:lpstr>
      <vt:lpstr>Особливості у творчості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та творчість  Ліни Костенко</dc:title>
  <cp:lastModifiedBy>Дом-ПК</cp:lastModifiedBy>
  <cp:revision>8</cp:revision>
  <dcterms:modified xsi:type="dcterms:W3CDTF">2014-03-19T20:34:23Z</dcterms:modified>
</cp:coreProperties>
</file>