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sldIdLst>
    <p:sldId id="256" r:id="rId2"/>
    <p:sldId id="257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6" r:id="rId12"/>
    <p:sldId id="275" r:id="rId13"/>
    <p:sldId id="276" r:id="rId14"/>
    <p:sldId id="277" r:id="rId15"/>
    <p:sldId id="278" r:id="rId16"/>
    <p:sldId id="279" r:id="rId17"/>
    <p:sldId id="280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46" autoAdjust="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B29AD9-E2FA-4C88-99A8-4987BB773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7F4ED-0FEA-428D-89F2-2E534E6DCB6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41ACC-8BBE-4F46-9D86-BBF7BE4617C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C1CFB-6163-48DB-A74B-6DF3ED14953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2385E-ED9A-486E-8009-14348A8BACA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7" name="Freeform 10"/>
                <p:cNvSpPr>
                  <a:spLocks/>
                </p:cNvSpPr>
                <p:nvPr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Freeform 11"/>
                <p:cNvSpPr>
                  <a:spLocks/>
                </p:cNvSpPr>
                <p:nvPr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Freeform 12"/>
                <p:cNvSpPr>
                  <a:spLocks/>
                </p:cNvSpPr>
                <p:nvPr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Freeform 13"/>
                <p:cNvSpPr>
                  <a:spLocks/>
                </p:cNvSpPr>
                <p:nvPr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Freeform 14"/>
                <p:cNvSpPr>
                  <a:spLocks/>
                </p:cNvSpPr>
                <p:nvPr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15"/>
                <p:cNvSpPr>
                  <a:spLocks/>
                </p:cNvSpPr>
                <p:nvPr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16"/>
                <p:cNvSpPr>
                  <a:spLocks/>
                </p:cNvSpPr>
                <p:nvPr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17"/>
                <p:cNvSpPr>
                  <a:spLocks/>
                </p:cNvSpPr>
                <p:nvPr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18"/>
                <p:cNvSpPr>
                  <a:spLocks/>
                </p:cNvSpPr>
                <p:nvPr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19"/>
                <p:cNvSpPr>
                  <a:spLocks/>
                </p:cNvSpPr>
                <p:nvPr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20"/>
                <p:cNvSpPr>
                  <a:spLocks/>
                </p:cNvSpPr>
                <p:nvPr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21"/>
                <p:cNvSpPr>
                  <a:spLocks/>
                </p:cNvSpPr>
                <p:nvPr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22"/>
                <p:cNvSpPr>
                  <a:spLocks/>
                </p:cNvSpPr>
                <p:nvPr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23"/>
                <p:cNvSpPr>
                  <a:spLocks/>
                </p:cNvSpPr>
                <p:nvPr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24"/>
                <p:cNvSpPr>
                  <a:spLocks/>
                </p:cNvSpPr>
                <p:nvPr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Freeform 25"/>
                <p:cNvSpPr>
                  <a:spLocks/>
                </p:cNvSpPr>
                <p:nvPr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26"/>
                <p:cNvSpPr>
                  <a:spLocks/>
                </p:cNvSpPr>
                <p:nvPr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Freeform 27"/>
                <p:cNvSpPr>
                  <a:spLocks/>
                </p:cNvSpPr>
                <p:nvPr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28"/>
                <p:cNvSpPr>
                  <a:spLocks/>
                </p:cNvSpPr>
                <p:nvPr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29"/>
                <p:cNvSpPr>
                  <a:spLocks/>
                </p:cNvSpPr>
                <p:nvPr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0"/>
                <p:cNvSpPr>
                  <a:spLocks/>
                </p:cNvSpPr>
                <p:nvPr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4"/>
                <p:cNvSpPr>
                  <a:spLocks/>
                </p:cNvSpPr>
                <p:nvPr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5"/>
                <p:cNvSpPr>
                  <a:spLocks/>
                </p:cNvSpPr>
                <p:nvPr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36"/>
                <p:cNvSpPr>
                  <a:spLocks/>
                </p:cNvSpPr>
                <p:nvPr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37"/>
                <p:cNvSpPr>
                  <a:spLocks/>
                </p:cNvSpPr>
                <p:nvPr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38"/>
                <p:cNvSpPr>
                  <a:spLocks/>
                </p:cNvSpPr>
                <p:nvPr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39"/>
                <p:cNvSpPr>
                  <a:spLocks/>
                </p:cNvSpPr>
                <p:nvPr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0"/>
                <p:cNvSpPr>
                  <a:spLocks/>
                </p:cNvSpPr>
                <p:nvPr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1"/>
                <p:cNvSpPr>
                  <a:spLocks/>
                </p:cNvSpPr>
                <p:nvPr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" name="Freeform 42"/>
                <p:cNvSpPr>
                  <a:spLocks/>
                </p:cNvSpPr>
                <p:nvPr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0" name="Freeform 43"/>
                <p:cNvSpPr>
                  <a:spLocks/>
                </p:cNvSpPr>
                <p:nvPr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" name="Freeform 44"/>
                <p:cNvSpPr>
                  <a:spLocks/>
                </p:cNvSpPr>
                <p:nvPr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" name="Freeform 45"/>
                <p:cNvSpPr>
                  <a:spLocks/>
                </p:cNvSpPr>
                <p:nvPr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3" name="Freeform 46"/>
                <p:cNvSpPr>
                  <a:spLocks/>
                </p:cNvSpPr>
                <p:nvPr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" name="Freeform 47"/>
                <p:cNvSpPr>
                  <a:spLocks/>
                </p:cNvSpPr>
                <p:nvPr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5" name="Freeform 48"/>
                <p:cNvSpPr>
                  <a:spLocks/>
                </p:cNvSpPr>
                <p:nvPr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6" name="Freeform 49"/>
                <p:cNvSpPr>
                  <a:spLocks/>
                </p:cNvSpPr>
                <p:nvPr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7" name="Freeform 50"/>
                <p:cNvSpPr>
                  <a:spLocks/>
                </p:cNvSpPr>
                <p:nvPr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" name="Freeform 51"/>
                <p:cNvSpPr>
                  <a:spLocks/>
                </p:cNvSpPr>
                <p:nvPr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9" name="Freeform 52"/>
                <p:cNvSpPr>
                  <a:spLocks/>
                </p:cNvSpPr>
                <p:nvPr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" name="Freeform 53"/>
                <p:cNvSpPr>
                  <a:spLocks/>
                </p:cNvSpPr>
                <p:nvPr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" name="Freeform 54"/>
                <p:cNvSpPr>
                  <a:spLocks/>
                </p:cNvSpPr>
                <p:nvPr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" name="Freeform 55"/>
                <p:cNvSpPr>
                  <a:spLocks/>
                </p:cNvSpPr>
                <p:nvPr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3" name="Freeform 56"/>
                <p:cNvSpPr>
                  <a:spLocks/>
                </p:cNvSpPr>
                <p:nvPr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4" name="Freeform 57"/>
                <p:cNvSpPr>
                  <a:spLocks/>
                </p:cNvSpPr>
                <p:nvPr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" name="Freeform 58"/>
                <p:cNvSpPr>
                  <a:spLocks/>
                </p:cNvSpPr>
                <p:nvPr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Freeform 59"/>
                <p:cNvSpPr>
                  <a:spLocks/>
                </p:cNvSpPr>
                <p:nvPr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" name="Freeform 60"/>
                <p:cNvSpPr>
                  <a:spLocks/>
                </p:cNvSpPr>
                <p:nvPr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" name="Freeform 61"/>
                <p:cNvSpPr>
                  <a:spLocks/>
                </p:cNvSpPr>
                <p:nvPr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9" name="Freeform 62"/>
                <p:cNvSpPr>
                  <a:spLocks/>
                </p:cNvSpPr>
                <p:nvPr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" name="Freeform 63"/>
                <p:cNvSpPr>
                  <a:spLocks/>
                </p:cNvSpPr>
                <p:nvPr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1" name="Freeform 64"/>
                <p:cNvSpPr>
                  <a:spLocks/>
                </p:cNvSpPr>
                <p:nvPr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2" name="Freeform 65"/>
                <p:cNvSpPr>
                  <a:spLocks/>
                </p:cNvSpPr>
                <p:nvPr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6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" name="Group 160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1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93" name="Picture 1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175" y="2460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FD1E-73F3-4587-A020-2A72AA86B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49EF-18BD-4609-ADD9-0FA0985A8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18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18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FFA2-00A1-451D-9430-FB35BCF9D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AC30A3-6E3F-4AC8-8488-6E203F2EF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6B0E2B-F2FC-4FA9-BA46-5F099373E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E53DD9-BA03-4F45-9E9C-2563C163C0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1711AF-4B8B-477E-A32F-29A2C3F605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CE0CD2-E09F-4F1B-B811-E193DD688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EE595F-D6DA-4213-8C1D-426D976AF2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14BEE6-D029-4564-9668-26BAFBA304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424C-59CA-48F5-AC51-D62A70B80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8061-3B39-430D-99CA-4418F53A1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62ED-7FBB-4505-B2B8-68E6BF810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4D1A-678E-45F9-B98F-B9C661CA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DE946-DC82-48FF-81A7-93A236711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92E4-2A82-447B-BC3E-EE3EE96C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A9154-D1D5-4727-AB2F-62335A18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DF6C-8B08-49B3-9AEA-1E45AB235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3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D031A1-768C-44D6-BCC2-66F7AD326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2"/>
          <p:cNvGrpSpPr>
            <a:grpSpLocks/>
          </p:cNvGrpSpPr>
          <p:nvPr/>
        </p:nvGrpSpPr>
        <p:grpSpPr bwMode="auto">
          <a:xfrm>
            <a:off x="1054100" y="165100"/>
            <a:ext cx="7696200" cy="685800"/>
            <a:chOff x="664" y="104"/>
            <a:chExt cx="4848" cy="432"/>
          </a:xfrm>
        </p:grpSpPr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664" y="104"/>
              <a:ext cx="4848" cy="432"/>
            </a:xfrm>
            <a:custGeom>
              <a:avLst/>
              <a:gdLst/>
              <a:ahLst/>
              <a:cxnLst>
                <a:cxn ang="0">
                  <a:pos x="4848" y="48"/>
                </a:cxn>
                <a:cxn ang="0">
                  <a:pos x="4848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4848" y="0"/>
                </a:cxn>
                <a:cxn ang="0">
                  <a:pos x="4848" y="48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1083" name="Group 10"/>
              <p:cNvGrpSpPr>
                <a:grpSpLocks/>
              </p:cNvGrpSpPr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22539" name="Freeform 11"/>
                <p:cNvSpPr>
                  <a:spLocks/>
                </p:cNvSpPr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1" name="Freeform 13"/>
                <p:cNvSpPr>
                  <a:spLocks/>
                </p:cNvSpPr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2" name="Freeform 14"/>
                <p:cNvSpPr>
                  <a:spLocks/>
                </p:cNvSpPr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3" name="Freeform 15"/>
                <p:cNvSpPr>
                  <a:spLocks/>
                </p:cNvSpPr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4" name="Freeform 16"/>
                <p:cNvSpPr>
                  <a:spLocks/>
                </p:cNvSpPr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0" name="Freeform 22"/>
                <p:cNvSpPr>
                  <a:spLocks/>
                </p:cNvSpPr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5" name="Freeform 27"/>
                <p:cNvSpPr>
                  <a:spLocks/>
                </p:cNvSpPr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6" name="Freeform 28"/>
                <p:cNvSpPr>
                  <a:spLocks/>
                </p:cNvSpPr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7" name="Freeform 29"/>
                <p:cNvSpPr>
                  <a:spLocks/>
                </p:cNvSpPr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5" name="Freeform 37"/>
                <p:cNvSpPr>
                  <a:spLocks/>
                </p:cNvSpPr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6" name="Freeform 38"/>
                <p:cNvSpPr>
                  <a:spLocks/>
                </p:cNvSpPr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7" name="Freeform 39"/>
                <p:cNvSpPr>
                  <a:spLocks/>
                </p:cNvSpPr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8" name="Freeform 40"/>
                <p:cNvSpPr>
                  <a:spLocks/>
                </p:cNvSpPr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9" name="Freeform 41"/>
                <p:cNvSpPr>
                  <a:spLocks/>
                </p:cNvSpPr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0" name="Freeform 42"/>
                <p:cNvSpPr>
                  <a:spLocks/>
                </p:cNvSpPr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1" name="Freeform 43"/>
                <p:cNvSpPr>
                  <a:spLocks/>
                </p:cNvSpPr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2" name="Freeform 44"/>
                <p:cNvSpPr>
                  <a:spLocks/>
                </p:cNvSpPr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3" name="Freeform 45"/>
                <p:cNvSpPr>
                  <a:spLocks/>
                </p:cNvSpPr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7" name="Freeform 49"/>
                <p:cNvSpPr>
                  <a:spLocks/>
                </p:cNvSpPr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8" name="Freeform 50"/>
                <p:cNvSpPr>
                  <a:spLocks/>
                </p:cNvSpPr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2" name="Freeform 54"/>
                <p:cNvSpPr>
                  <a:spLocks/>
                </p:cNvSpPr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3" name="Freeform 55"/>
                <p:cNvSpPr>
                  <a:spLocks/>
                </p:cNvSpPr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7" name="Freeform 59"/>
                <p:cNvSpPr>
                  <a:spLocks/>
                </p:cNvSpPr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8" name="Freeform 60"/>
                <p:cNvSpPr>
                  <a:spLocks/>
                </p:cNvSpPr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89" name="Freeform 61"/>
                <p:cNvSpPr>
                  <a:spLocks/>
                </p:cNvSpPr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90" name="Freeform 62"/>
                <p:cNvSpPr>
                  <a:spLocks/>
                </p:cNvSpPr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91" name="Freeform 63"/>
                <p:cNvSpPr>
                  <a:spLocks/>
                </p:cNvSpPr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92" name="Freeform 64"/>
                <p:cNvSpPr>
                  <a:spLocks/>
                </p:cNvSpPr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93" name="Freeform 65"/>
                <p:cNvSpPr>
                  <a:spLocks/>
                </p:cNvSpPr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94" name="Freeform 66"/>
                <p:cNvSpPr>
                  <a:spLocks/>
                </p:cNvSpPr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84" name="Group 67"/>
              <p:cNvGrpSpPr>
                <a:grpSpLocks/>
              </p:cNvGrpSpPr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0" name="Freeform 72"/>
                <p:cNvSpPr>
                  <a:spLocks/>
                </p:cNvSpPr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1" name="Freeform 73"/>
                <p:cNvSpPr>
                  <a:spLocks/>
                </p:cNvSpPr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2" name="Freeform 74"/>
                <p:cNvSpPr>
                  <a:spLocks/>
                </p:cNvSpPr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3" name="Freeform 75"/>
                <p:cNvSpPr>
                  <a:spLocks/>
                </p:cNvSpPr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4" name="Freeform 76"/>
                <p:cNvSpPr>
                  <a:spLocks/>
                </p:cNvSpPr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5" name="Freeform 77"/>
                <p:cNvSpPr>
                  <a:spLocks/>
                </p:cNvSpPr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6" name="Freeform 78"/>
                <p:cNvSpPr>
                  <a:spLocks/>
                </p:cNvSpPr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7" name="Freeform 79"/>
                <p:cNvSpPr>
                  <a:spLocks/>
                </p:cNvSpPr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8" name="Freeform 80"/>
                <p:cNvSpPr>
                  <a:spLocks/>
                </p:cNvSpPr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09" name="Freeform 81"/>
                <p:cNvSpPr>
                  <a:spLocks/>
                </p:cNvSpPr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0" name="Freeform 82"/>
                <p:cNvSpPr>
                  <a:spLocks/>
                </p:cNvSpPr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1" name="Freeform 83"/>
                <p:cNvSpPr>
                  <a:spLocks/>
                </p:cNvSpPr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2" name="Freeform 84"/>
                <p:cNvSpPr>
                  <a:spLocks/>
                </p:cNvSpPr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3" name="Freeform 85"/>
                <p:cNvSpPr>
                  <a:spLocks/>
                </p:cNvSpPr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4" name="Freeform 86"/>
                <p:cNvSpPr>
                  <a:spLocks/>
                </p:cNvSpPr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5" name="Freeform 87"/>
                <p:cNvSpPr>
                  <a:spLocks/>
                </p:cNvSpPr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6" name="Freeform 88"/>
                <p:cNvSpPr>
                  <a:spLocks/>
                </p:cNvSpPr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7" name="Freeform 89"/>
                <p:cNvSpPr>
                  <a:spLocks/>
                </p:cNvSpPr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8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8" name="Freeform 90"/>
                <p:cNvSpPr>
                  <a:spLocks/>
                </p:cNvSpPr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19" name="Freeform 91"/>
                <p:cNvSpPr>
                  <a:spLocks/>
                </p:cNvSpPr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0" name="Freeform 92"/>
                <p:cNvSpPr>
                  <a:spLocks/>
                </p:cNvSpPr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2" name="Freeform 94"/>
                <p:cNvSpPr>
                  <a:spLocks/>
                </p:cNvSpPr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3" name="Freeform 95"/>
                <p:cNvSpPr>
                  <a:spLocks/>
                </p:cNvSpPr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4" name="Freeform 96"/>
                <p:cNvSpPr>
                  <a:spLocks/>
                </p:cNvSpPr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5" name="Freeform 97"/>
                <p:cNvSpPr>
                  <a:spLocks/>
                </p:cNvSpPr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6" name="Freeform 98"/>
                <p:cNvSpPr>
                  <a:spLocks/>
                </p:cNvSpPr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7" name="Freeform 99"/>
                <p:cNvSpPr>
                  <a:spLocks/>
                </p:cNvSpPr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8" name="Freeform 100"/>
                <p:cNvSpPr>
                  <a:spLocks/>
                </p:cNvSpPr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9" name="Freeform 101"/>
                <p:cNvSpPr>
                  <a:spLocks/>
                </p:cNvSpPr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33" name="Freeform 105"/>
                <p:cNvSpPr>
                  <a:spLocks/>
                </p:cNvSpPr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34" name="Freeform 106"/>
                <p:cNvSpPr>
                  <a:spLocks/>
                </p:cNvSpPr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35" name="Freeform 107"/>
                <p:cNvSpPr>
                  <a:spLocks/>
                </p:cNvSpPr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36" name="Freeform 108"/>
                <p:cNvSpPr>
                  <a:spLocks/>
                </p:cNvSpPr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37" name="Freeform 109"/>
                <p:cNvSpPr>
                  <a:spLocks/>
                </p:cNvSpPr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5" name="Group 110"/>
            <p:cNvGrpSpPr>
              <a:grpSpLocks/>
            </p:cNvGrpSpPr>
            <p:nvPr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22639" name="Line 111"/>
              <p:cNvSpPr>
                <a:spLocks noChangeShapeType="1"/>
              </p:cNvSpPr>
              <p:nvPr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0" name="Line 112"/>
              <p:cNvSpPr>
                <a:spLocks noChangeShapeType="1"/>
              </p:cNvSpPr>
              <p:nvPr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1" name="Line 113"/>
              <p:cNvSpPr>
                <a:spLocks noChangeShapeType="1"/>
              </p:cNvSpPr>
              <p:nvPr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2" name="Line 114"/>
              <p:cNvSpPr>
                <a:spLocks noChangeShapeType="1"/>
              </p:cNvSpPr>
              <p:nvPr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3" name="Line 115"/>
              <p:cNvSpPr>
                <a:spLocks noChangeShapeType="1"/>
              </p:cNvSpPr>
              <p:nvPr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4" name="Line 116"/>
              <p:cNvSpPr>
                <a:spLocks noChangeShapeType="1"/>
              </p:cNvSpPr>
              <p:nvPr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5" name="Line 117"/>
              <p:cNvSpPr>
                <a:spLocks noChangeShapeType="1"/>
              </p:cNvSpPr>
              <p:nvPr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6" name="Line 118"/>
              <p:cNvSpPr>
                <a:spLocks noChangeShapeType="1"/>
              </p:cNvSpPr>
              <p:nvPr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7" name="Line 119"/>
              <p:cNvSpPr>
                <a:spLocks noChangeShapeType="1"/>
              </p:cNvSpPr>
              <p:nvPr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8" name="Line 120"/>
              <p:cNvSpPr>
                <a:spLocks noChangeShapeType="1"/>
              </p:cNvSpPr>
              <p:nvPr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49" name="Line 121"/>
              <p:cNvSpPr>
                <a:spLocks noChangeShapeType="1"/>
              </p:cNvSpPr>
              <p:nvPr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0" name="Line 122"/>
              <p:cNvSpPr>
                <a:spLocks noChangeShapeType="1"/>
              </p:cNvSpPr>
              <p:nvPr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1" name="Line 123"/>
              <p:cNvSpPr>
                <a:spLocks noChangeShapeType="1"/>
              </p:cNvSpPr>
              <p:nvPr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2" name="Line 124"/>
              <p:cNvSpPr>
                <a:spLocks noChangeShapeType="1"/>
              </p:cNvSpPr>
              <p:nvPr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3" name="Line 125"/>
              <p:cNvSpPr>
                <a:spLocks noChangeShapeType="1"/>
              </p:cNvSpPr>
              <p:nvPr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4" name="Line 126"/>
              <p:cNvSpPr>
                <a:spLocks noChangeShapeType="1"/>
              </p:cNvSpPr>
              <p:nvPr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5" name="Line 127"/>
              <p:cNvSpPr>
                <a:spLocks noChangeShapeType="1"/>
              </p:cNvSpPr>
              <p:nvPr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6" name="Line 128"/>
              <p:cNvSpPr>
                <a:spLocks noChangeShapeType="1"/>
              </p:cNvSpPr>
              <p:nvPr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7" name="Line 129"/>
              <p:cNvSpPr>
                <a:spLocks noChangeShapeType="1"/>
              </p:cNvSpPr>
              <p:nvPr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8" name="Line 130"/>
              <p:cNvSpPr>
                <a:spLocks noChangeShapeType="1"/>
              </p:cNvSpPr>
              <p:nvPr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59" name="Line 131"/>
              <p:cNvSpPr>
                <a:spLocks noChangeShapeType="1"/>
              </p:cNvSpPr>
              <p:nvPr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32"/>
            <p:cNvGrpSpPr>
              <a:grpSpLocks/>
            </p:cNvGrpSpPr>
            <p:nvPr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22661" name="Line 133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62" name="Line 134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63" name="Line 135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64" name="Line 136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65" name="Line 137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66" name="Line 138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67" name="Line 139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68" name="Line 140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69" name="Line 141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0" name="Line 142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1" name="Line 143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2" name="Line 144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3" name="Line 145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4" name="Line 146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5" name="Line 147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6" name="Line 148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7" name="Line 149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8" name="Line 150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79" name="Line 151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80" name="Line 152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81" name="Line 153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82" name="Line 154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83" name="Line 155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84" name="Line 156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685" name="Line 157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2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836712"/>
            <a:ext cx="69342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Let’s Learn About Scotland</a:t>
            </a:r>
          </a:p>
        </p:txBody>
      </p:sp>
      <p:pic>
        <p:nvPicPr>
          <p:cNvPr id="3075" name="Picture 4" descr="UNKG0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2666" cy="19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08920"/>
            <a:ext cx="62484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188640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Scottish Holidays and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National Cuisine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5013176"/>
            <a:ext cx="1872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</a:t>
            </a:r>
            <a:r>
              <a:rPr lang="en-US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Anastassia</a:t>
            </a:r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en-US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reytor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Burn’s Supper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1988840"/>
            <a:ext cx="3429000" cy="4144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+mj-lt"/>
              </a:rPr>
              <a:t>A Burn’s Supper is a celebration of the life and poetry of the poet Robert Burns, author of the version of the Scots song </a:t>
            </a:r>
            <a:r>
              <a:rPr lang="en-US" sz="2800" b="1" dirty="0">
                <a:latin typeface="+mj-lt"/>
              </a:rPr>
              <a:t>Auld Lang </a:t>
            </a:r>
            <a:r>
              <a:rPr lang="en-US" sz="2800" b="1" dirty="0" err="1">
                <a:latin typeface="+mj-lt"/>
              </a:rPr>
              <a:t>Syne</a:t>
            </a:r>
            <a:r>
              <a:rPr lang="en-US" sz="2800" dirty="0">
                <a:latin typeface="Comic Sans MS" pitchFamily="66" charset="0"/>
              </a:rPr>
              <a:t>.</a:t>
            </a: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33799" name="Picture 7" descr="BURNS SUPPER HAGGIS DISH IMAGE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455737"/>
            <a:ext cx="5105400" cy="5402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Scots Like to Eat</a:t>
            </a:r>
          </a:p>
        </p:txBody>
      </p:sp>
      <p:pic>
        <p:nvPicPr>
          <p:cNvPr id="18435" name="Picture 4" descr="Hagg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90750"/>
            <a:ext cx="40719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15025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813" y="2214563"/>
            <a:ext cx="4446587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646417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most important dishes are</a:t>
            </a:r>
            <a:endParaRPr lang="ru-RU" sz="4000" b="1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66"/>
                </a:solidFill>
                <a:latin typeface="+mj-lt"/>
              </a:rPr>
              <a:t>Haggis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66"/>
                </a:solidFill>
                <a:latin typeface="+mj-lt"/>
              </a:rPr>
              <a:t>Fish and Chips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66"/>
                </a:solidFill>
                <a:latin typeface="+mj-lt"/>
              </a:rPr>
              <a:t>Shortbread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66"/>
                </a:solidFill>
                <a:latin typeface="+mj-lt"/>
              </a:rPr>
              <a:t>Whisky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u="sng" dirty="0">
                <a:solidFill>
                  <a:srgbClr val="0099FF"/>
                </a:solidFill>
                <a:latin typeface="+mj-lt"/>
              </a:rPr>
              <a:t>Also: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9900"/>
                </a:solidFill>
                <a:latin typeface="+mj-lt"/>
              </a:rPr>
              <a:t>Strong black tea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9900"/>
                </a:solidFill>
                <a:latin typeface="+mj-lt"/>
              </a:rPr>
              <a:t>Beer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9900"/>
                </a:solidFill>
                <a:latin typeface="+mj-lt"/>
              </a:rPr>
              <a:t>Pies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9900"/>
                </a:solidFill>
                <a:latin typeface="+mj-lt"/>
              </a:rPr>
              <a:t>Different kinds of soups</a:t>
            </a: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660066"/>
                </a:solidFill>
              </a:rPr>
              <a:t>Recitation of the poem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“Address to a Haggis”</a:t>
            </a:r>
            <a:r>
              <a:rPr lang="en-US" sz="2800" b="1" dirty="0">
                <a:solidFill>
                  <a:srgbClr val="660066"/>
                </a:solidFill>
              </a:rPr>
              <a:t> by </a:t>
            </a:r>
            <a:r>
              <a:rPr lang="en-US" sz="2800" b="1" dirty="0" err="1" smtClean="0">
                <a:solidFill>
                  <a:srgbClr val="660066"/>
                </a:solidFill>
              </a:rPr>
              <a:t>R.Burns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n-US" sz="2800" b="1" dirty="0">
                <a:solidFill>
                  <a:srgbClr val="660066"/>
                </a:solidFill>
              </a:rPr>
              <a:t>is an important part of the Burn’s supper.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35849" name="Picture 9" descr="026-Haggi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3657600" cy="2578100"/>
          </a:xfrm>
          <a:noFill/>
          <a:ln/>
        </p:spPr>
      </p:pic>
      <p:sp>
        <p:nvSpPr>
          <p:cNvPr id="3585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600200"/>
            <a:ext cx="4320480" cy="485313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During 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Burn’s lifetime haggis was a popular dish for the poor, since it made use of parts of a sheep and oatmeal.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Today Haggis is regarded fondly as a traditional Scottish dish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5852" name="Picture 12" descr="Scottish Haggis_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886200"/>
            <a:ext cx="3554413" cy="266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rgbClr val="66FF33"/>
                </a:solidFill>
                <a:latin typeface="Comic Sans MS" pitchFamily="66" charset="0"/>
              </a:rPr>
              <a:t/>
            </a:r>
            <a:br>
              <a:rPr lang="en-US" sz="8000" b="1" dirty="0" smtClean="0">
                <a:solidFill>
                  <a:srgbClr val="66FF33"/>
                </a:solidFill>
                <a:latin typeface="Comic Sans MS" pitchFamily="66" charset="0"/>
              </a:rPr>
            </a:b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</a:rPr>
              <a:t>Fish 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and Chips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Fish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chips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is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national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fast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food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champion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of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whole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of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United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Kingdom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not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just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Scotland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Scotland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fish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chips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from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fish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chip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shop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is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usually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referred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to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as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fish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supper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38919" name="Picture 7" descr="Delicious Healthy Sustainable Fish and Chi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86000"/>
            <a:ext cx="457200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Shortbread</a:t>
            </a:r>
            <a:endParaRPr lang="ru-RU" sz="54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Shortbread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is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traditionally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formed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into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one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of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three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shapes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: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one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large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circle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divided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into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segments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("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Petticoat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Tails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");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individual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round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biscuits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("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Shortbread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Rounds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");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or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a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thick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rectangular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slab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cut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into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"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fingers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.“</a:t>
            </a:r>
            <a:endParaRPr lang="en-US" sz="2400" dirty="0">
              <a:solidFill>
                <a:srgbClr val="663300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663300"/>
                </a:solidFill>
                <a:latin typeface="+mj-lt"/>
              </a:rPr>
              <a:t>	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The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word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"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short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"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in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Shortbread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means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that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it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contains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a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lot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of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shortening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(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butter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),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which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makes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it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break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and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crumble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easily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This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is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the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sign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of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a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good</a:t>
            </a:r>
            <a:r>
              <a:rPr lang="ru-RU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663300"/>
                </a:solidFill>
                <a:latin typeface="+mj-lt"/>
              </a:rPr>
              <a:t>Shortbread</a:t>
            </a:r>
            <a:r>
              <a:rPr lang="ru-RU" sz="2400" dirty="0">
                <a:solidFill>
                  <a:srgbClr val="663300"/>
                </a:solidFill>
                <a:latin typeface="Candara" pitchFamily="34" charset="0"/>
              </a:rPr>
              <a:t>.</a:t>
            </a:r>
            <a:endParaRPr lang="en-US" sz="2400" dirty="0">
              <a:solidFill>
                <a:srgbClr val="663300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solidFill>
                <a:srgbClr val="663300"/>
              </a:solidFill>
              <a:latin typeface="Candara" pitchFamily="34" charset="0"/>
            </a:endParaRPr>
          </a:p>
        </p:txBody>
      </p:sp>
      <p:pic>
        <p:nvPicPr>
          <p:cNvPr id="40967" name="Picture 7" descr="Scotland_Shortbre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219200"/>
            <a:ext cx="4572000" cy="2636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Whisky</a:t>
            </a:r>
            <a:endParaRPr lang="ru-RU" sz="6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960" y="1600200"/>
            <a:ext cx="4608512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</a:t>
            </a:r>
            <a:r>
              <a:rPr lang="en-US" sz="2400" dirty="0"/>
              <a:t>	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Scotch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Whisky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(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or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simply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"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Scotch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")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is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certainly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best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known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Scottish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drink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Scotch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Whisky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(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only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Irish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and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American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varieties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are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spelled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with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an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"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")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is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distilled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from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barley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liquor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and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flavoured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with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peat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tainted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water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Known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as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Water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of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Life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or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Uisge-Beatha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Gaelic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</a:t>
            </a:r>
          </a:p>
        </p:txBody>
      </p:sp>
      <p:pic>
        <p:nvPicPr>
          <p:cNvPr id="43015" name="Picture 7" descr="scotland_wisk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3675063" cy="5211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800080"/>
                </a:solidFill>
              </a:rPr>
              <a:t/>
            </a:r>
            <a:br>
              <a:rPr lang="en-US" sz="4800" b="1" dirty="0" smtClean="0">
                <a:solidFill>
                  <a:srgbClr val="800080"/>
                </a:solidFill>
              </a:rPr>
            </a:br>
            <a:r>
              <a:rPr lang="en-US" sz="4800" b="1" dirty="0" smtClean="0">
                <a:solidFill>
                  <a:srgbClr val="800080"/>
                </a:solidFill>
              </a:rPr>
              <a:t>Also </a:t>
            </a:r>
            <a:r>
              <a:rPr lang="en-US" sz="4800" b="1" dirty="0">
                <a:solidFill>
                  <a:srgbClr val="800080"/>
                </a:solidFill>
              </a:rPr>
              <a:t>the Scots like</a:t>
            </a:r>
            <a:endParaRPr lang="ru-RU" sz="4800" b="1" dirty="0">
              <a:solidFill>
                <a:srgbClr val="800080"/>
              </a:solidFill>
            </a:endParaRPr>
          </a:p>
        </p:txBody>
      </p:sp>
      <p:pic>
        <p:nvPicPr>
          <p:cNvPr id="46094" name="Picture 14" descr="bramble pi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0775" y="1600200"/>
            <a:ext cx="3471863" cy="2185988"/>
          </a:xfrm>
          <a:noFill/>
          <a:ln/>
        </p:spPr>
      </p:pic>
      <p:pic>
        <p:nvPicPr>
          <p:cNvPr id="46095" name="Picture 15" descr="scotch-broth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3657600"/>
            <a:ext cx="3124200" cy="2644775"/>
          </a:xfrm>
          <a:noFill/>
          <a:ln/>
        </p:spPr>
      </p:pic>
      <p:pic>
        <p:nvPicPr>
          <p:cNvPr id="46096" name="Picture 16" descr="DSC03398_beer_belhavenstandrews_m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52600" y="4038600"/>
            <a:ext cx="2439988" cy="2590800"/>
          </a:xfrm>
          <a:noFill/>
          <a:ln/>
        </p:spPr>
      </p:pic>
      <p:pic>
        <p:nvPicPr>
          <p:cNvPr id="46098" name="Picture 18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" y="2133600"/>
            <a:ext cx="2647950" cy="2170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4032448" cy="1152128"/>
          </a:xfrm>
        </p:spPr>
        <p:txBody>
          <a:bodyPr/>
          <a:lstStyle/>
          <a:p>
            <a:r>
              <a:rPr lang="en-US" sz="7200" dirty="0" smtClean="0"/>
              <a:t>Thanks for your attention!</a:t>
            </a:r>
            <a:endParaRPr lang="ru-RU" sz="7200" dirty="0"/>
          </a:p>
        </p:txBody>
      </p:sp>
      <p:pic>
        <p:nvPicPr>
          <p:cNvPr id="5" name="Picture 7" descr="волынщи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817742"/>
            <a:ext cx="4499992" cy="6040258"/>
          </a:xfr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lan_scotland_pipers_glenc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08438">
            <a:off x="3714750" y="3216275"/>
            <a:ext cx="4846638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Scotland is famous for…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6781800" cy="3505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Haggis- a food made from the organs of sheep and oatmeal.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Kilts - traditional Scottish woolen cloth costume with a tartan or plaid pattern. This is a skirt that men wear. 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Bagpipers - people who play the bagpipes, a traditional Scottish instrument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Scottish Culture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214563"/>
            <a:ext cx="428625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Scots celebrate many holidays.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7412" name="Picture 4" descr="edinhog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83857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tartans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3000375"/>
            <a:ext cx="3505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28625" y="5357813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Scottish families are called clans and each clan has a special plaid to show what their family is. These are the plaids on their kilts.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2" y="930275"/>
            <a:ext cx="8897937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most important holidays are</a:t>
            </a:r>
            <a:r>
              <a:rPr lang="ru-RU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Edinburgh Military Tattoo;</a:t>
            </a:r>
          </a:p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Halloween;</a:t>
            </a:r>
          </a:p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Christmas;</a:t>
            </a:r>
          </a:p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Boxing Day;</a:t>
            </a:r>
          </a:p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New Year’s Day (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Hogmanay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);</a:t>
            </a:r>
          </a:p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Burn’s Supper.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hlink"/>
                </a:solidFill>
                <a:latin typeface="Agency FB" pitchFamily="34" charset="0"/>
              </a:rPr>
              <a:t/>
            </a:r>
            <a:br>
              <a:rPr lang="en-US" sz="4800" b="1" dirty="0" smtClean="0">
                <a:solidFill>
                  <a:schemeClr val="hlink"/>
                </a:solidFill>
                <a:latin typeface="Agency FB" pitchFamily="34" charset="0"/>
              </a:rPr>
            </a:br>
            <a:r>
              <a:rPr lang="en-US" sz="4800" b="1" u="sng" dirty="0" smtClean="0">
                <a:solidFill>
                  <a:schemeClr val="bg2">
                    <a:lumMod val="50000"/>
                  </a:schemeClr>
                </a:solidFill>
                <a:latin typeface="Agency FB" pitchFamily="34" charset="0"/>
              </a:rPr>
              <a:t>The </a:t>
            </a:r>
            <a:r>
              <a:rPr lang="en-US" sz="4800" b="1" u="sng" dirty="0">
                <a:solidFill>
                  <a:schemeClr val="bg2">
                    <a:lumMod val="50000"/>
                  </a:schemeClr>
                </a:solidFill>
                <a:latin typeface="Agency FB" pitchFamily="34" charset="0"/>
              </a:rPr>
              <a:t>Edinburgh Military Tattoo</a:t>
            </a:r>
            <a:endParaRPr lang="ru-RU" sz="4800" b="1" u="sng" dirty="0">
              <a:solidFill>
                <a:schemeClr val="bg2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14800" cy="478112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rgbClr val="003300"/>
                </a:solidFill>
                <a:latin typeface="+mj-lt"/>
              </a:rPr>
              <a:t>	The Edinburgh Military Tattoo is a show given by military bands and display teams.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3300"/>
                </a:solidFill>
                <a:latin typeface="+mj-lt"/>
              </a:rPr>
              <a:t>	It takes place Edinburgh annually, at the same time as the Edinburgh Festival.</a:t>
            </a:r>
            <a:endParaRPr lang="ru-RU" sz="28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17415" name="Picture 7" descr="милитар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576387"/>
            <a:ext cx="3521075" cy="5281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Halloween</a:t>
            </a:r>
            <a:endParaRPr lang="ru-RU" sz="7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4464496" cy="485313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FF6600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6600"/>
                </a:solidFill>
                <a:latin typeface="+mj-lt"/>
              </a:rPr>
              <a:t>    </a:t>
            </a:r>
            <a:r>
              <a:rPr lang="en-US" sz="2800" dirty="0" smtClean="0">
                <a:solidFill>
                  <a:srgbClr val="FF6600"/>
                </a:solidFill>
                <a:latin typeface="+mj-lt"/>
              </a:rPr>
              <a:t>Halloween </a:t>
            </a:r>
            <a:r>
              <a:rPr lang="en-US" sz="2800" dirty="0">
                <a:solidFill>
                  <a:srgbClr val="FF6600"/>
                </a:solidFill>
                <a:latin typeface="+mj-lt"/>
              </a:rPr>
              <a:t>in Scotland is all about the supernatural, witches, spirits and fire.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6600"/>
                </a:solidFill>
                <a:latin typeface="+mj-lt"/>
              </a:rPr>
              <a:t>	Robert Burns, the famous Scottish poet, wrote about the myths, legends and traditions associated with Halloween in Scotland in his poem 'Halloween', written in 1785. </a:t>
            </a:r>
            <a:endParaRPr lang="ru-RU" sz="2800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20487" name="Picture 7" descr="halloween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3886200"/>
            <a:ext cx="3022600" cy="2681288"/>
          </a:xfrm>
          <a:noFill/>
          <a:ln/>
        </p:spPr>
      </p:pic>
      <p:pic>
        <p:nvPicPr>
          <p:cNvPr id="20490" name="Picture 10" descr="halloweenha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447800"/>
            <a:ext cx="2667000" cy="2767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Christmas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1524000"/>
            <a:ext cx="8515672" cy="2187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 	</a:t>
            </a:r>
            <a:r>
              <a:rPr lang="en-GB" sz="2400" b="1" dirty="0" smtClean="0">
                <a:solidFill>
                  <a:srgbClr val="008000"/>
                </a:solidFill>
                <a:latin typeface="+mj-lt"/>
              </a:rPr>
              <a:t>Until </a:t>
            </a:r>
            <a:r>
              <a:rPr lang="en-GB" sz="2400" b="1" dirty="0">
                <a:solidFill>
                  <a:srgbClr val="008000"/>
                </a:solidFill>
                <a:latin typeface="+mj-lt"/>
              </a:rPr>
              <a:t>1958, when Christmas Day was declared a public holiday, people worked normally on this day although the children did get presents. . The Christmas traditions in Scotland are similar to that of the U.S., although the Scottish people do have some interesting customs of their own</a:t>
            </a:r>
            <a:r>
              <a:rPr lang="en-GB" sz="2400" dirty="0">
                <a:latin typeface="+mj-lt"/>
              </a:rPr>
              <a:t>. </a:t>
            </a:r>
            <a:endParaRPr lang="ru-RU" sz="2400" dirty="0">
              <a:latin typeface="+mj-lt"/>
            </a:endParaRPr>
          </a:p>
        </p:txBody>
      </p:sp>
      <p:pic>
        <p:nvPicPr>
          <p:cNvPr id="23563" name="Picture 11" descr="christmas-in-scotla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3573016"/>
            <a:ext cx="6336704" cy="315368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7200" b="1" u="sng" dirty="0" smtClean="0">
                <a:solidFill>
                  <a:srgbClr val="FF6600"/>
                </a:solidFill>
              </a:rPr>
              <a:t/>
            </a:r>
            <a:br>
              <a:rPr lang="en-US" sz="7200" b="1" u="sng" dirty="0" smtClean="0">
                <a:solidFill>
                  <a:srgbClr val="FF6600"/>
                </a:solidFill>
              </a:rPr>
            </a:br>
            <a:r>
              <a:rPr lang="en-US" sz="7200" b="1" u="sng" dirty="0" smtClean="0">
                <a:solidFill>
                  <a:srgbClr val="FF6600"/>
                </a:solidFill>
              </a:rPr>
              <a:t>Boxing </a:t>
            </a:r>
            <a:r>
              <a:rPr lang="en-US" sz="7200" b="1" u="sng" dirty="0">
                <a:solidFill>
                  <a:srgbClr val="FF6600"/>
                </a:solidFill>
              </a:rPr>
              <a:t>Day</a:t>
            </a:r>
            <a:endParaRPr lang="ru-RU" sz="7200" b="1" u="sng" dirty="0">
              <a:solidFill>
                <a:srgbClr val="FF66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72272" cy="478112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/>
              <a:t>	</a:t>
            </a:r>
            <a:endParaRPr lang="en-US" sz="2400" b="1" dirty="0" smtClean="0"/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+mj-lt"/>
              </a:rPr>
              <a:t>     </a:t>
            </a:r>
            <a:r>
              <a:rPr lang="ru-RU" sz="2400" b="1" dirty="0" err="1" smtClean="0">
                <a:solidFill>
                  <a:srgbClr val="CC0000"/>
                </a:solidFill>
                <a:latin typeface="+mj-lt"/>
              </a:rPr>
              <a:t>Boxing</a:t>
            </a:r>
            <a:r>
              <a:rPr lang="ru-RU" sz="2400" b="1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Day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is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a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day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the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higher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classes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gave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gifts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to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the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lower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classes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The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holiday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is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named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Boxing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Day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because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the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tradition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of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giving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gifts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of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cash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food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clothing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and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other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goods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to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the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less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fortunate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were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placed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into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boxes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for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easier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+mj-lt"/>
              </a:rPr>
              <a:t>transportation</a:t>
            </a:r>
            <a:r>
              <a:rPr lang="ru-RU" sz="2400" b="1" dirty="0">
                <a:solidFill>
                  <a:srgbClr val="CC0000"/>
                </a:solidFill>
                <a:latin typeface="+mj-lt"/>
              </a:rPr>
              <a:t>. </a:t>
            </a:r>
          </a:p>
        </p:txBody>
      </p:sp>
      <p:pic>
        <p:nvPicPr>
          <p:cNvPr id="26631" name="Picture 7" descr="Bresent1_1280x10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057400"/>
            <a:ext cx="4343400" cy="424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3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Year’s Day</a:t>
            </a:r>
            <a:endParaRPr lang="ru-RU" dirty="0">
              <a:solidFill>
                <a:srgbClr val="33CC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00200"/>
            <a:ext cx="4388296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/>
              <a:t>	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Hogmanay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is the Scots word for the celebration of the New Year. Its official date is the 31</a:t>
            </a:r>
            <a:r>
              <a:rPr lang="en-US" sz="2800" b="1" i="1" baseline="30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of December. </a:t>
            </a:r>
          </a:p>
          <a:p>
            <a:pPr>
              <a:buFontTx/>
              <a:buNone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Ne’erday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is Scots dialect for New Year’s Day, January the 1</a:t>
            </a:r>
            <a:r>
              <a:rPr lang="en-US" sz="2800" b="1" i="1" baseline="30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687" name="Picture 15" descr="hogmanay-edinburgh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219200"/>
            <a:ext cx="3138488" cy="3154363"/>
          </a:xfrm>
          <a:noFill/>
          <a:ln/>
        </p:spPr>
      </p:pic>
      <p:pic>
        <p:nvPicPr>
          <p:cNvPr id="28689" name="Picture 17" descr="хогман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4038600"/>
            <a:ext cx="3192463" cy="2519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E9E6D9"/>
      </a:lt1>
      <a:dk2>
        <a:srgbClr val="666633"/>
      </a:dk2>
      <a:lt2>
        <a:srgbClr val="CEC7AA"/>
      </a:lt2>
      <a:accent1>
        <a:srgbClr val="FFFFCC"/>
      </a:accent1>
      <a:accent2>
        <a:srgbClr val="B5E0E3"/>
      </a:accent2>
      <a:accent3>
        <a:srgbClr val="F2F0E9"/>
      </a:accent3>
      <a:accent4>
        <a:srgbClr val="000000"/>
      </a:accent4>
      <a:accent5>
        <a:srgbClr val="FFFFE2"/>
      </a:accent5>
      <a:accent6>
        <a:srgbClr val="A4CBCE"/>
      </a:accent6>
      <a:hlink>
        <a:srgbClr val="B6AB82"/>
      </a:hlink>
      <a:folHlink>
        <a:srgbClr val="A0925E"/>
      </a:folHlink>
    </a:clrScheme>
    <a:fontScheme name="Blank Presentation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0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205</Words>
  <Application>Microsoft Office PowerPoint</Application>
  <PresentationFormat>Экран (4:3)</PresentationFormat>
  <Paragraphs>64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Blank Presentation</vt:lpstr>
      <vt:lpstr> Let’s Learn About Scotland</vt:lpstr>
      <vt:lpstr>Scotland is famous for…</vt:lpstr>
      <vt:lpstr>Scottish Culture</vt:lpstr>
      <vt:lpstr>The most important holidays are:</vt:lpstr>
      <vt:lpstr> The Edinburgh Military Tattoo</vt:lpstr>
      <vt:lpstr> Halloween</vt:lpstr>
      <vt:lpstr>       Christmas</vt:lpstr>
      <vt:lpstr> Boxing Day</vt:lpstr>
      <vt:lpstr>New Year’s Day</vt:lpstr>
      <vt:lpstr>Burn’s Supper</vt:lpstr>
      <vt:lpstr>What Scots Like to Eat</vt:lpstr>
      <vt:lpstr>The most important dishes are</vt:lpstr>
      <vt:lpstr>Recitation of the poem “Address to a Haggis” by R.Burns is an important part of the Burn’s supper.</vt:lpstr>
      <vt:lpstr> Fish and Chips</vt:lpstr>
      <vt:lpstr>Shortbread</vt:lpstr>
      <vt:lpstr>Whisky</vt:lpstr>
      <vt:lpstr> Also the Scots like</vt:lpstr>
      <vt:lpstr>Thanks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About Scotland</dc:title>
  <dc:creator/>
  <cp:lastModifiedBy>Слава</cp:lastModifiedBy>
  <cp:revision>25</cp:revision>
  <cp:lastPrinted>1904-01-01T00:00:00Z</cp:lastPrinted>
  <dcterms:created xsi:type="dcterms:W3CDTF">1904-01-01T00:00:00Z</dcterms:created>
  <dcterms:modified xsi:type="dcterms:W3CDTF">2013-04-14T19:57:03Z</dcterms:modified>
</cp:coreProperties>
</file>