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sldIdLst>
    <p:sldId id="274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660"/>
  </p:normalViewPr>
  <p:slideViewPr>
    <p:cSldViewPr>
      <p:cViewPr>
        <p:scale>
          <a:sx n="76" d="100"/>
          <a:sy n="76" d="100"/>
        </p:scale>
        <p:origin x="-124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5363A-ADD1-44FE-84A5-A0E7ACFCB1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24194-BAAA-4C93-92CF-D39A8B9833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8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615C-D19F-41D2-9209-6648A16EB3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3A85-4EC1-49D7-A7B4-E38EE5E0FE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7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BD9D7-2707-4A9E-B4F0-212794D11B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5EAC-CA24-47AF-A5B0-5E3BD1BCFB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31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30AA-ACB7-45C1-B088-DC93787C2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>
              <a:defRPr/>
            </a:pPr>
            <a:fld id="{7F85363A-ADD1-44FE-84A5-A0E7ACFCB1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4194-BAAA-4C93-92CF-D39A8B98332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E225D-C137-43BA-B6D0-2680DB8369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8962D-101B-44D9-B025-EC8A9E3A316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D52D4-6360-47F9-82B4-B739719DD64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AE266-2321-413D-8268-76DD329E60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9142EA-C2B6-4DC8-831A-486236A0D4C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CF587-23EC-4859-82E8-5663306D80C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F4BBF-F267-4667-8EC2-052089C067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9C275-9020-4ED2-A0F9-C3B5D7DE33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F2FFB-6A14-4246-8155-9167ED11FAB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C0CC2-858D-476B-9AFE-15F34137D8C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8AB796-274B-4DEE-8917-B7F721F95C9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6FC10-24E8-46A2-A901-8F68F01BDE3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225D-C137-43BA-B6D0-2680DB8369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962D-101B-44D9-B025-EC8A9E3A316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7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659B8-729D-4C0E-B689-DA2A5FE58F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7EB7A-764D-410D-B126-A8FC9765A8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053286-FCDC-4325-BB1D-A8A51FD3ED7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52683-6ECD-4814-A4A6-9E868F0836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B615C-D19F-41D2-9209-6648A16EB34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33A85-4EC1-49D7-A7B4-E38EE5E0FE2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BD9D7-2707-4A9E-B4F0-212794D11B7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35EAC-CA24-47AF-A5B0-5E3BD1BCFB3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D52D4-6360-47F9-82B4-B739719DD6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AE266-2321-413D-8268-76DD329E60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3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142EA-C2B6-4DC8-831A-486236A0D4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F587-23EC-4859-82E8-5663306D80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F4BBF-F267-4667-8EC2-052089C067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9C275-9020-4ED2-A0F9-C3B5D7DE33A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49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2FFB-6A14-4246-8155-9167ED11FA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C0CC2-858D-476B-9AFE-15F34137D8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5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B796-274B-4DEE-8917-B7F721F95C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6FC10-24E8-46A2-A901-8F68F01BDE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5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59B8-729D-4C0E-B689-DA2A5FE58F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7EB7A-764D-410D-B126-A8FC9765A8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9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3286-FCDC-4325-BB1D-A8A51FD3ED7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2683-6ECD-4814-A4A6-9E868F0836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6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9CC5D5-21D8-4089-8F15-470AB2AFB6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A136F4-2797-4B0F-BA38-D85DEB7579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0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E9CC5D5-21D8-4089-8F15-470AB2AFB67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0A136F4-2797-4B0F-BA38-D85DEB7579E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javascript: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javascript: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javascript: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javascript: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javascript: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k.wikipedia.org/wiki/%D0%A4%D0%B0%D0%B9%D0%BB:Dovzhenko_Student_1911.jp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javascript: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javascript: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javascript: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E3AA894-AB1F-4FA3-8EC6-0D9524AF62E4_w203_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5723" y="988320"/>
            <a:ext cx="3722645" cy="4254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8634" y="489511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dirty="0" smtClean="0">
                <a:latin typeface="Monotype Corsiva" pitchFamily="66" charset="0"/>
                <a:cs typeface="Arial" pitchFamily="34" charset="0"/>
              </a:rPr>
              <a:t>Олександр Петрович Довженко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2899008" y="6402039"/>
            <a:ext cx="3476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spc="27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Життя та творч</a:t>
            </a:r>
            <a:r>
              <a:rPr lang="uk-UA" sz="2000" b="1" i="1" spc="27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ість</a:t>
            </a:r>
            <a:endParaRPr lang="ru-RU" sz="2000" b="1" i="1" spc="27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7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hoto1" descr="http://www.imena.tv/images/dovzhenko/11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450" y="-34013"/>
            <a:ext cx="4032448" cy="340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3138264"/>
            <a:ext cx="9175348" cy="371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Перша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звукова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картина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„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показати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грандіозність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радянської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новобудови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Дніпрельстан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Довженко поставив камеру на платформу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поїзда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їхав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І перед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глядачем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пропливала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вся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велична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панорама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Дніпрельстану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керівництво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кіностудії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вимагало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здати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картину до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чергової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річниці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„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вийшов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екрани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листопада 1932 року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Але для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як записав Довженко 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щоденнику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довелося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без перерви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просидіти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монтажним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столом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85 годин.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Радянська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критика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фільм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прийняла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Довженкові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закидали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поверховість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хаотичність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сценарію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Петровича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почалися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неприємності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усунули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викладання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кіноінституті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звільнили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керівних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посад 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кіностудії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відволіктися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неприємних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думок,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Юлія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поїхали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відпочивати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Кавказ.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52a37bdbbd0b244da4debf8e865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303359"/>
            <a:ext cx="2887134" cy="4135517"/>
          </a:xfrm>
        </p:spPr>
      </p:pic>
      <p:pic>
        <p:nvPicPr>
          <p:cNvPr id="19460" name="photo1" descr="http://www.imena.tv/images/dovzhenko/13p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1124744"/>
            <a:ext cx="3590419" cy="303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6363" y="4438876"/>
            <a:ext cx="917534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працював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сценарієм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„Щорса”.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зйомок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картини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Київській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кіностудії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будували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величезний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павільйон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фільму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писав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композитор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Дмитро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Кабалевський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Кажуть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на роль Щорса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Євгена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Самойлова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затверджував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сам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Сталін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того, як Довженко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зняв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фільму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актором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головній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довелося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перезнімати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і робота над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фільмом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тривала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роки.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1939 року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„Щорс”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посів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друге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радянському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кінопрокаті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фільм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однаково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сподобався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глядачам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кінознавцям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hoto1" descr="http://www.imena.tv/images/dovzhenko/15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245" y="117756"/>
            <a:ext cx="3960118" cy="3168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hoto1" descr="http://www.imena.tv/images/dovzhenko/16p.jp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5" y="261829"/>
            <a:ext cx="3600432" cy="2880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30" y="3142175"/>
            <a:ext cx="9175348" cy="371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почалась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окупованому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німцями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замерз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Петровича.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Увесь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всю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тугу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Батьківщиною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Петрович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сценарій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фільму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огні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застереження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колег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сценарій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ідеологічно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неправильним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націоналістичним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Довженко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надіслав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Сталіну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У той час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Йосип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Віссаріонович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особисто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контролював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увесь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кінопроцес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1944 року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Петровича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викликали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Кремль 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нараду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Політбюро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На порядку денному стояло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сценарію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огні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виключили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Всеслов’янського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комітету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з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комітету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Сталінських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премій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Але,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мабуть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найболючіше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вразила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звістка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Хрущов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Довженко колись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таких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добрих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стосунках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звільнив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посади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кіностудії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hoto1" descr="http://www.imena.tv/images/dovzhenko/18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709" y="260648"/>
            <a:ext cx="4176464" cy="334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267" y="3462798"/>
            <a:ext cx="9175348" cy="338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1946 року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почав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знімати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картину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робочою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цвіту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– про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радянського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селекціонера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Мічуріна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Сталіну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сподобалася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назвав картину „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Мічурін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Сталіна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Василь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згадував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батько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час перегляду „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Мічуріна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плакав.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вершителю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близький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образ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зухвалого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самотнього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вченого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порухом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руки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розквітали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сади.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фільм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Мічурін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вдруге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нагороджують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Сталінською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премією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Здавалося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колишню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репутацію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відновлено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Петровича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тішить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тяжко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переживає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розлуку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здається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помре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так і не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побачивши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рідної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Усе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Петрович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щоденнику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сильний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біль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серці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hoto1" descr="http://www.imena.tv/images/dovzhenko/19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467" y="119389"/>
            <a:ext cx="5472608" cy="4379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97" y="4498525"/>
            <a:ext cx="9175348" cy="239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    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Перемагаючи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страждання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Довженко написав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сценарій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фільму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Поема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 море”.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Стрічка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мала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розповідати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Дніпрі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Каховського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водосховища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захоплювало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колосальне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ріки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боліло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затоплення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мальовничих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містечок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Робота над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сценарієм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дала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Петровичу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бути 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місяцями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жив 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Новій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Каховці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Москві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ескізи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фільму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відібрані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актори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Довженкові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судилося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розпочати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зйомки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Поеми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 море”.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450px-Grave-dovzhenko"/>
          <p:cNvPicPr>
            <a:picLocks noGrp="1" noChangeAspect="1" noChangeArrowheads="1"/>
          </p:cNvPicPr>
          <p:nvPr>
            <p:ph/>
          </p:nvPr>
        </p:nvPicPr>
        <p:blipFill rotWithShape="1">
          <a:blip r:embed="rId2"/>
          <a:srcRect t="7652" b="12963"/>
          <a:stretch/>
        </p:blipFill>
        <p:spPr>
          <a:xfrm>
            <a:off x="2987824" y="3564"/>
            <a:ext cx="2987824" cy="349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97" y="3495349"/>
            <a:ext cx="91753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	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листопада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1956 року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Петровича не стало.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помер на руках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Юлії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Солнцевої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московській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квартирі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Офіційна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причина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серцевий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напад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Петрович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хотів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поховали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київських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кручах,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відкривається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шлях 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рідну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Чернігівщину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останнім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притулком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майстра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головний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цвинтар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Москви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Новодівиче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кладовище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Петровича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Юлія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Солнцева передала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особисті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папери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Центрального державного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архіву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СРСР.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архів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там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зберігаються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оригінали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щоденників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Петровича.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Щоденники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ж,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останніми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роками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виходили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передруковані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машинописних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копій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наданих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Юлією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Солнцевою. 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ovzhenko_682288257_tonnel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6274" y="0"/>
            <a:ext cx="3024336" cy="4427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99793" y="0"/>
            <a:ext cx="644420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Народився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 серпня 1894 року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багатодітній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селянській сім’ї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хуторі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В’юнище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Чернігівської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губернії. Батько й мати були неписьменні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Батько, Петро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Семенович Довженко, належав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козацького стану.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Сім’я жила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не дуже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заможно: землі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було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немало, проте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була неродюча, натомість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дітей було 14, тому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батько «наймався в підводчики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смолярував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». Діти у сім’ї швидко помирали, майже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всі не досягнувши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працездатного віку, тому у згадках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 дитинство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уяві Олександра Довженка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завжди поставали «плач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похорон». Він любив матір, про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яку писав: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«Народжена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для пісень, вона проплакала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усе життя, проводжаючи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назавжди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gordonua.com/img/forall/users/0/16/dovzhenkofami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01" y="4291937"/>
            <a:ext cx="6267450" cy="2419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5132281"/>
            <a:ext cx="1425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Батько й син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15114" y="4855282"/>
            <a:ext cx="919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Мати, сестра, батько</a:t>
            </a:r>
            <a:endParaRPr lang="ru-RU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Рисунок 1" descr="http://upload.wikimedia.org/wikipedia/uk/1/14/Dovzhenko_Student_1911.jpg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79512" y="-1"/>
            <a:ext cx="2776764" cy="3905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3774079"/>
            <a:ext cx="917816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імені Олександра Довженка),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не тому, що хотів стати вчителем, а тому, що мав право скласти туди іспити, та й стипендія там була 120 карбованців на рік. В інституті вперше знайомиться з українськими книжками, які читалися ним і товаришами потай від педагогів. Довженко пізніше</a:t>
            </a:r>
            <a:endParaRPr lang="uk-UA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говорив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«Заборонено було в нашому середовищі розмовляти українською мовою. З нас готували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учителів —об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русителів краю».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1914 році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Довженко закінчив інститут та по закінченні був направлений учителювати до Житомирської вищої початкової школи,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 викладає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природознавство, гімнастику,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географію,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фізику, історію, малювання.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56276" y="1746485"/>
            <a:ext cx="6156176" cy="2057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Вчився у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Сосницькій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початковій, а потім у вищій початковій школі. Загалом, Довженко зростав мрійливим, схильним до споглядальності: життя (тоді йому здавалось) йшло у двох вимірах — реальному і уявному.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1911 році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Олександр Довженко вступив до Глухівського учительського інституту (зараз Глухівський національний педагогічний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університет</a:t>
            </a:r>
            <a:endParaRPr lang="uk-UA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ile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733" y="18906"/>
            <a:ext cx="2606675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21971" y="34416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У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1917 році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фронт його не беруть, він переїздить на роботу до Києва, де теж вчителює та вчиться у Київському комерційному інституті (нині Київський національний економічний університет) на економічному факультеті. Довженко вступив туди лише тому, що його атестат не давав можливості вступати до інших вищих учбових закладів, і це був засіб здобути хоча б якусь вищу освіту. Вчився погано, бракувало часу та старанності. </a:t>
            </a:r>
            <a:endParaRPr lang="uk-UA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тому ж році, коли за гетьмана Павла Скоропадського у Києві відкривається Українська академія мистецтв, стає її слухачем. У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1918 році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будучи вже головою громади комерційного інституту, Довженко організував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загальностудентський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мітинг протесту проти призову до лав гетьманської армії. Учасників демонстрації було розігнано, близько двадцяти вбито, багатьох поранено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98209" y="799497"/>
            <a:ext cx="32457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omic Sans MS" pitchFamily="66" charset="0"/>
                <a:cs typeface="Times New Roman" pitchFamily="18" charset="0"/>
              </a:rPr>
              <a:t>Фото </a:t>
            </a:r>
            <a:r>
              <a:rPr lang="ru-RU" sz="1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1912р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Comic Sans MS" pitchFamily="66" charset="0"/>
                <a:cs typeface="Times New Roman" pitchFamily="18" charset="0"/>
              </a:rPr>
              <a:t>Приміщення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omic Sans MS" pitchFamily="66" charset="0"/>
                <a:cs typeface="Times New Roman" pitchFamily="18" charset="0"/>
              </a:rPr>
              <a:t>Київського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omic Sans MS" pitchFamily="66" charset="0"/>
                <a:cs typeface="Times New Roman" pitchFamily="18" charset="0"/>
              </a:rPr>
              <a:t>комерційного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omic Sans MS" pitchFamily="66" charset="0"/>
                <a:cs typeface="Times New Roman" pitchFamily="18" charset="0"/>
              </a:rPr>
              <a:t>інституту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 (з </a:t>
            </a:r>
            <a:r>
              <a:rPr lang="ru-RU" sz="1400" dirty="0" err="1">
                <a:latin typeface="Comic Sans MS" pitchFamily="66" charset="0"/>
                <a:cs typeface="Times New Roman" pitchFamily="18" charset="0"/>
              </a:rPr>
              <a:t>надбудованим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 4-м </a:t>
            </a:r>
            <a:r>
              <a:rPr lang="ru-RU" sz="1400" dirty="0" err="1">
                <a:latin typeface="Comic Sans MS" pitchFamily="66" charset="0"/>
                <a:cs typeface="Times New Roman" pitchFamily="18" charset="0"/>
              </a:rPr>
              <a:t>поверхом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) по </a:t>
            </a:r>
            <a:r>
              <a:rPr lang="ru-RU" sz="1400" dirty="0" err="1">
                <a:latin typeface="Comic Sans MS" pitchFamily="66" charset="0"/>
                <a:cs typeface="Times New Roman" pitchFamily="18" charset="0"/>
              </a:rPr>
              <a:t>Бібіковському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 бульвару 22/24, у </a:t>
            </a:r>
            <a:r>
              <a:rPr lang="ru-RU" sz="1400" dirty="0" err="1" smtClean="0">
                <a:latin typeface="Comic Sans MS" pitchFamily="66" charset="0"/>
                <a:cs typeface="Times New Roman" pitchFamily="18" charset="0"/>
              </a:rPr>
              <a:t>якому</a:t>
            </a: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 вуз </a:t>
            </a:r>
            <a:r>
              <a:rPr lang="ru-RU" sz="1400" dirty="0" err="1">
                <a:latin typeface="Comic Sans MS" pitchFamily="66" charset="0"/>
                <a:cs typeface="Times New Roman" pitchFamily="18" charset="0"/>
              </a:rPr>
              <a:t>розміщувався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 до </a:t>
            </a:r>
            <a:r>
              <a:rPr lang="ru-RU" sz="1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1934 р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. (</a:t>
            </a:r>
            <a:r>
              <a:rPr lang="ru-RU" sz="1400" dirty="0" err="1">
                <a:latin typeface="Comic Sans MS" pitchFamily="66" charset="0"/>
                <a:cs typeface="Times New Roman" pitchFamily="18" charset="0"/>
              </a:rPr>
              <a:t>нині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 – бул. Т.Г. </a:t>
            </a:r>
            <a:r>
              <a:rPr lang="ru-RU" sz="1400" dirty="0" err="1">
                <a:latin typeface="Comic Sans MS" pitchFamily="66" charset="0"/>
                <a:cs typeface="Times New Roman" pitchFamily="18" charset="0"/>
              </a:rPr>
              <a:t>Шевченка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,  корпус </a:t>
            </a:r>
            <a:r>
              <a:rPr lang="ru-RU" sz="1400" dirty="0" err="1">
                <a:latin typeface="Comic Sans MS" pitchFamily="66" charset="0"/>
                <a:cs typeface="Times New Roman" pitchFamily="18" charset="0"/>
              </a:rPr>
              <a:t>Київського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omic Sans MS" pitchFamily="66" charset="0"/>
                <a:cs typeface="Times New Roman" pitchFamily="18" charset="0"/>
              </a:rPr>
              <a:t>національного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omic Sans MS" pitchFamily="66" charset="0"/>
                <a:cs typeface="Times New Roman" pitchFamily="18" charset="0"/>
              </a:rPr>
              <a:t>педагогічного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omic Sans MS" pitchFamily="66" charset="0"/>
                <a:cs typeface="Times New Roman" pitchFamily="18" charset="0"/>
              </a:rPr>
              <a:t>університету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Comic Sans MS" pitchFamily="66" charset="0"/>
                <a:cs typeface="Times New Roman" pitchFamily="18" charset="0"/>
              </a:rPr>
              <a:t>ім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. М.П. </a:t>
            </a:r>
            <a:r>
              <a:rPr lang="ru-RU" sz="1400" dirty="0" err="1">
                <a:latin typeface="Comic Sans MS" pitchFamily="66" charset="0"/>
                <a:cs typeface="Times New Roman" pitchFamily="18" charset="0"/>
              </a:rPr>
              <a:t>Драгоманова</a:t>
            </a:r>
            <a:r>
              <a:rPr lang="ru-RU" sz="1400" dirty="0">
                <a:latin typeface="Comic Sans MS" pitchFamily="66" charset="0"/>
                <a:cs typeface="Times New Roman" pitchFamily="18" charset="0"/>
              </a:rPr>
              <a:t>)</a:t>
            </a:r>
          </a:p>
        </p:txBody>
      </p:sp>
      <p:pic>
        <p:nvPicPr>
          <p:cNvPr id="15364" name="Picture 4" descr="http://kneu.edu.ua/userfiles/milest_of_hist/builds/image0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8" t="-796" b="796"/>
          <a:stretch/>
        </p:blipFill>
        <p:spPr bwMode="auto">
          <a:xfrm>
            <a:off x="2555776" y="188640"/>
            <a:ext cx="3456384" cy="3253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8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403648" y="-18339"/>
            <a:ext cx="2664296" cy="3613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У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1918—19 рр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Олександр Довженко воює проти більшовиків у лавах армії УНР.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Довженко вояком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3-го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Сердюцького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полку Української Армії.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події згодом, через 11 років, Довженко зобразить у своєму фільмі «Арсенал», але вже по другий бік барикад.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Довженко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пережив у Києві у підпіллі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німецьку, російсько-радянську, російсько-монархічну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 польську окупації, не один раз буваючи під розстрілами.</a:t>
            </a:r>
          </a:p>
          <a:p>
            <a:pPr algn="just">
              <a:lnSpc>
                <a:spcPct val="120000"/>
              </a:lnSpc>
            </a:pP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У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серпні 1919 року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він з двома товаришами втікає до Житомира. Коли місто зайняли червоні, він був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заарештований та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відправлений до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концтабору, де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протягом трьох місяців відбуває покарання. Своїм порятунком Довженко зобов’язаний письменнику Василеві Еллану-Блакитному.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що в цей час він влаштувався викладачем історії та географії у школу червоних старшин при штабі 44-ї стрілецької дивізії в Житомирі.</a:t>
            </a:r>
          </a:p>
        </p:txBody>
      </p:sp>
      <p:pic>
        <p:nvPicPr>
          <p:cNvPr id="17410" name="Picture 2" descr="http://upload.wikimedia.org/wikipedia/uk/3/34/%D0%95%D0%BB%D0%BB%D0%B0%D0%BD-%D0%91%D0%BB%D0%B0%D0%BA%D0%B8%D1%82%D0%BD%D0%B8%D0%B9_%D0%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6873"/>
            <a:ext cx="2627557" cy="348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28642" y="1588571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Василь </a:t>
            </a:r>
          </a:p>
          <a:p>
            <a:pPr algn="ctr"/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Еллан-Блакитний</a:t>
            </a:r>
            <a:endParaRPr lang="ru-RU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79330"/>
            <a:ext cx="914400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20000"/>
              </a:lnSpc>
            </a:pP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У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1920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Довженка призначають завідувати Житомирською партійною школою. Але натомість Довженко потрапляє до польського полону, де його показово розстрілюють холостими, обіцяючи наступного разу справжній розстріл.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Йому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вдається втекти до червоного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загону. Згодом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 стає завідувачем відділу мистецтв у Губернському відділі освіти і першим комісаром Київського театру імені Шевченка.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відправляють на дипломатичну службу – спочатку до Варшави, а потім – у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Берлін. Там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він офіційно зареєстрував шлюб із Варварою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Криловою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Улітку двадцять третього року подружжя повернулося в Україну і оселилось у Харкові, який тоді був столицею і центром культурного життя. Олександр завжди гарно малював і навіть учився живопису в берлінській приватній школі. Тому в Харкові його взяли художником-ілюстратором у газету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„Вісті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 Свої гострі карикатури Довженко підписував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„Сашко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96344" y="524148"/>
            <a:ext cx="504765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 порадою Еллана-Блакитного на початку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1920 року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Довженко вступає до лав Української комуністичної партії боротьбистів, що контролює газету «Боротьба», орган лівих українських есерів, які, приєднавшись до лівих соціал-демократів, обстоювали самостійницьку позицію і вважали КП(б)У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ворогом країни.</a:t>
            </a:r>
            <a:endParaRPr lang="ru-RU" dirty="0"/>
          </a:p>
        </p:txBody>
      </p:sp>
      <p:pic>
        <p:nvPicPr>
          <p:cNvPr id="18436" name="Picture 4" descr="http://www.kray.ck.ua/images/news/77d23312e8da2949a04e89cf6de079d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79512" y="116631"/>
            <a:ext cx="3586137" cy="2731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hoto1" descr="http://www.imena.tv/images/dovzhenko/6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9139"/>
            <a:ext cx="3240360" cy="2889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3109281"/>
            <a:ext cx="91440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Варвара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грала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аматорському театрі, і Лесь Курбас пророкував їй блискуче акторське майбутнє. Але на одній з літніх прогулянок молода жінка сильно поранила ногу. Через неправильне лікування нога перестала згинатись, і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почав шукати додаткових заробітків. Друг Довженка, письменник і блискучий філолог Майк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Йогансен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перекладав титри до німих іноземних фільмів. Олександр також володів іноземними мовами і, Майк, знаючи його фінансову скруту, став ділитися з Довженком своїми замовленнями.      Так Олександр почав співпрацювати з Одеською кінофабрикою. </a:t>
            </a:r>
          </a:p>
          <a:p>
            <a:pPr algn="just">
              <a:lnSpc>
                <a:spcPct val="120000"/>
              </a:lnSpc>
            </a:pP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Довженко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стає одним з засновників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Вільної академії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пролетарської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літератури (ВАПЛІТЕ). 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1925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пропозицію Юрія Яновського, який тоді був головним редактором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Одеської кінофабрики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Довженко написав сценарій дитячої комедії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„Вася-реформатор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  <p:pic>
        <p:nvPicPr>
          <p:cNvPr id="19458" name="Picture 2" descr="http://upload.wikimedia.org/wikipedia/uk/f/fe/%D0%99%D0%BE%D0%B3%D0%B0%D0%BD%D1%81%D0%B5%D0%BD_%D0%9C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47"/>
          <a:stretch/>
        </p:blipFill>
        <p:spPr bwMode="auto">
          <a:xfrm>
            <a:off x="4716016" y="139139"/>
            <a:ext cx="2875911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24042" y="1416945"/>
            <a:ext cx="187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Майк </a:t>
            </a:r>
            <a:r>
              <a:rPr lang="uk-UA" dirty="0" err="1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Йогансен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6790" y="1278445"/>
            <a:ext cx="1253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Варвара Крилова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hoto1" descr="http://www.imena.tv/images/dovzhenko/7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808" y="22454"/>
            <a:ext cx="2808287" cy="2246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hoto1" descr="http://www.imena.tv/images/dovzhenko/8p.jp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4198" y="188640"/>
            <a:ext cx="2304256" cy="2013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31348" y="2112085"/>
            <a:ext cx="917534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Кіно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полонило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1926 року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переїжджає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Одеси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розпочинає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лишається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Варвари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коханням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стала актриса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Юлія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Солнцева.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Вона стала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дружиною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 і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незмінним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асистентом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Першою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самостійною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картиною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„Сумка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дипкур’єра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 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фільмі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уперше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востаннє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сам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з’явився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кіноекрані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маленькій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кочегара. </a:t>
            </a:r>
          </a:p>
          <a:p>
            <a:pPr algn="just">
              <a:lnSpc>
                <a:spcPct val="120000"/>
              </a:lnSpc>
            </a:pP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Картину сприйняла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публіка і, окрилений першим успіхом, Довженко почав знімати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„Звенигору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Він зробив її за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 днів. За його власним виразом – не зробив, а проспівав, як птах.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Саме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після виходу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„Звенигори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про Олександра Довженка заговорили як про великого режисера. </a:t>
            </a:r>
            <a:endParaRPr lang="uk-UA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У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своєму наступному фільмі –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„Арсеналі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– він намагався бути максимально ясним і доступним. Картина розповідала про повстання робітників на київському заводі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„Арсенал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у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1918 році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Сталін назвав цю стрічку втіленням справжньої революційної романтики.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1929 року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довженківський </a:t>
            </a:r>
            <a:r>
              <a:rPr lang="uk-UA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„Арсенал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визнали найкращим </a:t>
            </a:r>
            <a:r>
              <a:rPr lang="uk-UA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фільмом СССР. </a:t>
            </a:r>
            <a:endParaRPr lang="uk-UA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hoto1" descr="http://www.imena.tv/images/dovzhenko/9p.jpg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4208" y="-2520"/>
            <a:ext cx="2088231" cy="2220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hoto1" descr="http://www.imena.tv/images/dovzhenko/10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741" y="116632"/>
            <a:ext cx="5261896" cy="514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15" y="5103674"/>
            <a:ext cx="91753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    	  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Остання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німа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картина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легендарна „Земля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Кажуть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бачив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яблук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фільмі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„Земля”, той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бачив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Поетична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„Земля” не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сподобалася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Йосипу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Сталіну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звинуватили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націоналізмі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обожнюванні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Фахівці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Англії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1930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Довженко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повіз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свою картину на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показ, –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зустріли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„Землю”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захоплено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323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О. П. Довженко</dc:title>
  <dc:creator>Admin</dc:creator>
  <cp:lastModifiedBy>Amiro</cp:lastModifiedBy>
  <cp:revision>15</cp:revision>
  <dcterms:created xsi:type="dcterms:W3CDTF">2010-03-14T15:18:21Z</dcterms:created>
  <dcterms:modified xsi:type="dcterms:W3CDTF">2014-10-07T02:56:16Z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354309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