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94660"/>
  </p:normalViewPr>
  <p:slideViewPr>
    <p:cSldViewPr>
      <p:cViewPr varScale="1">
        <p:scale>
          <a:sx n="68" d="100"/>
          <a:sy n="68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BDBC5E-51A0-4B77-B2BC-8C853C14D09B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9CE3E33-BED7-4381-AC21-1093240DFC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62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5048250" cy="41052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pic_1358644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0"/>
            <a:ext cx="4392488" cy="32943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volvox_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88640"/>
            <a:ext cx="3973624" cy="3178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975104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chemeClr val="accent6"/>
                </a:solidFill>
                <a:latin typeface="Comic Sans MS" pitchFamily="66" charset="0"/>
              </a:rPr>
              <a:t>Еукаріоти</a:t>
            </a:r>
            <a:endParaRPr lang="uk-UA" sz="60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044608" y="2834640"/>
            <a:ext cx="864096" cy="150876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9" name="Рисунок 8" descr="35505-151607-01b9fbb4dafc96f5c15f3bfff271138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89040"/>
            <a:ext cx="4788024" cy="333964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Поведінка</a:t>
            </a:r>
            <a:endParaRPr lang="uk-UA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72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Реакція на вплив довкілля (зовнішні подразники):</a:t>
            </a:r>
          </a:p>
          <a:p>
            <a:pPr algn="ctr"/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таксиси – спрямовані в напрямку руху подразника або від нього </a:t>
            </a:r>
          </a:p>
          <a:p>
            <a:pPr algn="ctr"/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(фототаксиси, </a:t>
            </a:r>
            <a:r>
              <a:rPr lang="uk-UA" sz="2800" dirty="0" err="1" smtClean="0">
                <a:solidFill>
                  <a:schemeClr val="accent6"/>
                </a:solidFill>
                <a:latin typeface="Comic Sans MS" pitchFamily="66" charset="0"/>
              </a:rPr>
              <a:t>термотаксиси</a:t>
            </a:r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, </a:t>
            </a:r>
            <a:r>
              <a:rPr lang="uk-UA" sz="2800" dirty="0" err="1" smtClean="0">
                <a:solidFill>
                  <a:schemeClr val="accent6"/>
                </a:solidFill>
                <a:latin typeface="Comic Sans MS" pitchFamily="66" charset="0"/>
              </a:rPr>
              <a:t>геотаксиси</a:t>
            </a:r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)</a:t>
            </a:r>
            <a:endParaRPr lang="uk-UA" sz="2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TopPrikolov_Ru_X1X1296679257X858293X2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789040"/>
            <a:ext cx="4629894" cy="289699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Розмноження</a:t>
            </a:r>
            <a:endParaRPr lang="uk-UA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784976" cy="5589240"/>
          </a:xfrm>
        </p:spPr>
        <p:txBody>
          <a:bodyPr/>
          <a:lstStyle/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Поділ клітини навпіл за допомогою    мітозу (амеба, </a:t>
            </a:r>
            <a:r>
              <a:rPr lang="uk-UA" dirty="0" err="1" smtClean="0">
                <a:solidFill>
                  <a:schemeClr val="accent6"/>
                </a:solidFill>
                <a:latin typeface="Comic Sans MS" pitchFamily="66" charset="0"/>
              </a:rPr>
              <a:t>евглена</a:t>
            </a: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, інфузорія тощо);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множинний поділ (малярійний плазмодій);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брунькування (деякі інфузорії);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рухомі або нерухомі спори (водорості, гриби);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статеве – у формі злиття статевих клітин гамет (хламідомонада, вольвокс, форамініфери тощо);</a:t>
            </a:r>
          </a:p>
          <a:p>
            <a:r>
              <a:rPr lang="uk-UA" dirty="0" err="1" smtClean="0">
                <a:solidFill>
                  <a:schemeClr val="accent6"/>
                </a:solidFill>
                <a:latin typeface="Comic Sans MS" pitchFamily="66" charset="0"/>
              </a:rPr>
              <a:t>кон</a:t>
            </a:r>
            <a:r>
              <a:rPr lang="en-US" dirty="0" smtClean="0">
                <a:solidFill>
                  <a:schemeClr val="accent6"/>
                </a:solidFill>
                <a:latin typeface="Comic Sans MS" pitchFamily="66" charset="0"/>
              </a:rPr>
              <a:t>’</a:t>
            </a:r>
            <a:r>
              <a:rPr lang="uk-UA" dirty="0" err="1" smtClean="0">
                <a:solidFill>
                  <a:schemeClr val="accent6"/>
                </a:solidFill>
                <a:latin typeface="Comic Sans MS" pitchFamily="66" charset="0"/>
              </a:rPr>
              <a:t>югація</a:t>
            </a: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 – обмін генетичною інформацією (інфузорії, водорості гриби).</a:t>
            </a:r>
          </a:p>
          <a:p>
            <a:endParaRPr lang="uk-UA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endParaRPr lang="uk-UA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endParaRPr lang="uk-UA" dirty="0" smtClean="0"/>
          </a:p>
        </p:txBody>
      </p:sp>
      <p:sp>
        <p:nvSpPr>
          <p:cNvPr id="5" name="Ромб 4"/>
          <p:cNvSpPr/>
          <p:nvPr/>
        </p:nvSpPr>
        <p:spPr>
          <a:xfrm>
            <a:off x="683568" y="1196752"/>
            <a:ext cx="288032" cy="2880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Ромб 5"/>
          <p:cNvSpPr/>
          <p:nvPr/>
        </p:nvSpPr>
        <p:spPr>
          <a:xfrm>
            <a:off x="683568" y="2204864"/>
            <a:ext cx="288032" cy="2880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омб 6"/>
          <p:cNvSpPr/>
          <p:nvPr/>
        </p:nvSpPr>
        <p:spPr>
          <a:xfrm>
            <a:off x="683568" y="2708920"/>
            <a:ext cx="288032" cy="2880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омб 7"/>
          <p:cNvSpPr/>
          <p:nvPr/>
        </p:nvSpPr>
        <p:spPr>
          <a:xfrm>
            <a:off x="683568" y="3284984"/>
            <a:ext cx="288032" cy="2880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омб 8"/>
          <p:cNvSpPr/>
          <p:nvPr/>
        </p:nvSpPr>
        <p:spPr>
          <a:xfrm>
            <a:off x="683568" y="4293096"/>
            <a:ext cx="288032" cy="2880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Ромб 9"/>
          <p:cNvSpPr/>
          <p:nvPr/>
        </p:nvSpPr>
        <p:spPr>
          <a:xfrm>
            <a:off x="683568" y="5733256"/>
            <a:ext cx="288032" cy="2880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00712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6"/>
                </a:solidFill>
                <a:latin typeface="Comic Sans MS" pitchFamily="66" charset="0"/>
              </a:rPr>
              <a:t>Роль у природі та житті людини</a:t>
            </a:r>
            <a:br>
              <a:rPr lang="uk-UA" sz="3600" dirty="0" smtClean="0">
                <a:solidFill>
                  <a:schemeClr val="accent6"/>
                </a:solidFill>
                <a:latin typeface="Comic Sans MS" pitchFamily="66" charset="0"/>
              </a:rPr>
            </a:br>
            <a:endParaRPr lang="uk-UA" sz="3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784"/>
            <a:ext cx="8050088" cy="487077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участь у ланцюгах живлення;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участь у </a:t>
            </a:r>
            <a:r>
              <a:rPr lang="uk-UA" dirty="0" err="1" smtClean="0">
                <a:solidFill>
                  <a:schemeClr val="accent6"/>
                </a:solidFill>
                <a:latin typeface="Comic Sans MS" pitchFamily="66" charset="0"/>
              </a:rPr>
              <a:t>грунтоутворювальних</a:t>
            </a: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 процесах;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утворення покладів вапняних і </a:t>
            </a:r>
            <a:r>
              <a:rPr lang="uk-UA" dirty="0" err="1" smtClean="0">
                <a:solidFill>
                  <a:schemeClr val="accent6"/>
                </a:solidFill>
                <a:latin typeface="Comic Sans MS" pitchFamily="66" charset="0"/>
              </a:rPr>
              <a:t>сіліцієвих</a:t>
            </a: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 порід;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є паразитами рослин і тварин;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постачання органічних речовин і кисню;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участь у процесі природного очищення водойм;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застосування у виробництві хлібобулочних виробів.</a:t>
            </a:r>
          </a:p>
          <a:p>
            <a:endParaRPr lang="uk-UA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43608" y="38610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043608" y="33569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1043608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1043608" y="2060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1043608" y="15567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1043608" y="51571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043608" y="42930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3050012_peridin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029284" y="0"/>
            <a:ext cx="5114716" cy="3375714"/>
          </a:xfrm>
          <a:effectLst>
            <a:softEdge rad="317500"/>
          </a:effectLst>
        </p:spPr>
      </p:pic>
      <p:pic>
        <p:nvPicPr>
          <p:cNvPr id="6" name="Рисунок 5" descr="462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4376260" cy="35010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80928"/>
            <a:ext cx="4320480" cy="914400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chemeClr val="accent6"/>
                </a:solidFill>
                <a:latin typeface="Comic Sans MS" pitchFamily="66" charset="0"/>
              </a:rPr>
              <a:t>КІНЕЦЬ</a:t>
            </a:r>
            <a:endParaRPr lang="uk-UA" sz="60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ur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932040" y="3638488"/>
            <a:ext cx="4608512" cy="35349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volv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1008"/>
            <a:ext cx="5527224" cy="359602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20288_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68824"/>
            <a:ext cx="5233764" cy="34891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600" y="764704"/>
            <a:ext cx="1224136" cy="86409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4248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  <a:latin typeface="Comic Sans MS" pitchFamily="66" charset="0"/>
              </a:rPr>
              <a:t>  </a:t>
            </a:r>
            <a:r>
              <a:rPr lang="uk-UA" sz="3300" b="1" dirty="0" smtClean="0">
                <a:solidFill>
                  <a:schemeClr val="accent6"/>
                </a:solidFill>
                <a:latin typeface="Comic Sans MS" pitchFamily="66" charset="0"/>
              </a:rPr>
              <a:t>Еукаріоти,</a:t>
            </a:r>
            <a:r>
              <a:rPr lang="uk-UA" sz="3300" dirty="0" smtClean="0">
                <a:solidFill>
                  <a:schemeClr val="accent6"/>
                </a:solidFill>
                <a:latin typeface="Comic Sans MS" pitchFamily="66" charset="0"/>
              </a:rPr>
              <a:t> або </a:t>
            </a:r>
            <a:r>
              <a:rPr lang="uk-UA" sz="3300" b="1" dirty="0" smtClean="0">
                <a:solidFill>
                  <a:schemeClr val="accent6"/>
                </a:solidFill>
                <a:latin typeface="Comic Sans MS" pitchFamily="66" charset="0"/>
              </a:rPr>
              <a:t>Ядерні</a:t>
            </a:r>
            <a:r>
              <a:rPr lang="uk-UA" sz="3300" dirty="0" smtClean="0">
                <a:solidFill>
                  <a:schemeClr val="accent6"/>
                </a:solidFill>
                <a:latin typeface="Comic Sans MS" pitchFamily="66" charset="0"/>
              </a:rPr>
              <a:t> ( лат.</a:t>
            </a:r>
            <a:r>
              <a:rPr lang="en-US" sz="3300" i="1" dirty="0" err="1" smtClean="0">
                <a:solidFill>
                  <a:schemeClr val="accent6"/>
                </a:solidFill>
                <a:latin typeface="Comic Sans MS" pitchFamily="66" charset="0"/>
              </a:rPr>
              <a:t>Eukaryota</a:t>
            </a:r>
            <a:r>
              <a:rPr lang="en-US" sz="33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uk-UA" sz="3300" dirty="0" smtClean="0">
                <a:solidFill>
                  <a:schemeClr val="accent6"/>
                </a:solidFill>
                <a:latin typeface="Comic Sans MS" pitchFamily="66" charset="0"/>
              </a:rPr>
              <a:t>від </a:t>
            </a:r>
            <a:r>
              <a:rPr lang="uk-UA" sz="3300" dirty="0" err="1" smtClean="0">
                <a:solidFill>
                  <a:schemeClr val="accent6"/>
                </a:solidFill>
                <a:latin typeface="Comic Sans MS" pitchFamily="66" charset="0"/>
              </a:rPr>
              <a:t>грец</a:t>
            </a:r>
            <a:r>
              <a:rPr lang="uk-UA" sz="3300" dirty="0" smtClean="0">
                <a:solidFill>
                  <a:schemeClr val="accent6"/>
                </a:solidFill>
                <a:latin typeface="Comic Sans MS" pitchFamily="66" charset="0"/>
              </a:rPr>
              <a:t>. </a:t>
            </a:r>
            <a:r>
              <a:rPr lang="el-GR" sz="3300" dirty="0" smtClean="0">
                <a:solidFill>
                  <a:schemeClr val="accent6"/>
                </a:solidFill>
                <a:latin typeface="Comic Sans MS" pitchFamily="66" charset="0"/>
              </a:rPr>
              <a:t>εύ- - </a:t>
            </a:r>
            <a:r>
              <a:rPr lang="uk-UA" sz="3300" dirty="0" smtClean="0">
                <a:solidFill>
                  <a:schemeClr val="accent6"/>
                </a:solidFill>
                <a:latin typeface="Comic Sans MS" pitchFamily="66" charset="0"/>
              </a:rPr>
              <a:t>Добре і </a:t>
            </a:r>
            <a:r>
              <a:rPr lang="el-GR" sz="3300" dirty="0" smtClean="0">
                <a:solidFill>
                  <a:schemeClr val="accent6"/>
                </a:solidFill>
                <a:latin typeface="Comic Sans MS" pitchFamily="66" charset="0"/>
              </a:rPr>
              <a:t>κάρυον - </a:t>
            </a:r>
            <a:r>
              <a:rPr lang="uk-UA" sz="3300" dirty="0" smtClean="0">
                <a:solidFill>
                  <a:schemeClr val="accent6"/>
                </a:solidFill>
                <a:latin typeface="Comic Sans MS" pitchFamily="66" charset="0"/>
              </a:rPr>
              <a:t>Ядро) - організми, клітини яких мають ядро, оточене мембранною оболонкою. До еукаріотів належать найпростіші, гриби, рослини і тварини.</a:t>
            </a:r>
            <a:endParaRPr lang="en-US" sz="33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33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3300" dirty="0" smtClean="0">
                <a:solidFill>
                  <a:schemeClr val="accent6"/>
                </a:solidFill>
                <a:latin typeface="Comic Sans MS" pitchFamily="66" charset="0"/>
              </a:rPr>
              <a:t>  </a:t>
            </a:r>
            <a:r>
              <a:rPr lang="uk-UA" sz="3300" dirty="0" smtClean="0">
                <a:solidFill>
                  <a:schemeClr val="accent6"/>
                </a:solidFill>
                <a:latin typeface="Comic Sans MS" pitchFamily="66" charset="0"/>
              </a:rPr>
              <a:t>Одноклітинні </a:t>
            </a:r>
            <a:r>
              <a:rPr lang="uk-UA" sz="3300" dirty="0" err="1" smtClean="0">
                <a:solidFill>
                  <a:schemeClr val="accent6"/>
                </a:solidFill>
                <a:latin typeface="Comic Sans MS" pitchFamily="66" charset="0"/>
              </a:rPr>
              <a:t>еукаріоти-</a:t>
            </a:r>
            <a:r>
              <a:rPr lang="uk-UA" sz="3300" dirty="0" smtClean="0">
                <a:solidFill>
                  <a:schemeClr val="accent6"/>
                </a:solidFill>
                <a:latin typeface="Comic Sans MS" pitchFamily="66" charset="0"/>
              </a:rPr>
              <a:t> це організми, що складаються лише з однієї клітини, у якій здійснюються всі процеси життєдіяльності, властиві багатоклітинним організмам.</a:t>
            </a:r>
            <a:endParaRPr lang="en-US" sz="33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  <a:latin typeface="Comic Sans MS" pitchFamily="66" charset="0"/>
              </a:rPr>
              <a:t>   </a:t>
            </a:r>
            <a:endParaRPr lang="uk-UA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628800" y="188640"/>
            <a:ext cx="2952328" cy="1021800"/>
          </a:xfrm>
        </p:spPr>
        <p:txBody>
          <a:bodyPr/>
          <a:lstStyle/>
          <a:p>
            <a:pPr algn="ctr"/>
            <a:endParaRPr lang="uk-UA" sz="3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uk-UA" sz="7300" dirty="0" smtClean="0">
                <a:solidFill>
                  <a:schemeClr val="accent6"/>
                </a:solidFill>
                <a:latin typeface="Comic Sans MS" pitchFamily="66" charset="0"/>
              </a:rPr>
              <a:t>Будова одноклітинних еукаріотів</a:t>
            </a:r>
          </a:p>
          <a:p>
            <a:pPr>
              <a:buNone/>
            </a:pPr>
            <a:endParaRPr lang="uk-UA" sz="28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      </a:t>
            </a: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наявність ядра: одного, двох, у деяких організмів число ядер може досягати сотень і тисяч;</a:t>
            </a:r>
          </a:p>
          <a:p>
            <a:pPr>
              <a:buNone/>
            </a:pP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    цитоплазма містить різні органели – </a:t>
            </a:r>
            <a:r>
              <a:rPr lang="uk-UA" sz="4000" dirty="0" err="1" smtClean="0">
                <a:solidFill>
                  <a:schemeClr val="accent6"/>
                </a:solidFill>
                <a:latin typeface="Comic Sans MS" pitchFamily="66" charset="0"/>
              </a:rPr>
              <a:t>одно-</a:t>
            </a: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 і </a:t>
            </a:r>
            <a:r>
              <a:rPr lang="uk-UA" sz="4000" dirty="0" err="1" smtClean="0">
                <a:solidFill>
                  <a:schemeClr val="accent6"/>
                </a:solidFill>
                <a:latin typeface="Comic Sans MS" pitchFamily="66" charset="0"/>
              </a:rPr>
              <a:t>двомембранні</a:t>
            </a: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, що виконують функції травлення, виділення, руху,сприйняття світла;</a:t>
            </a:r>
          </a:p>
          <a:p>
            <a:pPr>
              <a:buNone/>
            </a:pP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    поверхневий апарат представників має різну будову і хім.     склад;</a:t>
            </a:r>
          </a:p>
          <a:p>
            <a:pPr>
              <a:buNone/>
            </a:pP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    плазматична мембрана з глікокаліксом (у деяких </a:t>
            </a:r>
            <a:r>
              <a:rPr lang="uk-UA" sz="4000" dirty="0" err="1" smtClean="0">
                <a:solidFill>
                  <a:schemeClr val="accent6"/>
                </a:solidFill>
                <a:latin typeface="Comic Sans MS" pitchFamily="66" charset="0"/>
              </a:rPr>
              <a:t>однокл</a:t>
            </a: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.);</a:t>
            </a:r>
          </a:p>
          <a:p>
            <a:pPr>
              <a:buNone/>
            </a:pP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    </a:t>
            </a:r>
            <a:r>
              <a:rPr lang="uk-UA" sz="4000" dirty="0" err="1" smtClean="0">
                <a:solidFill>
                  <a:schemeClr val="accent6"/>
                </a:solidFill>
                <a:latin typeface="Comic Sans MS" pitchFamily="66" charset="0"/>
              </a:rPr>
              <a:t>пелікула-щільний</a:t>
            </a: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uk-UA" sz="4000" dirty="0" err="1" smtClean="0">
                <a:solidFill>
                  <a:schemeClr val="accent6"/>
                </a:solidFill>
                <a:latin typeface="Comic Sans MS" pitchFamily="66" charset="0"/>
              </a:rPr>
              <a:t>підмембранний</a:t>
            </a: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 шар цитоплазми в       інфузорій, </a:t>
            </a:r>
            <a:r>
              <a:rPr lang="uk-UA" sz="4000" dirty="0" err="1" smtClean="0">
                <a:solidFill>
                  <a:schemeClr val="accent6"/>
                </a:solidFill>
                <a:latin typeface="Comic Sans MS" pitchFamily="66" charset="0"/>
              </a:rPr>
              <a:t>евглен</a:t>
            </a: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 тощо;</a:t>
            </a:r>
          </a:p>
          <a:p>
            <a:pPr>
              <a:buNone/>
            </a:pP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     захисна черепашка, яка складається з органічних речовин і просочена мінеральними сполуками – у </a:t>
            </a:r>
            <a:r>
              <a:rPr lang="uk-UA" sz="4000" dirty="0" err="1" smtClean="0">
                <a:solidFill>
                  <a:schemeClr val="accent6"/>
                </a:solidFill>
                <a:latin typeface="Comic Sans MS" pitchFamily="66" charset="0"/>
              </a:rPr>
              <a:t>фораменіфер</a:t>
            </a: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, діамантових водоростей;</a:t>
            </a:r>
          </a:p>
          <a:p>
            <a:pPr>
              <a:buNone/>
            </a:pPr>
            <a:r>
              <a:rPr lang="uk-UA" sz="4000" dirty="0" smtClean="0">
                <a:solidFill>
                  <a:schemeClr val="accent6"/>
                </a:solidFill>
                <a:latin typeface="Comic Sans MS" pitchFamily="66" charset="0"/>
              </a:rPr>
              <a:t>     наявність скоротливих волоконець під плазматичною мембраною – здійснення рухів, захоплення поживних часток.</a:t>
            </a:r>
          </a:p>
          <a:p>
            <a:pPr>
              <a:buNone/>
            </a:pPr>
            <a:endParaRPr lang="uk-UA" sz="20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uk-UA" sz="2000" dirty="0" smtClean="0">
                <a:solidFill>
                  <a:schemeClr val="accent6"/>
                </a:solidFill>
                <a:latin typeface="Comic Sans MS" pitchFamily="66" charset="0"/>
              </a:rPr>
              <a:t>      </a:t>
            </a:r>
          </a:p>
          <a:p>
            <a:pPr>
              <a:buNone/>
            </a:pPr>
            <a:endParaRPr lang="uk-UA" sz="20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2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9552" y="4365104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539552" y="5229200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539552" y="3356992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539552" y="3717032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539552" y="2780928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539552" y="1844824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>
            <a:off x="539552" y="1196752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692696"/>
            <a:ext cx="2592288" cy="259228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614px-Endomembrane_system_diagram_uk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724775" cy="6265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3376497" cy="3068960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5" name="Рисунок 4" descr="Diatoms_through_the_micro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329408"/>
            <a:ext cx="3848605" cy="2528592"/>
          </a:xfrm>
          <a:prstGeom prst="flowChartPreparation">
            <a:avLst/>
          </a:prstGeom>
          <a:effectLst>
            <a:softEdge rad="317500"/>
          </a:effectLst>
        </p:spPr>
      </p:pic>
      <p:pic>
        <p:nvPicPr>
          <p:cNvPr id="6" name="Рисунок 5" descr="tetrahymena_thermophi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852936"/>
            <a:ext cx="3672408" cy="2775857"/>
          </a:xfrm>
          <a:prstGeom prst="round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68580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chemeClr val="accent6"/>
                </a:solidFill>
                <a:latin typeface="Comic Sans MS" pitchFamily="66" charset="0"/>
              </a:rPr>
              <a:t>Колоніальні одноклітинні еукаріоти</a:t>
            </a:r>
            <a:br>
              <a:rPr lang="uk-UA" sz="3600" dirty="0" smtClean="0">
                <a:solidFill>
                  <a:schemeClr val="accent6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chemeClr val="accent6"/>
                </a:solidFill>
                <a:latin typeface="Comic Sans MS" pitchFamily="66" charset="0"/>
              </a:rPr>
              <a:t>Складаються з багатьох клітин одного або різних типів, </a:t>
            </a:r>
            <a:r>
              <a:rPr lang="uk-UA" sz="2400" dirty="0" err="1" smtClean="0">
                <a:solidFill>
                  <a:schemeClr val="accent6"/>
                </a:solidFill>
                <a:latin typeface="Comic Sans MS" pitchFamily="66" charset="0"/>
              </a:rPr>
              <a:t>к-сть</a:t>
            </a:r>
            <a:r>
              <a:rPr lang="uk-UA" sz="2400" dirty="0" smtClean="0">
                <a:solidFill>
                  <a:schemeClr val="accent6"/>
                </a:solidFill>
                <a:latin typeface="Comic Sans MS" pitchFamily="66" charset="0"/>
              </a:rPr>
              <a:t> яких може бути постійною або змінюватися із часом. </a:t>
            </a:r>
            <a:r>
              <a:rPr lang="uk-UA" sz="2400" dirty="0" err="1" smtClean="0">
                <a:solidFill>
                  <a:schemeClr val="accent6"/>
                </a:solidFill>
                <a:latin typeface="Comic Sans MS" pitchFamily="66" charset="0"/>
              </a:rPr>
              <a:t>Зв</a:t>
            </a:r>
            <a:r>
              <a:rPr lang="en-US" sz="2400" dirty="0" smtClean="0">
                <a:solidFill>
                  <a:schemeClr val="accent6"/>
                </a:solidFill>
                <a:latin typeface="Comic Sans MS" pitchFamily="66" charset="0"/>
              </a:rPr>
              <a:t>’</a:t>
            </a:r>
            <a:r>
              <a:rPr lang="uk-UA" sz="2400" dirty="0" err="1" smtClean="0">
                <a:solidFill>
                  <a:schemeClr val="accent6"/>
                </a:solidFill>
                <a:latin typeface="Comic Sans MS" pitchFamily="66" charset="0"/>
              </a:rPr>
              <a:t>язок</a:t>
            </a:r>
            <a:r>
              <a:rPr lang="uk-UA" sz="2400" dirty="0" smtClean="0">
                <a:solidFill>
                  <a:schemeClr val="accent6"/>
                </a:solidFill>
                <a:latin typeface="Comic Sans MS" pitchFamily="66" charset="0"/>
              </a:rPr>
              <a:t> між клітинами може здійснюватися за </a:t>
            </a:r>
            <a:r>
              <a:rPr lang="uk-UA" sz="2400" dirty="0" err="1" smtClean="0">
                <a:solidFill>
                  <a:schemeClr val="accent6"/>
                </a:solidFill>
                <a:latin typeface="Comic Sans MS" pitchFamily="66" charset="0"/>
              </a:rPr>
              <a:t>доп</a:t>
            </a:r>
            <a:r>
              <a:rPr lang="uk-UA" sz="2400" dirty="0" smtClean="0">
                <a:solidFill>
                  <a:schemeClr val="accent6"/>
                </a:solidFill>
                <a:latin typeface="Comic Sans MS" pitchFamily="66" charset="0"/>
              </a:rPr>
              <a:t>. плазматичних містків – </a:t>
            </a:r>
            <a:r>
              <a:rPr lang="uk-UA" sz="2400" dirty="0" err="1" smtClean="0">
                <a:solidFill>
                  <a:schemeClr val="accent6"/>
                </a:solidFill>
                <a:latin typeface="Comic Sans MS" pitchFamily="66" charset="0"/>
              </a:rPr>
              <a:t>плазмодесмів</a:t>
            </a:r>
            <a:r>
              <a:rPr lang="uk-UA" sz="2400" dirty="0" smtClean="0">
                <a:solidFill>
                  <a:schemeClr val="accent6"/>
                </a:solidFill>
                <a:latin typeface="Comic Sans MS" pitchFamily="66" charset="0"/>
              </a:rPr>
              <a:t> або слизової оболонки. Колонії здатні утворювати водорості (зелені, золотисті, діатомові), інфузорії, джгутиконосці, радіолярії, дріжджі.</a:t>
            </a:r>
            <a:br>
              <a:rPr lang="uk-UA" sz="2400" dirty="0" smtClean="0">
                <a:solidFill>
                  <a:schemeClr val="accent6"/>
                </a:solidFill>
                <a:latin typeface="Comic Sans MS" pitchFamily="66" charset="0"/>
              </a:rPr>
            </a:br>
            <a:endParaRPr lang="uk-UA" sz="3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296144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6"/>
                </a:solidFill>
                <a:latin typeface="Comic Sans MS" pitchFamily="66" charset="0"/>
              </a:rPr>
              <a:t>Процеси життєдіяльності одноклітинних еукаріотів</a:t>
            </a:r>
            <a:endParaRPr lang="uk-UA" sz="3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5301208"/>
          </a:xfrm>
        </p:spPr>
        <p:txBody>
          <a:bodyPr/>
          <a:lstStyle/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Клітина одноклітинних організмів – цілісний організм, для якого характерні всі прояви життя: обмін речовин, подразливість, ріст, розмноження та інші властивості живого.</a:t>
            </a:r>
            <a:endParaRPr lang="uk-UA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article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645024"/>
            <a:ext cx="5291484" cy="3429000"/>
          </a:xfrm>
          <a:prstGeom prst="ellipse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vglena_zelen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48" y="1052736"/>
            <a:ext cx="8976852" cy="6093296"/>
          </a:xfrm>
          <a:prstGeom prst="snipRound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8287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Типи живлення</a:t>
            </a:r>
            <a:b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</a:br>
            <a:endParaRPr lang="uk-UA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532440" cy="5400600"/>
          </a:xfrm>
        </p:spPr>
        <p:txBody>
          <a:bodyPr/>
          <a:lstStyle/>
          <a:p>
            <a:r>
              <a:rPr lang="uk-UA" dirty="0" smtClean="0"/>
              <a:t>       </a:t>
            </a: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автотрофне – під час фотосинтезу (більшість водоростей);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    гетеротрофне – шляхом </a:t>
            </a:r>
            <a:r>
              <a:rPr lang="uk-UA" dirty="0" err="1" smtClean="0">
                <a:solidFill>
                  <a:schemeClr val="accent6"/>
                </a:solidFill>
                <a:latin typeface="Comic Sans MS" pitchFamily="66" charset="0"/>
              </a:rPr>
              <a:t>піноцитозу</a:t>
            </a: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 або фагоцитозу (одноклітинні </a:t>
            </a:r>
            <a:r>
              <a:rPr lang="uk-UA" dirty="0" err="1" smtClean="0">
                <a:solidFill>
                  <a:schemeClr val="accent6"/>
                </a:solidFill>
                <a:latin typeface="Comic Sans MS" pitchFamily="66" charset="0"/>
              </a:rPr>
              <a:t>сапротрофи</a:t>
            </a: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);</a:t>
            </a: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   </a:t>
            </a:r>
            <a:r>
              <a:rPr lang="uk-UA" dirty="0" err="1" smtClean="0">
                <a:solidFill>
                  <a:schemeClr val="accent6"/>
                </a:solidFill>
                <a:latin typeface="Comic Sans MS" pitchFamily="66" charset="0"/>
              </a:rPr>
              <a:t>міксотрофне</a:t>
            </a: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 – змішане живлення (</a:t>
            </a:r>
            <a:r>
              <a:rPr lang="uk-UA" dirty="0" err="1" smtClean="0">
                <a:solidFill>
                  <a:schemeClr val="accent6"/>
                </a:solidFill>
                <a:latin typeface="Comic Sans MS" pitchFamily="66" charset="0"/>
              </a:rPr>
              <a:t>евглена</a:t>
            </a: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, хламідомонада).</a:t>
            </a:r>
            <a:endParaRPr lang="uk-UA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20" name="Стрелка углом 19"/>
          <p:cNvSpPr/>
          <p:nvPr/>
        </p:nvSpPr>
        <p:spPr>
          <a:xfrm>
            <a:off x="467544" y="980728"/>
            <a:ext cx="792088" cy="7246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трелка углом 20"/>
          <p:cNvSpPr/>
          <p:nvPr/>
        </p:nvSpPr>
        <p:spPr>
          <a:xfrm>
            <a:off x="467544" y="1988840"/>
            <a:ext cx="792088" cy="7246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>
            <a:off x="395536" y="2996952"/>
            <a:ext cx="792088" cy="7246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65px-Tetrahymena_thermophi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0746" y="836712"/>
            <a:ext cx="2573254" cy="40783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Адаптації</a:t>
            </a:r>
            <a:endParaRPr lang="uk-UA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6480720" cy="45720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Інцистування – пристосування до несприятливих умов і розселення (стадія спокою – циста);</a:t>
            </a:r>
          </a:p>
          <a:p>
            <a:endParaRPr lang="uk-UA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Вирости черепашки, клітинної стінки: шипи, голки; включення жироподібних речовин у цитоплазмі; утвори прикріплення до субстрату (променяки, панцирні джгутикові, інфузорії – сувійки)</a:t>
            </a:r>
            <a:endParaRPr lang="uk-UA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68468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Рухи</a:t>
            </a:r>
            <a:b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</a:br>
            <a:endParaRPr lang="uk-UA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859216" cy="5661248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uk-UA" sz="1800" dirty="0" smtClean="0"/>
              <a:t>             </a:t>
            </a:r>
          </a:p>
          <a:p>
            <a:pPr>
              <a:buNone/>
            </a:pPr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  псевдоподії                        </a:t>
            </a:r>
            <a:r>
              <a:rPr lang="en-US" sz="28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війки</a:t>
            </a:r>
          </a:p>
          <a:p>
            <a:pPr>
              <a:buNone/>
            </a:pPr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                       </a:t>
            </a:r>
            <a:r>
              <a:rPr lang="en-US" sz="2800" dirty="0" smtClean="0">
                <a:solidFill>
                  <a:schemeClr val="accent6"/>
                </a:solidFill>
                <a:latin typeface="Comic Sans MS" pitchFamily="66" charset="0"/>
              </a:rPr>
              <a:t>   </a:t>
            </a:r>
            <a:r>
              <a:rPr lang="uk-UA" sz="2800" dirty="0" smtClean="0">
                <a:solidFill>
                  <a:schemeClr val="accent6"/>
                </a:solidFill>
                <a:latin typeface="Comic Sans MS" pitchFamily="66" charset="0"/>
              </a:rPr>
              <a:t>джгутики</a:t>
            </a:r>
            <a:endParaRPr lang="uk-UA" sz="2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148064" y="980728"/>
            <a:ext cx="136815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16016" y="1052736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555776" y="980728"/>
            <a:ext cx="187220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585px-Bronchiolar_epithelium_3_-_S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3221671" cy="32444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11" name="Рисунок 10" descr="800px-Chaos_carolin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429000"/>
            <a:ext cx="4392488" cy="29045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216</TotalTime>
  <Words>401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Еукаріоти</vt:lpstr>
      <vt:lpstr>Слайд 2</vt:lpstr>
      <vt:lpstr>Слайд 3</vt:lpstr>
      <vt:lpstr>Слайд 4</vt:lpstr>
      <vt:lpstr> Колоніальні одноклітинні еукаріоти Складаються з багатьох клітин одного або різних типів, к-сть яких може бути постійною або змінюватися із часом. Зв’язок між клітинами може здійснюватися за доп. плазматичних містків – плазмодесмів або слизової оболонки. Колонії здатні утворювати водорості (зелені, золотисті, діатомові), інфузорії, джгутиконосці, радіолярії, дріжджі. </vt:lpstr>
      <vt:lpstr>Процеси життєдіяльності одноклітинних еукаріотів</vt:lpstr>
      <vt:lpstr>Типи живлення </vt:lpstr>
      <vt:lpstr>Адаптації</vt:lpstr>
      <vt:lpstr>Рухи  </vt:lpstr>
      <vt:lpstr>Поведінка</vt:lpstr>
      <vt:lpstr>Розмноження</vt:lpstr>
      <vt:lpstr>Роль у природі та житті людини 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Еукаріоти</dc:title>
  <dc:creator>WiZaRd</dc:creator>
  <cp:lastModifiedBy>WiZaRd</cp:lastModifiedBy>
  <cp:revision>38</cp:revision>
  <dcterms:created xsi:type="dcterms:W3CDTF">2014-03-19T13:45:22Z</dcterms:created>
  <dcterms:modified xsi:type="dcterms:W3CDTF">2014-03-20T21:31:06Z</dcterms:modified>
</cp:coreProperties>
</file>