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6" r:id="rId4"/>
    <p:sldId id="258" r:id="rId5"/>
    <p:sldId id="259" r:id="rId6"/>
    <p:sldId id="260" r:id="rId7"/>
    <p:sldId id="261" r:id="rId8"/>
    <p:sldId id="262" r:id="rId9"/>
    <p:sldId id="263" r:id="rId10"/>
    <p:sldId id="264" r:id="rId11"/>
    <p:sldId id="267" r:id="rId12"/>
    <p:sldId id="26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C7DF"/>
    <a:srgbClr val="1C12E0"/>
    <a:srgbClr val="17D2DB"/>
    <a:srgbClr val="13BD3B"/>
    <a:srgbClr val="BB11BF"/>
    <a:srgbClr val="FAB62E"/>
    <a:srgbClr val="30E8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84" autoAdjust="0"/>
  </p:normalViewPr>
  <p:slideViewPr>
    <p:cSldViewPr>
      <p:cViewPr varScale="1">
        <p:scale>
          <a:sx n="75" d="100"/>
          <a:sy n="75" d="100"/>
        </p:scale>
        <p:origin x="-1236" y="-90"/>
      </p:cViewPr>
      <p:guideLst>
        <p:guide orient="horz" pos="2160"/>
        <p:guide pos="2880"/>
      </p:guideLst>
    </p:cSldViewPr>
  </p:slideViewPr>
  <p:outlineViewPr>
    <p:cViewPr>
      <p:scale>
        <a:sx n="33" d="100"/>
        <a:sy n="33" d="100"/>
      </p:scale>
      <p:origin x="0" y="30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D1C99F6F-2D92-4F0E-AF73-C50FCB6C6D02}" type="datetimeFigureOut">
              <a:rPr lang="ru-RU" smtClean="0"/>
              <a:t>08.10.2012</a:t>
            </a:fld>
            <a:endParaRPr lang="ru-RU"/>
          </a:p>
        </p:txBody>
      </p:sp>
      <p:sp>
        <p:nvSpPr>
          <p:cNvPr id="8" name="Slide Number Placeholder 7"/>
          <p:cNvSpPr>
            <a:spLocks noGrp="1"/>
          </p:cNvSpPr>
          <p:nvPr>
            <p:ph type="sldNum" sz="quarter" idx="11"/>
          </p:nvPr>
        </p:nvSpPr>
        <p:spPr/>
        <p:txBody>
          <a:bodyPr/>
          <a:lstStyle/>
          <a:p>
            <a:fld id="{9B8DDCAC-2515-4CB1-97CD-C7B31477106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1C99F6F-2D92-4F0E-AF73-C50FCB6C6D02}" type="datetimeFigureOut">
              <a:rPr lang="ru-RU" smtClean="0"/>
              <a:t>08.10.2012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8DDCAC-2515-4CB1-97CD-C7B31477106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1C99F6F-2D92-4F0E-AF73-C50FCB6C6D02}" type="datetimeFigureOut">
              <a:rPr lang="ru-RU" smtClean="0"/>
              <a:t>08.10.2012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8DDCAC-2515-4CB1-97CD-C7B31477106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D1C99F6F-2D92-4F0E-AF73-C50FCB6C6D02}" type="datetimeFigureOut">
              <a:rPr lang="ru-RU" smtClean="0"/>
              <a:t>08.10.2012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8DDCAC-2515-4CB1-97CD-C7B31477106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C99F6F-2D92-4F0E-AF73-C50FCB6C6D02}" type="datetimeFigureOut">
              <a:rPr lang="ru-RU" smtClean="0"/>
              <a:t>08.10.2012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8DDCAC-2515-4CB1-97CD-C7B314771060}"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D1C99F6F-2D92-4F0E-AF73-C50FCB6C6D02}" type="datetimeFigureOut">
              <a:rPr lang="ru-RU" smtClean="0"/>
              <a:t>08.10.2012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8DDCAC-2515-4CB1-97CD-C7B314771060}"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D1C99F6F-2D92-4F0E-AF73-C50FCB6C6D02}" type="datetimeFigureOut">
              <a:rPr lang="ru-RU" smtClean="0"/>
              <a:t>08.10.2012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B8DDCAC-2515-4CB1-97CD-C7B314771060}"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1C99F6F-2D92-4F0E-AF73-C50FCB6C6D02}" type="datetimeFigureOut">
              <a:rPr lang="ru-RU" smtClean="0"/>
              <a:t>08.10.2012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B8DDCAC-2515-4CB1-97CD-C7B31477106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9F6F-2D92-4F0E-AF73-C50FCB6C6D02}" type="datetimeFigureOut">
              <a:rPr lang="ru-RU" smtClean="0"/>
              <a:t>08.10.2012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B8DDCAC-2515-4CB1-97CD-C7B31477106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C99F6F-2D92-4F0E-AF73-C50FCB6C6D02}" type="datetimeFigureOut">
              <a:rPr lang="ru-RU" smtClean="0"/>
              <a:t>08.10.2012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8DDCAC-2515-4CB1-97CD-C7B31477106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C99F6F-2D92-4F0E-AF73-C50FCB6C6D02}" type="datetimeFigureOut">
              <a:rPr lang="ru-RU" smtClean="0"/>
              <a:t>08.10.2012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8DDCAC-2515-4CB1-97CD-C7B31477106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1C99F6F-2D92-4F0E-AF73-C50FCB6C6D02}" type="datetimeFigureOut">
              <a:rPr lang="ru-RU" smtClean="0"/>
              <a:t>08.10.2012</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B8DDCAC-2515-4CB1-97CD-C7B314771060}"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mages.yandex.ua/yandsearch?text=%20Friends" TargetMode="External"/><Relationship Id="rId7" Type="http://schemas.openxmlformats.org/officeDocument/2006/relationships/hyperlink" Target="http://images.yandex.ua/yandsearch?text=%20Brothers%20end%20sisters" TargetMode="External"/><Relationship Id="rId2" Type="http://schemas.openxmlformats.org/officeDocument/2006/relationships/hyperlink" Target="http://images.yandex.ua/yandsearch?text=%20society" TargetMode="External"/><Relationship Id="rId1" Type="http://schemas.openxmlformats.org/officeDocument/2006/relationships/slideLayout" Target="../slideLayouts/slideLayout2.xml"/><Relationship Id="rId6" Type="http://schemas.openxmlformats.org/officeDocument/2006/relationships/hyperlink" Target="http://images.yandex.ua/yandsearch?text=%20Parents%20and%20children" TargetMode="External"/><Relationship Id="rId5" Type="http://schemas.openxmlformats.org/officeDocument/2006/relationships/hyperlink" Target="http://images.yandex.ua/yandsearch?text=%20Student-teacher" TargetMode="External"/><Relationship Id="rId4" Type="http://schemas.openxmlformats.org/officeDocument/2006/relationships/hyperlink" Target="http://images.yandex.ua/yandsearch?text=%20Classmat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88641"/>
            <a:ext cx="7056784" cy="1152128"/>
          </a:xfrm>
        </p:spPr>
        <p:txBody>
          <a:bodyPr/>
          <a:lstStyle/>
          <a:p>
            <a:r>
              <a:rPr lang="en-US" dirty="0" smtClean="0">
                <a:solidFill>
                  <a:srgbClr val="FAB62E"/>
                </a:solidFill>
              </a:rPr>
              <a:t>I and society</a:t>
            </a:r>
            <a:endParaRPr lang="ru-RU" dirty="0">
              <a:solidFill>
                <a:srgbClr val="FAB62E"/>
              </a:solidFill>
            </a:endParaRPr>
          </a:p>
        </p:txBody>
      </p:sp>
      <p:sp>
        <p:nvSpPr>
          <p:cNvPr id="3" name="Подзаголовок 2"/>
          <p:cNvSpPr>
            <a:spLocks noGrp="1"/>
          </p:cNvSpPr>
          <p:nvPr>
            <p:ph type="subTitle" idx="1"/>
          </p:nvPr>
        </p:nvSpPr>
        <p:spPr>
          <a:xfrm>
            <a:off x="1187624" y="2780928"/>
            <a:ext cx="7429707" cy="352839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endPar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r"/>
            <a:r>
              <a:rPr lang="en-US" b="1" dirty="0" smtClean="0">
                <a:ln w="11430"/>
                <a:solidFill>
                  <a:srgbClr val="13C7DF"/>
                </a:solidFill>
                <a:effectLst>
                  <a:outerShdw blurRad="50800" dist="39000" dir="5460000" algn="tl">
                    <a:srgbClr val="000000">
                      <a:alpha val="38000"/>
                    </a:srgbClr>
                  </a:outerShdw>
                </a:effectLst>
              </a:rPr>
              <a:t>The presentation was made</a:t>
            </a:r>
          </a:p>
          <a:p>
            <a:pPr algn="r"/>
            <a:r>
              <a:rPr lang="en-US" b="1" dirty="0" smtClean="0">
                <a:ln w="11430"/>
                <a:solidFill>
                  <a:srgbClr val="13C7DF"/>
                </a:solidFill>
                <a:effectLst>
                  <a:outerShdw blurRad="50800" dist="39000" dir="5460000" algn="tl">
                    <a:srgbClr val="000000">
                      <a:alpha val="38000"/>
                    </a:srgbClr>
                  </a:outerShdw>
                </a:effectLst>
              </a:rPr>
              <a:t>b</a:t>
            </a:r>
            <a:r>
              <a:rPr lang="en-US" sz="2400" b="1" dirty="0" smtClean="0">
                <a:ln w="11430"/>
                <a:solidFill>
                  <a:srgbClr val="13C7DF"/>
                </a:solidFill>
                <a:effectLst>
                  <a:outerShdw blurRad="50800" dist="39000" dir="5460000" algn="tl">
                    <a:srgbClr val="000000">
                      <a:alpha val="38000"/>
                    </a:srgbClr>
                  </a:outerShdw>
                </a:effectLst>
              </a:rPr>
              <a:t>y the pupils of form </a:t>
            </a:r>
            <a:r>
              <a:rPr lang="en-US" b="1" dirty="0" smtClean="0">
                <a:ln w="11430"/>
                <a:solidFill>
                  <a:srgbClr val="13C7DF"/>
                </a:solidFill>
                <a:effectLst>
                  <a:outerShdw blurRad="50800" dist="39000" dir="5460000" algn="tl">
                    <a:srgbClr val="000000">
                      <a:alpha val="38000"/>
                    </a:srgbClr>
                  </a:outerShdw>
                </a:effectLst>
              </a:rPr>
              <a:t>10</a:t>
            </a:r>
            <a:r>
              <a:rPr lang="ru-RU" sz="2400" b="1" dirty="0" smtClean="0">
                <a:ln w="11430"/>
                <a:solidFill>
                  <a:srgbClr val="13C7DF"/>
                </a:solidFill>
                <a:effectLst>
                  <a:outerShdw blurRad="50800" dist="39000" dir="5460000" algn="tl">
                    <a:srgbClr val="000000">
                      <a:alpha val="38000"/>
                    </a:srgbClr>
                  </a:outerShdw>
                </a:effectLst>
              </a:rPr>
              <a:t>-В</a:t>
            </a:r>
            <a:endParaRPr lang="en-US" sz="2400" b="1" dirty="0" smtClean="0">
              <a:ln w="11430"/>
              <a:solidFill>
                <a:srgbClr val="13C7DF"/>
              </a:solidFill>
              <a:effectLst>
                <a:outerShdw blurRad="50800" dist="39000" dir="5460000" algn="tl">
                  <a:srgbClr val="000000">
                    <a:alpha val="38000"/>
                  </a:srgbClr>
                </a:outerShdw>
              </a:effectLst>
            </a:endParaRPr>
          </a:p>
          <a:p>
            <a:pPr algn="r"/>
            <a:r>
              <a:rPr lang="en-US" b="1" dirty="0" smtClean="0">
                <a:ln w="11430"/>
                <a:solidFill>
                  <a:srgbClr val="13C7DF"/>
                </a:solidFill>
                <a:effectLst>
                  <a:outerShdw blurRad="50800" dist="39000" dir="5460000" algn="tl">
                    <a:srgbClr val="000000">
                      <a:alpha val="38000"/>
                    </a:srgbClr>
                  </a:outerShdw>
                </a:effectLst>
              </a:rPr>
              <a:t>School </a:t>
            </a:r>
            <a:r>
              <a:rPr lang="ru-RU" b="1" dirty="0" smtClean="0">
                <a:ln w="11430"/>
                <a:solidFill>
                  <a:srgbClr val="13C7DF"/>
                </a:solidFill>
                <a:effectLst>
                  <a:outerShdw blurRad="50800" dist="39000" dir="5460000" algn="tl">
                    <a:srgbClr val="000000">
                      <a:alpha val="38000"/>
                    </a:srgbClr>
                  </a:outerShdw>
                </a:effectLst>
              </a:rPr>
              <a:t>№</a:t>
            </a:r>
            <a:r>
              <a:rPr lang="en-US" b="1" dirty="0" smtClean="0">
                <a:ln w="11430"/>
                <a:solidFill>
                  <a:srgbClr val="13C7DF"/>
                </a:solidFill>
                <a:effectLst>
                  <a:outerShdw blurRad="50800" dist="39000" dir="5460000" algn="tl">
                    <a:srgbClr val="000000">
                      <a:alpha val="38000"/>
                    </a:srgbClr>
                  </a:outerShdw>
                </a:effectLst>
              </a:rPr>
              <a:t>5</a:t>
            </a:r>
            <a:r>
              <a:rPr lang="en-US" sz="2400" b="1" dirty="0" smtClean="0">
                <a:ln w="11430"/>
                <a:solidFill>
                  <a:srgbClr val="13C7DF"/>
                </a:solidFill>
                <a:effectLst>
                  <a:outerShdw blurRad="50800" dist="39000" dir="5460000" algn="tl">
                    <a:srgbClr val="000000">
                      <a:alpha val="38000"/>
                    </a:srgbClr>
                  </a:outerShdw>
                </a:effectLst>
              </a:rPr>
              <a:t> </a:t>
            </a:r>
            <a:endParaRPr lang="ru-RU" sz="2400" b="1" dirty="0" smtClean="0">
              <a:ln w="11430"/>
              <a:solidFill>
                <a:srgbClr val="13C7DF"/>
              </a:solidFill>
              <a:effectLst>
                <a:outerShdw blurRad="50800" dist="39000" dir="5460000" algn="tl">
                  <a:srgbClr val="000000">
                    <a:alpha val="38000"/>
                  </a:srgbClr>
                </a:outerShdw>
              </a:effectLst>
            </a:endParaRPr>
          </a:p>
          <a:p>
            <a:pPr algn="r"/>
            <a:r>
              <a:rPr lang="en-US" sz="2400" b="1" dirty="0" smtClean="0">
                <a:ln w="11430"/>
                <a:solidFill>
                  <a:srgbClr val="13C7DF"/>
                </a:solidFill>
                <a:effectLst>
                  <a:outerShdw blurRad="50800" dist="39000" dir="5460000" algn="tl">
                    <a:srgbClr val="000000">
                      <a:alpha val="38000"/>
                    </a:srgbClr>
                  </a:outerShdw>
                </a:effectLst>
              </a:rPr>
              <a:t>Kate Zhilavskaya</a:t>
            </a:r>
            <a:r>
              <a:rPr lang="en-US" b="1" dirty="0" smtClean="0">
                <a:ln w="11430"/>
                <a:solidFill>
                  <a:srgbClr val="13C7DF"/>
                </a:solidFill>
                <a:effectLst>
                  <a:outerShdw blurRad="50800" dist="39000" dir="5460000" algn="tl">
                    <a:srgbClr val="000000">
                      <a:alpha val="38000"/>
                    </a:srgbClr>
                  </a:outerShdw>
                </a:effectLst>
              </a:rPr>
              <a:t>,</a:t>
            </a:r>
          </a:p>
          <a:p>
            <a:pPr algn="r"/>
            <a:r>
              <a:rPr lang="en-US" sz="2400" b="1" dirty="0" smtClean="0">
                <a:ln w="11430"/>
                <a:solidFill>
                  <a:srgbClr val="13C7DF"/>
                </a:solidFill>
                <a:effectLst>
                  <a:outerShdw blurRad="50800" dist="39000" dir="5460000" algn="tl">
                    <a:srgbClr val="000000">
                      <a:alpha val="38000"/>
                    </a:srgbClr>
                  </a:outerShdw>
                </a:effectLst>
              </a:rPr>
              <a:t>Dasha </a:t>
            </a:r>
            <a:r>
              <a:rPr lang="en-US" sz="2400" b="1" dirty="0" smtClean="0">
                <a:ln w="11430"/>
                <a:solidFill>
                  <a:srgbClr val="13C7DF"/>
                </a:solidFill>
                <a:effectLst>
                  <a:outerShdw blurRad="50800" dist="39000" dir="5460000" algn="tl">
                    <a:srgbClr val="000000">
                      <a:alpha val="38000"/>
                    </a:srgbClr>
                  </a:outerShdw>
                </a:effectLst>
              </a:rPr>
              <a:t>Neteplyk</a:t>
            </a:r>
            <a:r>
              <a:rPr lang="ru-RU" sz="2400" b="1" dirty="0" smtClean="0">
                <a:ln w="11430"/>
                <a:solidFill>
                  <a:srgbClr val="13C7DF"/>
                </a:solidFill>
                <a:effectLst>
                  <a:outerShdw blurRad="50800" dist="39000" dir="5460000" algn="tl">
                    <a:srgbClr val="000000">
                      <a:alpha val="38000"/>
                    </a:srgbClr>
                  </a:outerShdw>
                </a:effectLst>
              </a:rPr>
              <a:t>,</a:t>
            </a:r>
          </a:p>
          <a:p>
            <a:pPr algn="r"/>
            <a:r>
              <a:rPr lang="en-US" b="1" dirty="0" smtClean="0">
                <a:ln w="11430"/>
                <a:solidFill>
                  <a:srgbClr val="13C7DF"/>
                </a:solidFill>
                <a:effectLst>
                  <a:outerShdw blurRad="50800" dist="39000" dir="5460000" algn="tl">
                    <a:srgbClr val="000000">
                      <a:alpha val="38000"/>
                    </a:srgbClr>
                  </a:outerShdw>
                </a:effectLst>
              </a:rPr>
              <a:t>Lera </a:t>
            </a:r>
            <a:r>
              <a:rPr lang="en-US" b="1" dirty="0">
                <a:ln w="11430"/>
                <a:solidFill>
                  <a:srgbClr val="13C7DF"/>
                </a:solidFill>
                <a:effectLst>
                  <a:outerShdw blurRad="50800" dist="39000" dir="5460000" algn="tl">
                    <a:srgbClr val="000000">
                      <a:alpha val="38000"/>
                    </a:srgbClr>
                  </a:outerShdw>
                </a:effectLst>
              </a:rPr>
              <a:t>Goncharenko</a:t>
            </a:r>
            <a:endParaRPr lang="ru-RU" sz="2400" b="1" dirty="0">
              <a:ln w="11430"/>
              <a:solidFill>
                <a:srgbClr val="13C7DF"/>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90313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Society </a:t>
            </a:r>
            <a:r>
              <a:rPr lang="en-US" dirty="0"/>
              <a:t>in human life</a:t>
            </a:r>
            <a:endParaRPr lang="ru-RU" dirty="0"/>
          </a:p>
        </p:txBody>
      </p:sp>
      <p:sp>
        <p:nvSpPr>
          <p:cNvPr id="3" name="Объект 2"/>
          <p:cNvSpPr>
            <a:spLocks noGrp="1"/>
          </p:cNvSpPr>
          <p:nvPr>
            <p:ph idx="1"/>
          </p:nvPr>
        </p:nvSpPr>
        <p:spPr/>
        <p:txBody>
          <a:bodyPr/>
          <a:lstStyle/>
          <a:p>
            <a:pPr marL="0" indent="0">
              <a:buNone/>
            </a:pPr>
            <a:r>
              <a:rPr lang="en-US" dirty="0" smtClean="0"/>
              <a:t>Society is important for a man. Due to society he/she develops his/her ability. He/she can feel different emotions.</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762823"/>
            <a:ext cx="5040560" cy="37804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0502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Conclusion:</a:t>
            </a:r>
            <a:endParaRPr lang="ru-RU" dirty="0"/>
          </a:p>
        </p:txBody>
      </p:sp>
      <p:sp>
        <p:nvSpPr>
          <p:cNvPr id="3" name="Объект 2"/>
          <p:cNvSpPr>
            <a:spLocks noGrp="1"/>
          </p:cNvSpPr>
          <p:nvPr>
            <p:ph idx="1"/>
          </p:nvPr>
        </p:nvSpPr>
        <p:spPr/>
        <p:txBody>
          <a:bodyPr>
            <a:normAutofit/>
          </a:bodyPr>
          <a:lstStyle/>
          <a:p>
            <a:pPr marL="457200" indent="-457200">
              <a:buAutoNum type="arabicParenR"/>
            </a:pPr>
            <a:r>
              <a:rPr lang="en-US" dirty="0" smtClean="0"/>
              <a:t>We can’t live without other people.</a:t>
            </a:r>
          </a:p>
          <a:p>
            <a:pPr marL="457200" indent="-457200">
              <a:buAutoNum type="arabicParenR"/>
            </a:pPr>
            <a:r>
              <a:rPr lang="en-US" dirty="0" smtClean="0"/>
              <a:t>Friendship an essential quality of every man.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780928"/>
            <a:ext cx="4910393" cy="37055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3811176"/>
      </p:ext>
    </p:extLst>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Source</a:t>
            </a:r>
            <a:endParaRPr lang="ru-RU" dirty="0"/>
          </a:p>
        </p:txBody>
      </p:sp>
      <p:sp>
        <p:nvSpPr>
          <p:cNvPr id="3" name="Объект 2"/>
          <p:cNvSpPr>
            <a:spLocks noGrp="1"/>
          </p:cNvSpPr>
          <p:nvPr>
            <p:ph idx="1"/>
          </p:nvPr>
        </p:nvSpPr>
        <p:spPr>
          <a:xfrm>
            <a:off x="457200" y="1600200"/>
            <a:ext cx="8229600" cy="4565104"/>
          </a:xfrm>
        </p:spPr>
        <p:txBody>
          <a:bodyPr>
            <a:normAutofit lnSpcReduction="10000"/>
          </a:bodyPr>
          <a:lstStyle/>
          <a:p>
            <a:r>
              <a:rPr lang="en-US" dirty="0">
                <a:hlinkClick r:id="rId2"/>
              </a:rPr>
              <a:t>http://images.yandex.ua/yandsearch?text=%</a:t>
            </a:r>
            <a:r>
              <a:rPr lang="en-US" dirty="0" smtClean="0">
                <a:hlinkClick r:id="rId2"/>
              </a:rPr>
              <a:t>20society</a:t>
            </a:r>
            <a:endParaRPr lang="ru-RU" dirty="0" smtClean="0"/>
          </a:p>
          <a:p>
            <a:r>
              <a:rPr lang="en-US" dirty="0">
                <a:hlinkClick r:id="rId3"/>
              </a:rPr>
              <a:t>http://images.yandex.ua/yandsearch?text=%</a:t>
            </a:r>
            <a:r>
              <a:rPr lang="en-US" dirty="0" smtClean="0">
                <a:hlinkClick r:id="rId3"/>
              </a:rPr>
              <a:t>20Friends</a:t>
            </a:r>
            <a:endParaRPr lang="ru-RU" dirty="0" smtClean="0"/>
          </a:p>
          <a:p>
            <a:r>
              <a:rPr lang="en-US" dirty="0" smtClean="0">
                <a:hlinkClick r:id="rId4"/>
              </a:rPr>
              <a:t>http</a:t>
            </a:r>
            <a:r>
              <a:rPr lang="en-US" dirty="0">
                <a:hlinkClick r:id="rId4"/>
              </a:rPr>
              <a:t>://images.yandex.ua/yandsearch?text=%</a:t>
            </a:r>
            <a:r>
              <a:rPr lang="en-US" dirty="0" smtClean="0">
                <a:hlinkClick r:id="rId4"/>
              </a:rPr>
              <a:t>20Classmates</a:t>
            </a:r>
            <a:endParaRPr lang="ru-RU" dirty="0" smtClean="0"/>
          </a:p>
          <a:p>
            <a:r>
              <a:rPr lang="en-US" dirty="0">
                <a:hlinkClick r:id="rId5"/>
              </a:rPr>
              <a:t>http://images.yandex.ua/yandsearch?text=%</a:t>
            </a:r>
            <a:r>
              <a:rPr lang="en-US" dirty="0" smtClean="0">
                <a:hlinkClick r:id="rId5"/>
              </a:rPr>
              <a:t>20Student-teacher</a:t>
            </a:r>
            <a:endParaRPr lang="ru-RU" dirty="0" smtClean="0"/>
          </a:p>
          <a:p>
            <a:r>
              <a:rPr lang="en-US" dirty="0" smtClean="0">
                <a:hlinkClick r:id="rId6"/>
              </a:rPr>
              <a:t>http</a:t>
            </a:r>
            <a:r>
              <a:rPr lang="en-US" dirty="0">
                <a:hlinkClick r:id="rId6"/>
              </a:rPr>
              <a:t>://images.yandex.ua/yandsearch?text=%</a:t>
            </a:r>
            <a:r>
              <a:rPr lang="en-US" dirty="0" smtClean="0">
                <a:hlinkClick r:id="rId6"/>
              </a:rPr>
              <a:t>20Parents%20and%20children</a:t>
            </a:r>
            <a:endParaRPr lang="ru-RU" dirty="0" smtClean="0"/>
          </a:p>
          <a:p>
            <a:r>
              <a:rPr lang="en-US" dirty="0">
                <a:hlinkClick r:id="rId7"/>
              </a:rPr>
              <a:t>http://images.yandex.ua/yandsearch?text=%</a:t>
            </a:r>
            <a:r>
              <a:rPr lang="en-US" dirty="0" smtClean="0">
                <a:hlinkClick r:id="rId7"/>
              </a:rPr>
              <a:t>20Brothers%20end%20sisters</a:t>
            </a:r>
            <a:endParaRPr lang="ru-RU" dirty="0" smtClean="0"/>
          </a:p>
          <a:p>
            <a:endParaRPr lang="ru-RU" dirty="0"/>
          </a:p>
        </p:txBody>
      </p:sp>
    </p:spTree>
    <p:extLst>
      <p:ext uri="{BB962C8B-B14F-4D97-AF65-F5344CB8AC3E}">
        <p14:creationId xmlns:p14="http://schemas.microsoft.com/office/powerpoint/2010/main" val="30194353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smtClean="0"/>
              <a:t>Plan</a:t>
            </a:r>
            <a:endParaRPr lang="ru-RU" dirty="0"/>
          </a:p>
        </p:txBody>
      </p:sp>
      <p:sp>
        <p:nvSpPr>
          <p:cNvPr id="2" name="Объект 1"/>
          <p:cNvSpPr>
            <a:spLocks noGrp="1"/>
          </p:cNvSpPr>
          <p:nvPr>
            <p:ph idx="1"/>
          </p:nvPr>
        </p:nvSpPr>
        <p:spPr/>
        <p:txBody>
          <a:bodyPr/>
          <a:lstStyle/>
          <a:p>
            <a:r>
              <a:rPr lang="en-US" dirty="0"/>
              <a:t>Aim</a:t>
            </a:r>
            <a:endParaRPr lang="ru-RU" dirty="0" smtClean="0"/>
          </a:p>
          <a:p>
            <a:r>
              <a:rPr lang="en-US" dirty="0" smtClean="0"/>
              <a:t>I in society</a:t>
            </a:r>
          </a:p>
          <a:p>
            <a:r>
              <a:rPr lang="en-US" dirty="0" smtClean="0"/>
              <a:t>Friends</a:t>
            </a:r>
          </a:p>
          <a:p>
            <a:r>
              <a:rPr lang="en-US" dirty="0" smtClean="0"/>
              <a:t>Classmates</a:t>
            </a:r>
          </a:p>
          <a:p>
            <a:r>
              <a:rPr lang="en-US" dirty="0" smtClean="0"/>
              <a:t>Student-teacher</a:t>
            </a:r>
            <a:endParaRPr lang="ru-RU" dirty="0" smtClean="0"/>
          </a:p>
          <a:p>
            <a:r>
              <a:rPr lang="en-US" dirty="0"/>
              <a:t>Parents and </a:t>
            </a:r>
            <a:r>
              <a:rPr lang="en-US" dirty="0" smtClean="0"/>
              <a:t>children</a:t>
            </a:r>
            <a:endParaRPr lang="ru-RU" dirty="0" smtClean="0"/>
          </a:p>
          <a:p>
            <a:r>
              <a:rPr lang="en-US" dirty="0"/>
              <a:t>Brothers a</a:t>
            </a:r>
            <a:r>
              <a:rPr lang="en-US" dirty="0" smtClean="0"/>
              <a:t>nd sisters</a:t>
            </a:r>
            <a:endParaRPr lang="ru-RU" dirty="0" smtClean="0"/>
          </a:p>
          <a:p>
            <a:r>
              <a:rPr lang="en-US" dirty="0"/>
              <a:t>Society in human </a:t>
            </a:r>
            <a:r>
              <a:rPr lang="en-US" dirty="0" smtClean="0"/>
              <a:t>life</a:t>
            </a:r>
            <a:endParaRPr lang="ru-RU" dirty="0" smtClean="0"/>
          </a:p>
          <a:p>
            <a:r>
              <a:rPr lang="en-US" dirty="0" smtClean="0"/>
              <a:t>Conclusion</a:t>
            </a:r>
            <a:endParaRPr lang="ru-RU" dirty="0" smtClean="0"/>
          </a:p>
          <a:p>
            <a:r>
              <a:rPr lang="en-US" dirty="0"/>
              <a:t>Source</a:t>
            </a:r>
            <a:endParaRPr lang="en-US" dirty="0" smtClean="0"/>
          </a:p>
          <a:p>
            <a:endParaRPr lang="en-US" dirty="0" smtClean="0"/>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916832"/>
            <a:ext cx="4776508" cy="32035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576036"/>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Aim</a:t>
            </a:r>
            <a:endParaRPr lang="ru-RU" dirty="0"/>
          </a:p>
        </p:txBody>
      </p:sp>
      <p:sp>
        <p:nvSpPr>
          <p:cNvPr id="3" name="Объект 2"/>
          <p:cNvSpPr>
            <a:spLocks noGrp="1"/>
          </p:cNvSpPr>
          <p:nvPr>
            <p:ph idx="1"/>
          </p:nvPr>
        </p:nvSpPr>
        <p:spPr>
          <a:xfrm>
            <a:off x="467544" y="1628801"/>
            <a:ext cx="8229600" cy="1080120"/>
          </a:xfrm>
        </p:spPr>
        <p:txBody>
          <a:bodyPr/>
          <a:lstStyle/>
          <a:p>
            <a:pPr marL="0" indent="0">
              <a:buNone/>
            </a:pPr>
            <a:r>
              <a:rPr lang="en-US" dirty="0" smtClean="0"/>
              <a:t>The aim of our work is to show that friendship is very important in human life</a:t>
            </a:r>
            <a:r>
              <a:rPr lang="en-US" dirty="0"/>
              <a:t>. </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636912"/>
            <a:ext cx="4946915" cy="37101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083341"/>
      </p:ext>
    </p:extLst>
  </p:cSld>
  <p:clrMapOvr>
    <a:masterClrMapping/>
  </p:clrMapOvr>
  <p:transition spd="slow">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 in society</a:t>
            </a:r>
            <a:endParaRPr lang="ru-RU" dirty="0"/>
          </a:p>
        </p:txBody>
      </p:sp>
      <p:sp>
        <p:nvSpPr>
          <p:cNvPr id="3" name="Объект 2"/>
          <p:cNvSpPr>
            <a:spLocks noGrp="1"/>
          </p:cNvSpPr>
          <p:nvPr>
            <p:ph idx="1"/>
          </p:nvPr>
        </p:nvSpPr>
        <p:spPr>
          <a:xfrm>
            <a:off x="457200" y="1600200"/>
            <a:ext cx="3970784" cy="4525963"/>
          </a:xfrm>
        </p:spPr>
        <p:txBody>
          <a:bodyPr/>
          <a:lstStyle/>
          <a:p>
            <a:pPr marL="0" indent="0">
              <a:buNone/>
            </a:pPr>
            <a:r>
              <a:rPr lang="en-US" dirty="0"/>
              <a:t>Everyone </a:t>
            </a:r>
            <a:r>
              <a:rPr lang="en-US" dirty="0" smtClean="0"/>
              <a:t>likes </a:t>
            </a:r>
            <a:r>
              <a:rPr lang="en-US" dirty="0"/>
              <a:t>to communicate. Everyone has friends and acquaintances. And there are the </a:t>
            </a:r>
            <a:r>
              <a:rPr lang="en-US" dirty="0" smtClean="0"/>
              <a:t>best </a:t>
            </a:r>
            <a:r>
              <a:rPr lang="en-US" dirty="0"/>
              <a:t>friends whom you can tell everything. There are classmates, teachers or teachers with pupils and students, parents, brothers and sisters.</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111480"/>
            <a:ext cx="4320480" cy="32465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3139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Friends</a:t>
            </a:r>
            <a:endParaRPr lang="ru-RU" dirty="0"/>
          </a:p>
        </p:txBody>
      </p:sp>
      <p:sp>
        <p:nvSpPr>
          <p:cNvPr id="3" name="Объект 2"/>
          <p:cNvSpPr>
            <a:spLocks noGrp="1"/>
          </p:cNvSpPr>
          <p:nvPr>
            <p:ph idx="1"/>
          </p:nvPr>
        </p:nvSpPr>
        <p:spPr>
          <a:xfrm>
            <a:off x="251520" y="1484784"/>
            <a:ext cx="4248472" cy="5040560"/>
          </a:xfrm>
        </p:spPr>
        <p:txBody>
          <a:bodyPr>
            <a:normAutofit/>
          </a:bodyPr>
          <a:lstStyle/>
          <a:p>
            <a:pPr marL="0" indent="0">
              <a:buNone/>
            </a:pPr>
            <a:r>
              <a:rPr lang="en-US" dirty="0"/>
              <a:t>Friendship - is one soul living in two bodies. With friends you can relax as you like. Friendship is based on reciprocity, friends should support each other. </a:t>
            </a:r>
            <a:r>
              <a:rPr lang="en-US" dirty="0" smtClean="0"/>
              <a:t>As soon as we </a:t>
            </a:r>
            <a:r>
              <a:rPr lang="en-US" dirty="0"/>
              <a:t>realize the importance of friendship, the word 'friend' takes a different meaning, significance and depth. If life </a:t>
            </a:r>
            <a:r>
              <a:rPr lang="en-US" dirty="0" smtClean="0"/>
              <a:t>is </a:t>
            </a:r>
            <a:r>
              <a:rPr lang="en-US" dirty="0"/>
              <a:t>the lottery, then a true friend </a:t>
            </a:r>
            <a:r>
              <a:rPr lang="en-US" dirty="0" smtClean="0"/>
              <a:t>is </a:t>
            </a:r>
            <a:r>
              <a:rPr lang="en-US" dirty="0"/>
              <a:t>a huge prize.</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072193"/>
            <a:ext cx="4451734" cy="33388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60262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p:spPr>
        <p:txBody>
          <a:bodyPr/>
          <a:lstStyle/>
          <a:p>
            <a:r>
              <a:rPr lang="en-US" dirty="0"/>
              <a:t>Classmates </a:t>
            </a:r>
            <a:endParaRPr lang="ru-RU" dirty="0"/>
          </a:p>
        </p:txBody>
      </p:sp>
      <p:sp>
        <p:nvSpPr>
          <p:cNvPr id="3" name="Объект 2"/>
          <p:cNvSpPr>
            <a:spLocks noGrp="1"/>
          </p:cNvSpPr>
          <p:nvPr>
            <p:ph idx="1"/>
          </p:nvPr>
        </p:nvSpPr>
        <p:spPr>
          <a:xfrm>
            <a:off x="457200" y="1052736"/>
            <a:ext cx="8435280" cy="5073427"/>
          </a:xfrm>
        </p:spPr>
        <p:txBody>
          <a:bodyPr/>
          <a:lstStyle/>
          <a:p>
            <a:pPr marL="0" indent="0">
              <a:buNone/>
            </a:pPr>
            <a:r>
              <a:rPr lang="en-US" dirty="0"/>
              <a:t>Classmates - </a:t>
            </a:r>
            <a:r>
              <a:rPr lang="en-US" dirty="0" smtClean="0"/>
              <a:t>are </a:t>
            </a:r>
            <a:r>
              <a:rPr lang="en-US" dirty="0"/>
              <a:t>the people with whom the teenager spends most of the day, it's his "flock." </a:t>
            </a:r>
            <a:r>
              <a:rPr lang="en-US" dirty="0" smtClean="0"/>
              <a:t>Therefore </a:t>
            </a:r>
            <a:r>
              <a:rPr lang="en-US" dirty="0"/>
              <a:t>particularly important for a </a:t>
            </a:r>
            <a:r>
              <a:rPr lang="en-US" dirty="0" smtClean="0"/>
              <a:t>teenager is </a:t>
            </a:r>
            <a:r>
              <a:rPr lang="en-US" dirty="0"/>
              <a:t>his relationships with classmates. Classmates help each other to do their homework, complete answers to each other in class. Classmates often </a:t>
            </a:r>
            <a:r>
              <a:rPr lang="en-US" dirty="0" smtClean="0"/>
              <a:t>became good </a:t>
            </a:r>
            <a:r>
              <a:rPr lang="en-US" dirty="0"/>
              <a:t>friends.</a:t>
            </a:r>
            <a:endParaRPr lang="ru-RU"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356992"/>
            <a:ext cx="4968552" cy="30337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76375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lstStyle/>
          <a:p>
            <a:r>
              <a:rPr lang="en-US" dirty="0"/>
              <a:t>Student-teacher</a:t>
            </a:r>
            <a:endParaRPr lang="ru-RU" dirty="0"/>
          </a:p>
        </p:txBody>
      </p:sp>
      <p:sp>
        <p:nvSpPr>
          <p:cNvPr id="3" name="Объект 2"/>
          <p:cNvSpPr>
            <a:spLocks noGrp="1"/>
          </p:cNvSpPr>
          <p:nvPr>
            <p:ph idx="1"/>
          </p:nvPr>
        </p:nvSpPr>
        <p:spPr>
          <a:xfrm>
            <a:off x="179512" y="908720"/>
            <a:ext cx="8784976" cy="5217443"/>
          </a:xfrm>
        </p:spPr>
        <p:txBody>
          <a:bodyPr>
            <a:normAutofit/>
          </a:bodyPr>
          <a:lstStyle/>
          <a:p>
            <a:pPr marL="0" indent="0">
              <a:buNone/>
            </a:pPr>
            <a:r>
              <a:rPr lang="en-US" dirty="0"/>
              <a:t>Student-teacher relationship </a:t>
            </a:r>
            <a:r>
              <a:rPr lang="en-US" dirty="0" smtClean="0"/>
              <a:t>can be both </a:t>
            </a:r>
            <a:r>
              <a:rPr lang="en-US" dirty="0"/>
              <a:t>good and bad. Teachers </a:t>
            </a:r>
            <a:r>
              <a:rPr lang="en-US" dirty="0" smtClean="0"/>
              <a:t>give </a:t>
            </a:r>
            <a:r>
              <a:rPr lang="en-US" dirty="0"/>
              <a:t>us </a:t>
            </a:r>
            <a:r>
              <a:rPr lang="en-US" dirty="0" smtClean="0"/>
              <a:t>knowledge from the first form. </a:t>
            </a:r>
            <a:r>
              <a:rPr lang="en-US" dirty="0"/>
              <a:t>They teach us so that in the future we will become that someone </a:t>
            </a:r>
            <a:r>
              <a:rPr lang="en-US" dirty="0" smtClean="0"/>
              <a:t>we </a:t>
            </a:r>
            <a:r>
              <a:rPr lang="en-US" dirty="0"/>
              <a:t>want to become, not for those who can. Students who relate well to the teachers get more knowledge because they know how to listen and get them the necessary knowledge. After that they become well-educated.</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664226"/>
            <a:ext cx="4248473" cy="29399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27857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Parents and children</a:t>
            </a:r>
            <a:endParaRPr lang="ru-RU" dirty="0"/>
          </a:p>
        </p:txBody>
      </p:sp>
      <p:sp>
        <p:nvSpPr>
          <p:cNvPr id="3" name="Объект 2"/>
          <p:cNvSpPr>
            <a:spLocks noGrp="1"/>
          </p:cNvSpPr>
          <p:nvPr>
            <p:ph idx="1"/>
          </p:nvPr>
        </p:nvSpPr>
        <p:spPr>
          <a:xfrm>
            <a:off x="457200" y="1600200"/>
            <a:ext cx="3466728" cy="4525963"/>
          </a:xfrm>
        </p:spPr>
        <p:txBody>
          <a:bodyPr/>
          <a:lstStyle/>
          <a:p>
            <a:pPr marL="0" indent="0">
              <a:buNone/>
            </a:pPr>
            <a:r>
              <a:rPr lang="en-US" dirty="0"/>
              <a:t>Relationship between parents and children </a:t>
            </a:r>
            <a:r>
              <a:rPr lang="en-US" dirty="0" smtClean="0"/>
              <a:t>is good in must cases. </a:t>
            </a:r>
            <a:r>
              <a:rPr lang="en-US" dirty="0"/>
              <a:t>G</a:t>
            </a:r>
            <a:r>
              <a:rPr lang="en-US" dirty="0" smtClean="0"/>
              <a:t>irls often tells their secrets to mothers, </a:t>
            </a:r>
            <a:r>
              <a:rPr lang="en-US" dirty="0"/>
              <a:t>b</a:t>
            </a:r>
            <a:r>
              <a:rPr lang="en-US" dirty="0" smtClean="0"/>
              <a:t>ut boys – he their fathers. You can ask your parents for help and they do everything for you.</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844824"/>
            <a:ext cx="4905375" cy="3905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350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Brothers and sisters</a:t>
            </a:r>
            <a:endParaRPr lang="ru-RU" dirty="0"/>
          </a:p>
        </p:txBody>
      </p:sp>
      <p:sp>
        <p:nvSpPr>
          <p:cNvPr id="3" name="Объект 2"/>
          <p:cNvSpPr>
            <a:spLocks noGrp="1"/>
          </p:cNvSpPr>
          <p:nvPr>
            <p:ph idx="1"/>
          </p:nvPr>
        </p:nvSpPr>
        <p:spPr>
          <a:xfrm>
            <a:off x="457200" y="1600200"/>
            <a:ext cx="4474840" cy="4525963"/>
          </a:xfrm>
        </p:spPr>
        <p:txBody>
          <a:bodyPr>
            <a:normAutofit fontScale="92500" lnSpcReduction="10000"/>
          </a:bodyPr>
          <a:lstStyle/>
          <a:p>
            <a:pPr marL="0" indent="0">
              <a:buNone/>
            </a:pPr>
            <a:r>
              <a:rPr lang="en-US" dirty="0"/>
              <a:t>If you have an older brother he always stick up for you, and a</a:t>
            </a:r>
            <a:r>
              <a:rPr lang="en-US" dirty="0" smtClean="0"/>
              <a:t> sister teaches </a:t>
            </a:r>
            <a:r>
              <a:rPr lang="en-US" dirty="0"/>
              <a:t>you how to come out of different situations on </a:t>
            </a:r>
            <a:r>
              <a:rPr lang="en-US" dirty="0" smtClean="0"/>
              <a:t>your own</a:t>
            </a:r>
            <a:r>
              <a:rPr lang="en-US" dirty="0"/>
              <a:t>. Brothers and sisters will always help you. Always someone is competing with someone. Sometimes one child </a:t>
            </a:r>
            <a:r>
              <a:rPr lang="en-US" dirty="0" smtClean="0"/>
              <a:t>is </a:t>
            </a:r>
            <a:r>
              <a:rPr lang="en-US" dirty="0"/>
              <a:t>shy, and another </a:t>
            </a:r>
            <a:r>
              <a:rPr lang="en-US" dirty="0" smtClean="0"/>
              <a:t>is </a:t>
            </a:r>
            <a:r>
              <a:rPr lang="en-US" dirty="0"/>
              <a:t>a sociable, so they </a:t>
            </a:r>
            <a:r>
              <a:rPr lang="en-US" dirty="0" smtClean="0"/>
              <a:t>complete </a:t>
            </a:r>
            <a:r>
              <a:rPr lang="en-US" dirty="0"/>
              <a:t>each other. But </a:t>
            </a:r>
            <a:r>
              <a:rPr lang="en-US" dirty="0" smtClean="0"/>
              <a:t>at the same time </a:t>
            </a:r>
            <a:r>
              <a:rPr lang="en-US" dirty="0"/>
              <a:t>when they are different they </a:t>
            </a:r>
            <a:r>
              <a:rPr lang="en-US" dirty="0" smtClean="0"/>
              <a:t>can be honest, hard-working, creative.</a:t>
            </a:r>
            <a:endParaRPr lang="ru-RU"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772816"/>
            <a:ext cx="3222126" cy="42944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61314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248</TotalTime>
  <Words>504</Words>
  <Application>Microsoft Office PowerPoint</Application>
  <PresentationFormat>Экран (4:3)</PresentationFormat>
  <Paragraphs>45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Исполнительная</vt:lpstr>
      <vt:lpstr>I and society</vt:lpstr>
      <vt:lpstr>Plan</vt:lpstr>
      <vt:lpstr>Aim</vt:lpstr>
      <vt:lpstr>I in society</vt:lpstr>
      <vt:lpstr>Friends</vt:lpstr>
      <vt:lpstr>Classmates </vt:lpstr>
      <vt:lpstr>Student-teacher</vt:lpstr>
      <vt:lpstr>Parents and children</vt:lpstr>
      <vt:lpstr>Brothers and sisters</vt:lpstr>
      <vt:lpstr>Society in human life</vt:lpstr>
      <vt:lpstr>Conclusion:</vt:lpstr>
      <vt:lpstr>Source</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and society</dc:title>
  <dc:creator>Пользователь</dc:creator>
  <cp:lastModifiedBy>Пользователь</cp:lastModifiedBy>
  <cp:revision>31</cp:revision>
  <dcterms:created xsi:type="dcterms:W3CDTF">2012-09-30T19:13:23Z</dcterms:created>
  <dcterms:modified xsi:type="dcterms:W3CDTF">2012-10-08T18:10:30Z</dcterms:modified>
</cp:coreProperties>
</file>