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6" r:id="rId14"/>
    <p:sldId id="287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0" r:id="rId28"/>
    <p:sldId id="261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50" d="100"/>
          <a:sy n="50" d="100"/>
        </p:scale>
        <p:origin x="-12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7FA7-2542-447B-866C-DCB51D3BDDDB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E079-5F6E-4BCB-95A7-32EEC5CEEAF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492896"/>
            <a:ext cx="3849280" cy="160360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9600" b="1" dirty="0">
                <a:ln w="50800"/>
                <a:solidFill>
                  <a:srgbClr val="33CC33"/>
                </a:solidFill>
                <a:latin typeface="Comic Sans MS" pitchFamily="66" charset="0"/>
              </a:rPr>
              <a:t>І</a:t>
            </a:r>
            <a:r>
              <a:rPr lang="uk-UA" sz="9600" b="1" dirty="0" smtClean="0">
                <a:ln w="50800"/>
                <a:solidFill>
                  <a:srgbClr val="33CC33"/>
                </a:solidFill>
                <a:latin typeface="Comic Sans MS" pitchFamily="66" charset="0"/>
              </a:rPr>
              <a:t>та</a:t>
            </a:r>
            <a:r>
              <a:rPr lang="uk-UA" sz="9600" b="1" dirty="0" smtClean="0">
                <a:ln w="50800"/>
                <a:solidFill>
                  <a:srgbClr val="FF0000"/>
                </a:solidFill>
                <a:latin typeface="Comic Sans MS" pitchFamily="66" charset="0"/>
              </a:rPr>
              <a:t>лія</a:t>
            </a:r>
            <a:endParaRPr lang="uk-UA" sz="8000" b="1" dirty="0">
              <a:ln w="50800"/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941168"/>
            <a:ext cx="4789370" cy="588492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У повоєнний період</a:t>
            </a:r>
            <a:endParaRPr lang="uk-UA" sz="3600" b="1" dirty="0">
              <a:solidFill>
                <a:schemeClr val="bg1">
                  <a:lumMod val="1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Батьки-засновники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"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Червоних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Бригад" (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зліва-праворуч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): 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Ренато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Курчо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Маргаріта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Кагол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Альберто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Франческіні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BR-form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971800"/>
            <a:ext cx="7696200" cy="287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Червоні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бригади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ставили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своєю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метою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створення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революційної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держави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результаті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збройної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боротьби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та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від'єднання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від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альянсу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західних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держав (у тому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числі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від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блоку НАТО).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2u3z6y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276600"/>
            <a:ext cx="5867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Ідеологічні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тези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Червоних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Бригад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були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наступними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: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сучасний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капіталістичний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лад, в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особі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Імперіалістичної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Транснаціональної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нещадно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експлуатує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маси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трудящих, а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існуюча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система парламентаризму не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спроможна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принести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позитивних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змін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Savasta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05200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Ju5eeW4BHJ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048000"/>
            <a:ext cx="254000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0px-Brsequest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3200400"/>
            <a:ext cx="2133600" cy="3392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7470648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Сицилійська мафія</a:t>
            </a:r>
            <a:endParaRPr lang="uk-UA" b="1" dirty="0">
              <a:ln w="50800"/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Мафія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en-US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-</a:t>
            </a:r>
            <a:r>
              <a:rPr lang="en-US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кримінальне співтовариство, що сформувалося на Сицилії в другій половині </a:t>
            </a:r>
            <a:r>
              <a:rPr lang="en-US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XIX 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століття і згодом поширила свою активність на великі, економічно розвинені міста в </a:t>
            </a:r>
            <a:r>
              <a:rPr lang="uk-UA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США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та деякі інші країни. Являє собою об'єднання ("сім'ю") кримінальних груп, що мають спільну організацію, структуру і кодекс поведінки ( </a:t>
            </a:r>
            <a:r>
              <a:rPr lang="uk-UA" sz="24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омерту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). Кожна група "працює", здійснюючи </a:t>
            </a:r>
            <a:r>
              <a:rPr lang="uk-UA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рекет, 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 певній </a:t>
            </a:r>
            <a:r>
              <a:rPr lang="uk-UA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території. </a:t>
            </a:r>
            <a:endParaRPr lang="uk-UA" sz="2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 даний час термін "мафія" часто використовується узагальнююче для позначення будь-яких етнічних злочинних угруповань</a:t>
            </a:r>
            <a:r>
              <a:rPr lang="uk-UA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які 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повністю або частково повторюють організацію і структуру сицилійської мафії Коза </a:t>
            </a:r>
            <a:r>
              <a:rPr lang="uk-UA" sz="24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Ностра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(наприклад, діють також в Італії - </a:t>
            </a:r>
            <a:r>
              <a:rPr lang="uk-UA" sz="24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Каморра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 </a:t>
            </a:r>
            <a:r>
              <a:rPr lang="uk-UA" sz="24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Ндрангета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і </a:t>
            </a:r>
            <a:r>
              <a:rPr lang="uk-UA" sz="24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Сакра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Корона </a:t>
            </a:r>
            <a:r>
              <a:rPr lang="uk-UA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Уніта</a:t>
            </a:r>
            <a:r>
              <a:rPr lang="uk-UA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)</a:t>
            </a:r>
            <a:endParaRPr lang="uk-UA" sz="2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taly09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0"/>
            <a:ext cx="7234392" cy="5733256"/>
          </a:xfrm>
          <a:prstGeom prst="rect">
            <a:avLst/>
          </a:prstGeom>
        </p:spPr>
      </p:pic>
      <p:pic>
        <p:nvPicPr>
          <p:cNvPr id="8" name="Рисунок 7" descr="costello.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140535"/>
            <a:ext cx="3563888" cy="2717465"/>
          </a:xfrm>
          <a:prstGeom prst="rect">
            <a:avLst/>
          </a:prstGeom>
        </p:spPr>
      </p:pic>
      <p:pic>
        <p:nvPicPr>
          <p:cNvPr id="4" name="Рисунок 3" descr="Аль Капон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35803"/>
            <a:ext cx="2699792" cy="3622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621166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</a:rPr>
              <a:t>Френк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>
                <a:solidFill>
                  <a:schemeClr val="bg1"/>
                </a:solidFill>
              </a:rPr>
              <a:t>Костелло</a:t>
            </a:r>
            <a:endParaRPr lang="uk-UA" sz="2000" b="1" dirty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1653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Аль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Капоне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Comic Sans MS" pitchFamily="66" charset="0"/>
              </a:rPr>
              <a:t>Економічне диво Італії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953000"/>
          </a:xfrm>
        </p:spPr>
        <p:txBody>
          <a:bodyPr>
            <a:noAutofit/>
          </a:bodyPr>
          <a:lstStyle/>
          <a:p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50-70-ті роки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характеризуються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значним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економічним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піднесенням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- «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італійським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економічним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дивом».</a:t>
            </a:r>
          </a:p>
          <a:p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За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ці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роки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частка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Італії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у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показниках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індустріально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розвинутих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країн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зросла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майже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1,5 раза,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поступаючись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тільки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Японії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 </a:t>
            </a:r>
          </a:p>
          <a:p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Щорічний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приріст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промислового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виробництва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становив у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середньому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8-10 % , в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окремі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роки -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сягав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12 %.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Цьому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сприяли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внутрішні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й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зовнішні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фактори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зокрема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приплив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іноземних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капіталовкладень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запровадження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досягнень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науково-технічної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революції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насамперед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оновлення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технології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виробництва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перебудова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структури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економіки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її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переорієнтація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на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прибуткові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галузі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виробництва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 </a:t>
            </a:r>
          </a:p>
          <a:p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Бурхливо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розвивалися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зокрема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автомобільна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промисловість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машинобудування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електроніка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нафтохімія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 </a:t>
            </a:r>
            <a:endParaRPr lang="ru-RU" sz="2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Піднесенню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сприяли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державні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субсидії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а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також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їх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пільгове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оподаткування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 </a:t>
            </a:r>
          </a:p>
          <a:p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Обсяг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виробництва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збільшувався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внаслідок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швидкого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піднесення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продуктивності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праці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впровадження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автоматизації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у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промисловості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та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інтенсифікації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праці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 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image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352800"/>
            <a:ext cx="4267200" cy="3650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Вступ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у 1951 р. до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Європейського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об’єднання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вугілля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сталі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а в 1957 р. - до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Європейського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економічного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співтовариства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забезпечив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їй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стабільний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ринок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довіз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дешевої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сировини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800px-Споживання_стал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667000"/>
            <a:ext cx="5638800" cy="40387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Автомобілебудівна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корпорація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«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Фіат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»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зосередила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у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своїх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руках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близько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80 %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випуску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автомобілів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Монопольне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становище в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електроніці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належало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об’єднанню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«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Оліветті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»,</a:t>
            </a:r>
          </a:p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у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хімічному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виробництві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- «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Монте-катіні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»,</a:t>
            </a:r>
          </a:p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електроенергетиці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- «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Едісон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».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Вихід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італійських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компаній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на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міжнародний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ринок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масовий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туризм (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близько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ЗО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млн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туристів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щорічно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)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забезпечили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приплив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валюти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що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вкладалась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у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розвиток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економіки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Автомобіль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Фіат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500 став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справжнім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символом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італійського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економічного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дива.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Fiat-500-Italy-1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828800"/>
            <a:ext cx="6553200" cy="423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uss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3010"/>
            <a:ext cx="4680520" cy="6398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188640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 1945р. війна в Італії завершилась і німецькі війська були виведені із території держави.  Разом із цим було страчено могутнього дуче </a:t>
            </a:r>
            <a:r>
              <a:rPr lang="uk-UA" sz="2800" dirty="0" err="1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Беніто</a:t>
            </a:r>
            <a:r>
              <a:rPr lang="uk-UA" sz="28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Муссоліні.</a:t>
            </a:r>
            <a:endParaRPr lang="uk-UA" sz="2800" dirty="0">
              <a:solidFill>
                <a:schemeClr val="bg1">
                  <a:lumMod val="1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Перетворену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економічним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дивом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Італію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стали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називати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країною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"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неокапіталізма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". </a:t>
            </a:r>
            <a:r>
              <a:rPr lang="ru-RU" sz="2800" u="sng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Нафтова</a:t>
            </a:r>
            <a:r>
              <a:rPr lang="ru-RU" sz="2800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криза 1973 року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тимчасово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зупинила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економічний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бум,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викликавши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різкий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ріст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інфляції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збільшення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вартості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енергоносіїв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(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надзвичайно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сильно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залежить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від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імпорту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нафти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іприродного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газу). Цей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економічний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спад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продовжувався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до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середини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1980-х.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Alfa Romeo</a:t>
            </a:r>
            <a:b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Alfa_Romeo_Montrea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6662" y="1600200"/>
            <a:ext cx="709067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Fiat</a:t>
            </a:r>
            <a:b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01-fiat-500c-12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34884" y="1600200"/>
            <a:ext cx="667423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Lamborghini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Orange-Cherry-Lamborghini-Aventador-Lp700-4-Wallpap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990600"/>
            <a:ext cx="7887971" cy="492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Ferrari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Italiya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6867327" cy="549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Maserati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maserati-models-grancabrio-mc-intro-ifvzlrw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414" b="-4526"/>
          <a:stretch>
            <a:fillRect/>
          </a:stretch>
        </p:blipFill>
        <p:spPr>
          <a:xfrm>
            <a:off x="609600" y="1600200"/>
            <a:ext cx="7765287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Bugatti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Type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57</a:t>
            </a:r>
            <a:b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type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600200"/>
            <a:ext cx="5905500" cy="409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26064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4400" b="1" dirty="0" smtClean="0">
                <a:ln w="50800"/>
                <a:latin typeface="Comic Sans MS" pitchFamily="66" charset="0"/>
              </a:rPr>
              <a:t>Українці в Італії</a:t>
            </a:r>
            <a:endParaRPr lang="uk-UA" sz="4400" b="1" dirty="0">
              <a:ln w="50800"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розбудований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стараннями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патріарха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Йосипа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Сліпого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собор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Святої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Софії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за стилем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близький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до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Святої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Софії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Київської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Український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католицький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університет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(УКУ)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імені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Папи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Климента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та 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Українська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Мала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Семінарія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Італії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виходить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ряд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україномовних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періодичних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видань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а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також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спостерігається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бурхливий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розвиток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Інтернет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—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сторінок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: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часопис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«До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світла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»,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заснований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видавничим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домом 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Іноземці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Італії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»,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талійська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газета «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Оттопаджіне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»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друкує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одну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сторінку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українською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Незалежний</a:t>
            </a:r>
            <a:r>
              <a:rPr lang="ru-RU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сайт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українців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Італії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«</a:t>
            </a:r>
            <a:r>
              <a:rPr lang="ru-RU" sz="22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Лелеки</a:t>
            </a:r>
            <a:r>
              <a:rPr lang="ru-RU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» </a:t>
            </a:r>
            <a:endParaRPr lang="ru-RU" sz="2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Babel TV</a:t>
            </a:r>
            <a:r>
              <a:rPr lang="uk-UA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– італійський телеканал, створений для шести найбільших іноземних громад </a:t>
            </a:r>
            <a:r>
              <a:rPr lang="uk-UA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 </a:t>
            </a:r>
            <a:r>
              <a:rPr lang="uk-UA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Італії. </a:t>
            </a:r>
            <a:r>
              <a:rPr lang="uk-UA" sz="2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Суббота</a:t>
            </a:r>
            <a:r>
              <a:rPr lang="uk-UA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на </a:t>
            </a:r>
            <a:r>
              <a:rPr lang="en-US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Babel TV </a:t>
            </a:r>
            <a:r>
              <a:rPr lang="uk-UA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присвячена Україні та українській спільноті в Італії. </a:t>
            </a:r>
            <a:endParaRPr lang="uk-UA" sz="2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</a:t>
            </a:r>
            <a:r>
              <a:rPr lang="uk-UA" sz="2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даний час в Італії діє ряд суботніх та недільних шкіл, у яких діти навчаються паралельно з італійськими навчальними закладами.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737484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404664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 err="1" smtClean="0">
                <a:solidFill>
                  <a:schemeClr val="bg1"/>
                </a:solidFill>
                <a:latin typeface="Comic Sans MS" pitchFamily="66" charset="0"/>
              </a:rPr>
              <a:t>Євромайдан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у Римі: емігранти хочуть повернутись у європейську державу.</a:t>
            </a:r>
            <a:endParaRPr lang="uk-UA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repubbl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0"/>
            <a:ext cx="6096000" cy="457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987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2 </a:t>
            </a:r>
            <a:r>
              <a:rPr lang="ru-RU" sz="24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червня</a:t>
            </a:r>
            <a:r>
              <a:rPr lang="ru-RU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1946 р. </a:t>
            </a:r>
            <a:r>
              <a:rPr lang="ru-RU" sz="24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було</a:t>
            </a:r>
            <a:r>
              <a:rPr lang="ru-RU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проведено референдум про форму державного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правління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внаслідок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чого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uk-UA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uk-UA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Італію проголосили республікою. </a:t>
            </a:r>
            <a:endParaRPr lang="uk-UA" sz="2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fest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876800" cy="32537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932040" y="454967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мирним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договором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країна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утратила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всі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колонії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території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на Балканах, а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місто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Трієст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було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виділено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у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вільну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зону ООН.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Італія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була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серед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12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держав-засновниць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НАТО у 1949 р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 та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надалі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є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активним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учасником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цієї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органіації</a:t>
            </a:r>
            <a:endParaRPr lang="uk-UA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totallook_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700808"/>
            <a:ext cx="6655019" cy="4536504"/>
          </a:xfrm>
          <a:prstGeom prst="rect">
            <a:avLst/>
          </a:prstGeom>
        </p:spPr>
      </p:pic>
      <p:pic>
        <p:nvPicPr>
          <p:cNvPr id="5" name="Рисунок 4" descr="NATO AWACS ITA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140968"/>
            <a:ext cx="3435322" cy="335699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1964 р. — </a:t>
            </a:r>
            <a:r>
              <a:rPr lang="ru-RU" sz="36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возз'єднання</a:t>
            </a:r>
            <a:r>
              <a:rPr lang="ru-RU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м. </a:t>
            </a:r>
            <a:r>
              <a:rPr lang="ru-RU" sz="36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Трієста</a:t>
            </a:r>
            <a:r>
              <a:rPr lang="ru-RU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</a:t>
            </a:r>
            <a:r>
              <a:rPr lang="ru-RU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Італійською</a:t>
            </a:r>
            <a:r>
              <a:rPr lang="ru-RU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республікою</a:t>
            </a:r>
            <a:r>
              <a:rPr lang="ru-RU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ru-RU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300px-Map_Region_of_Friuli_Venezia_Giul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52562"/>
            <a:ext cx="4324350" cy="5405438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7772400" y="1752600"/>
            <a:ext cx="762000" cy="5334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1667 L -0.29167 0.01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4525963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1957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—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Італія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 — один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із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засновників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ЄЕС («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Спільного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ринку»).</a:t>
            </a: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Rom 1957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524000"/>
            <a:ext cx="6373260" cy="480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52600" y="5715000"/>
            <a:ext cx="11430000" cy="1143000"/>
          </a:xfrm>
        </p:spPr>
        <p:txBody>
          <a:bodyPr/>
          <a:lstStyle/>
          <a:p>
            <a:r>
              <a:rPr lang="en-US" dirty="0" smtClean="0"/>
              <a:t>1957</a:t>
            </a:r>
            <a:endParaRPr lang="ru-RU" dirty="0"/>
          </a:p>
        </p:txBody>
      </p:sp>
      <p:pic>
        <p:nvPicPr>
          <p:cNvPr id="5" name="Содержимое 4" descr="EC-EU-enlargement_animati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523521" cy="345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CSC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8158" y="1295400"/>
            <a:ext cx="4675842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011e_d0b5d0b2d180d0bed181d0bed18ed0b7d0b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43434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1979 — 1980 р. —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діяльність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терористичних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'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Червоних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бригад".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Убивство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лідера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ХДП   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А. Моро,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вибух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на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вокзалі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Болоньї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й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ін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8" name="Рисунок 7" descr="DuV18WnRC2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209800"/>
            <a:ext cx="336550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518px-Aldo_Moro_b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057400"/>
            <a:ext cx="3684016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Червоні</a:t>
            </a:r>
            <a:r>
              <a:rPr lang="ru-RU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бригади</a:t>
            </a:r>
            <a:r>
              <a:rPr lang="en-US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—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підпільна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ліворадикальна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організація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яка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діяла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Італії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Була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заснована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1970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році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Поєднавши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методи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міської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партизанської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війни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ненасильницькими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методами (пропаганда,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створення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напівлегальних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організацій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на заводах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і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університетах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).</a:t>
            </a: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465</Words>
  <Application>Microsoft Office PowerPoint</Application>
  <PresentationFormat>Экран (4:3)</PresentationFormat>
  <Paragraphs>45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Італія</vt:lpstr>
      <vt:lpstr>Слайд 2</vt:lpstr>
      <vt:lpstr>Слайд 3</vt:lpstr>
      <vt:lpstr>Слайд 4</vt:lpstr>
      <vt:lpstr>1964 р. — возз'єднання м. Трієста з Італійською республікою.</vt:lpstr>
      <vt:lpstr>Слайд 6</vt:lpstr>
      <vt:lpstr>1957</vt:lpstr>
      <vt:lpstr>Слайд 8</vt:lpstr>
      <vt:lpstr>Слайд 9</vt:lpstr>
      <vt:lpstr>Слайд 10</vt:lpstr>
      <vt:lpstr>Слайд 11</vt:lpstr>
      <vt:lpstr>Слайд 12</vt:lpstr>
      <vt:lpstr>Сицилійська мафія</vt:lpstr>
      <vt:lpstr>Слайд 14</vt:lpstr>
      <vt:lpstr>Економічне диво Італії</vt:lpstr>
      <vt:lpstr>Слайд 16</vt:lpstr>
      <vt:lpstr>Слайд 17</vt:lpstr>
      <vt:lpstr>Слайд 18</vt:lpstr>
      <vt:lpstr>Слайд 19</vt:lpstr>
      <vt:lpstr>Слайд 20</vt:lpstr>
      <vt:lpstr>Alfa Romeo </vt:lpstr>
      <vt:lpstr>Fiat </vt:lpstr>
      <vt:lpstr>Lamborghini </vt:lpstr>
      <vt:lpstr>Ferrari </vt:lpstr>
      <vt:lpstr>Maserati </vt:lpstr>
      <vt:lpstr>Bugatti Type 57 </vt:lpstr>
      <vt:lpstr>Слайд 27</vt:lpstr>
      <vt:lpstr>Слайд 28</vt:lpstr>
    </vt:vector>
  </TitlesOfParts>
  <Company>slider999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</dc:title>
  <dc:creator>User</dc:creator>
  <cp:lastModifiedBy>User</cp:lastModifiedBy>
  <cp:revision>43</cp:revision>
  <dcterms:created xsi:type="dcterms:W3CDTF">2013-12-19T10:32:50Z</dcterms:created>
  <dcterms:modified xsi:type="dcterms:W3CDTF">2013-12-25T11:25:36Z</dcterms:modified>
</cp:coreProperties>
</file>