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2"/>
  </p:notesMasterIdLst>
  <p:sldIdLst>
    <p:sldId id="256" r:id="rId2"/>
    <p:sldId id="281" r:id="rId3"/>
    <p:sldId id="257" r:id="rId4"/>
    <p:sldId id="258" r:id="rId5"/>
    <p:sldId id="260" r:id="rId6"/>
    <p:sldId id="259" r:id="rId7"/>
    <p:sldId id="261" r:id="rId8"/>
    <p:sldId id="262" r:id="rId9"/>
    <p:sldId id="263" r:id="rId10"/>
    <p:sldId id="264" r:id="rId11"/>
    <p:sldId id="265" r:id="rId12"/>
    <p:sldId id="269" r:id="rId13"/>
    <p:sldId id="266" r:id="rId14"/>
    <p:sldId id="267" r:id="rId15"/>
    <p:sldId id="268" r:id="rId16"/>
    <p:sldId id="270" r:id="rId17"/>
    <p:sldId id="271" r:id="rId18"/>
    <p:sldId id="272" r:id="rId19"/>
    <p:sldId id="273" r:id="rId20"/>
    <p:sldId id="274" r:id="rId21"/>
    <p:sldId id="275" r:id="rId22"/>
    <p:sldId id="276" r:id="rId23"/>
    <p:sldId id="277" r:id="rId24"/>
    <p:sldId id="278" r:id="rId25"/>
    <p:sldId id="279" r:id="rId26"/>
    <p:sldId id="280" r:id="rId27"/>
    <p:sldId id="283" r:id="rId28"/>
    <p:sldId id="284" r:id="rId29"/>
    <p:sldId id="285" r:id="rId30"/>
    <p:sldId id="289" r:id="rId31"/>
    <p:sldId id="290" r:id="rId32"/>
    <p:sldId id="286" r:id="rId33"/>
    <p:sldId id="287" r:id="rId34"/>
    <p:sldId id="288" r:id="rId35"/>
    <p:sldId id="291" r:id="rId36"/>
    <p:sldId id="292" r:id="rId37"/>
    <p:sldId id="293" r:id="rId38"/>
    <p:sldId id="294" r:id="rId39"/>
    <p:sldId id="295" r:id="rId40"/>
    <p:sldId id="282" r:id="rId4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98"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545F97-152C-4ED5-B723-5FD4CE8A6ECB}" type="datetimeFigureOut">
              <a:rPr lang="uk-UA" smtClean="0"/>
              <a:t>19.03.2013</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518A8D-6715-4FB4-AE7F-0BE187EA5679}" type="slidenum">
              <a:rPr lang="uk-UA" smtClean="0"/>
              <a:t>‹#›</a:t>
            </a:fld>
            <a:endParaRPr lang="uk-UA"/>
          </a:p>
        </p:txBody>
      </p:sp>
    </p:spTree>
    <p:extLst>
      <p:ext uri="{BB962C8B-B14F-4D97-AF65-F5344CB8AC3E}">
        <p14:creationId xmlns:p14="http://schemas.microsoft.com/office/powerpoint/2010/main" val="2185808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ru-RU" smtClean="0"/>
              <a:t>Образец заголовка</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19.03.2013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19.03.2013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19.03.2013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19.03.2013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ru-RU" smtClean="0"/>
              <a:t>Образец заголовка</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19.03.2013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19.03.2013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ru-RU" smtClean="0"/>
              <a:t>Образец текста</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ru-RU" smtClean="0"/>
              <a:t>Образец текста</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19.03.2013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19.03.2013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19.03.2013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ru-RU" smtClean="0"/>
              <a:t>Образец заголовка</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19.03.2013</a:t>
            </a:fld>
            <a:endParaRPr lang="ru-RU"/>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ru-RU" smtClean="0"/>
              <a:t>Вставка рисунка</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19.03.2013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B4C71EC6-210F-42DE-9C53-41977AD35B3D}" type="datetimeFigureOut">
              <a:rPr lang="ru-RU" smtClean="0"/>
              <a:t>19.03.2013</a:t>
            </a:fld>
            <a:endParaRPr lang="ru-RU"/>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ru-RU"/>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3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www.argentina.com.ua/" TargetMode="External"/><Relationship Id="rId2" Type="http://schemas.openxmlformats.org/officeDocument/2006/relationships/hyperlink" Target="http://uk.wikipedia.org/wiki/%D0%90%D1%80%D0%B3%D0%B5%D0%BD%D1%82%D0%B8%D0%BD%D0%B0" TargetMode="External"/><Relationship Id="rId1" Type="http://schemas.openxmlformats.org/officeDocument/2006/relationships/slideLayout" Target="../slideLayouts/slideLayout2.xml"/><Relationship Id="rId5" Type="http://schemas.openxmlformats.org/officeDocument/2006/relationships/hyperlink" Target="http://www.topglobus.ru/argentina-statistika-dannye-strana" TargetMode="External"/><Relationship Id="rId4" Type="http://schemas.openxmlformats.org/officeDocument/2006/relationships/hyperlink" Target="http://www.otpusk.com/ref/a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pPr algn="ctr"/>
            <a:r>
              <a:rPr lang="uk-UA" sz="6600" dirty="0" smtClean="0"/>
              <a:t>Аргентина</a:t>
            </a:r>
            <a:endParaRPr lang="uk-UA" sz="6600" dirty="0"/>
          </a:p>
        </p:txBody>
      </p:sp>
      <p:sp>
        <p:nvSpPr>
          <p:cNvPr id="4" name="TextBox 3"/>
          <p:cNvSpPr txBox="1"/>
          <p:nvPr/>
        </p:nvSpPr>
        <p:spPr>
          <a:xfrm>
            <a:off x="5940152" y="4869160"/>
            <a:ext cx="2592288" cy="1477328"/>
          </a:xfrm>
          <a:prstGeom prst="rect">
            <a:avLst/>
          </a:prstGeom>
          <a:noFill/>
        </p:spPr>
        <p:txBody>
          <a:bodyPr wrap="square" rtlCol="0">
            <a:spAutoFit/>
          </a:bodyPr>
          <a:lstStyle/>
          <a:p>
            <a:r>
              <a:rPr lang="uk-UA" dirty="0" smtClean="0"/>
              <a:t>Підготувала </a:t>
            </a:r>
          </a:p>
          <a:p>
            <a:r>
              <a:rPr lang="uk-UA" dirty="0"/>
              <a:t>у</a:t>
            </a:r>
            <a:r>
              <a:rPr lang="uk-UA" dirty="0" smtClean="0"/>
              <a:t>чениця 10-Б класу</a:t>
            </a:r>
          </a:p>
          <a:p>
            <a:r>
              <a:rPr lang="uk-UA" dirty="0" smtClean="0"/>
              <a:t>ЗОШ І-ІІІ ст. № 11</a:t>
            </a:r>
          </a:p>
          <a:p>
            <a:r>
              <a:rPr lang="uk-UA" dirty="0" smtClean="0"/>
              <a:t>м. Сміли</a:t>
            </a:r>
          </a:p>
          <a:p>
            <a:r>
              <a:rPr lang="uk-UA" dirty="0" err="1" smtClean="0"/>
              <a:t>Відняк</a:t>
            </a:r>
            <a:r>
              <a:rPr lang="uk-UA" dirty="0" smtClean="0"/>
              <a:t> Людмила</a:t>
            </a:r>
            <a:endParaRPr lang="uk-UA" dirty="0"/>
          </a:p>
        </p:txBody>
      </p:sp>
    </p:spTree>
    <p:extLst>
      <p:ext uri="{BB962C8B-B14F-4D97-AF65-F5344CB8AC3E}">
        <p14:creationId xmlns:p14="http://schemas.microsoft.com/office/powerpoint/2010/main" val="343635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79512" y="3501008"/>
            <a:ext cx="4607116" cy="2520280"/>
          </a:xfrm>
        </p:spPr>
      </p:pic>
      <p:sp>
        <p:nvSpPr>
          <p:cNvPr id="4" name="Заголовок 3"/>
          <p:cNvSpPr>
            <a:spLocks noGrp="1"/>
          </p:cNvSpPr>
          <p:nvPr>
            <p:ph type="title"/>
          </p:nvPr>
        </p:nvSpPr>
        <p:spPr/>
        <p:txBody>
          <a:bodyPr/>
          <a:lstStyle/>
          <a:p>
            <a:pPr algn="ctr"/>
            <a:r>
              <a:rPr lang="uk-UA" dirty="0"/>
              <a:t>Узбережжя та моря</a:t>
            </a:r>
          </a:p>
        </p:txBody>
      </p:sp>
      <p:sp>
        <p:nvSpPr>
          <p:cNvPr id="5" name="TextBox 4"/>
          <p:cNvSpPr txBox="1"/>
          <p:nvPr/>
        </p:nvSpPr>
        <p:spPr>
          <a:xfrm>
            <a:off x="179512" y="1052736"/>
            <a:ext cx="8784976" cy="2246769"/>
          </a:xfrm>
          <a:prstGeom prst="rect">
            <a:avLst/>
          </a:prstGeom>
          <a:noFill/>
        </p:spPr>
        <p:txBody>
          <a:bodyPr wrap="square" rtlCol="0">
            <a:spAutoFit/>
          </a:bodyPr>
          <a:lstStyle/>
          <a:p>
            <a:r>
              <a:rPr lang="uk-UA" sz="2000" dirty="0"/>
              <a:t>Атлантичне узбережжя країни простягається на 4 665 км. Впродовж багатьох років воно залишається популярним місцем відпочинку місцевого населення. Рельєф узбережжя варіюється від піщаних дюн до скель. Берегова лінія Аргентини розчленована мало. Мілка ділянка Атлантичного океану біля узбережжя називається Аргентинське море. Його води багаті на рибу та можливо містять значні запаси нафти.</a:t>
            </a:r>
          </a:p>
          <a:p>
            <a:endParaRPr lang="uk-UA" sz="2000" dirty="0"/>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815" y="2777479"/>
            <a:ext cx="3898845" cy="3612929"/>
          </a:xfrm>
          <a:prstGeom prst="rect">
            <a:avLst/>
          </a:prstGeom>
        </p:spPr>
      </p:pic>
    </p:spTree>
    <p:extLst>
      <p:ext uri="{BB962C8B-B14F-4D97-AF65-F5344CB8AC3E}">
        <p14:creationId xmlns:p14="http://schemas.microsoft.com/office/powerpoint/2010/main" val="12702185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7560840" cy="487676"/>
          </a:xfrm>
        </p:spPr>
        <p:txBody>
          <a:bodyPr/>
          <a:lstStyle/>
          <a:p>
            <a:r>
              <a:rPr lang="ru-RU" dirty="0" err="1">
                <a:solidFill>
                  <a:schemeClr val="tx1"/>
                </a:solidFill>
              </a:rPr>
              <a:t>Державний</a:t>
            </a:r>
            <a:r>
              <a:rPr lang="ru-RU" dirty="0">
                <a:solidFill>
                  <a:schemeClr val="tx1"/>
                </a:solidFill>
              </a:rPr>
              <a:t> </a:t>
            </a:r>
            <a:r>
              <a:rPr lang="ru-RU" dirty="0" err="1">
                <a:solidFill>
                  <a:schemeClr val="tx1"/>
                </a:solidFill>
              </a:rPr>
              <a:t>устрій</a:t>
            </a:r>
            <a:r>
              <a:rPr lang="ru-RU" dirty="0">
                <a:solidFill>
                  <a:schemeClr val="tx1"/>
                </a:solidFill>
              </a:rPr>
              <a:t> і форма </a:t>
            </a:r>
            <a:r>
              <a:rPr lang="ru-RU" dirty="0" err="1">
                <a:solidFill>
                  <a:schemeClr val="tx1"/>
                </a:solidFill>
              </a:rPr>
              <a:t>правління</a:t>
            </a:r>
            <a:endParaRPr lang="uk-UA" dirty="0">
              <a:solidFill>
                <a:schemeClr val="tx1"/>
              </a:solidFill>
            </a:endParaRPr>
          </a:p>
        </p:txBody>
      </p:sp>
      <p:sp>
        <p:nvSpPr>
          <p:cNvPr id="5" name="TextBox 4"/>
          <p:cNvSpPr txBox="1"/>
          <p:nvPr/>
        </p:nvSpPr>
        <p:spPr>
          <a:xfrm>
            <a:off x="323528" y="764704"/>
            <a:ext cx="8573524" cy="707886"/>
          </a:xfrm>
          <a:prstGeom prst="rect">
            <a:avLst/>
          </a:prstGeom>
          <a:noFill/>
        </p:spPr>
        <p:txBody>
          <a:bodyPr wrap="square" rtlCol="0">
            <a:spAutoFit/>
          </a:bodyPr>
          <a:lstStyle/>
          <a:p>
            <a:r>
              <a:rPr lang="ru-RU" sz="2000" dirty="0"/>
              <a:t>Аргентина — </a:t>
            </a:r>
            <a:r>
              <a:rPr lang="ru-RU" sz="2000" dirty="0" err="1"/>
              <a:t>федеративна</a:t>
            </a:r>
            <a:r>
              <a:rPr lang="ru-RU" sz="2000" dirty="0"/>
              <a:t> демократична </a:t>
            </a:r>
            <a:r>
              <a:rPr lang="ru-RU" sz="2000" dirty="0" err="1"/>
              <a:t>республіка</a:t>
            </a:r>
            <a:r>
              <a:rPr lang="ru-RU" sz="2000" dirty="0"/>
              <a:t>, в </a:t>
            </a:r>
            <a:r>
              <a:rPr lang="ru-RU" sz="2000" dirty="0" err="1"/>
              <a:t>її</a:t>
            </a:r>
            <a:r>
              <a:rPr lang="ru-RU" sz="2000" dirty="0"/>
              <a:t> </a:t>
            </a:r>
            <a:r>
              <a:rPr lang="ru-RU" sz="2000" dirty="0" err="1"/>
              <a:t>складі</a:t>
            </a:r>
            <a:r>
              <a:rPr lang="ru-RU" sz="2000" dirty="0"/>
              <a:t> 23 </a:t>
            </a:r>
            <a:r>
              <a:rPr lang="ru-RU" sz="2000" dirty="0" err="1"/>
              <a:t>автономні</a:t>
            </a:r>
            <a:r>
              <a:rPr lang="ru-RU" sz="2000" dirty="0"/>
              <a:t> </a:t>
            </a:r>
            <a:r>
              <a:rPr lang="ru-RU" sz="2000" dirty="0" err="1"/>
              <a:t>провінції</a:t>
            </a:r>
            <a:r>
              <a:rPr lang="ru-RU" sz="2000" dirty="0"/>
              <a:t> і один округ (</a:t>
            </a:r>
            <a:r>
              <a:rPr lang="ru-RU" sz="2000" dirty="0" err="1"/>
              <a:t>столичний</a:t>
            </a:r>
            <a:r>
              <a:rPr lang="ru-RU" sz="2000" dirty="0"/>
              <a:t>).</a:t>
            </a:r>
            <a:endParaRPr lang="uk-UA" sz="2000" dirty="0"/>
          </a:p>
        </p:txBody>
      </p:sp>
      <p:sp>
        <p:nvSpPr>
          <p:cNvPr id="6" name="TextBox 5"/>
          <p:cNvSpPr txBox="1"/>
          <p:nvPr/>
        </p:nvSpPr>
        <p:spPr>
          <a:xfrm>
            <a:off x="204470" y="1472590"/>
            <a:ext cx="5040560" cy="2246769"/>
          </a:xfrm>
          <a:prstGeom prst="rect">
            <a:avLst/>
          </a:prstGeom>
          <a:noFill/>
        </p:spPr>
        <p:txBody>
          <a:bodyPr wrap="square" rtlCol="0">
            <a:spAutoFit/>
          </a:bodyPr>
          <a:lstStyle/>
          <a:p>
            <a:r>
              <a:rPr lang="ru-RU" sz="2000" dirty="0"/>
              <a:t>На </a:t>
            </a:r>
            <a:r>
              <a:rPr lang="ru-RU" sz="2000" dirty="0" err="1"/>
              <a:t>чолі</a:t>
            </a:r>
            <a:r>
              <a:rPr lang="ru-RU" sz="2000" dirty="0"/>
              <a:t> </a:t>
            </a:r>
            <a:r>
              <a:rPr lang="ru-RU" sz="2000" dirty="0" err="1"/>
              <a:t>держави</a:t>
            </a:r>
            <a:r>
              <a:rPr lang="ru-RU" sz="2000" dirty="0"/>
              <a:t> </a:t>
            </a:r>
            <a:r>
              <a:rPr lang="ru-RU" sz="2000" dirty="0" err="1"/>
              <a:t>стоїть</a:t>
            </a:r>
            <a:r>
              <a:rPr lang="ru-RU" sz="2000" dirty="0"/>
              <a:t> президент, </a:t>
            </a:r>
            <a:r>
              <a:rPr lang="ru-RU" sz="2000" dirty="0" err="1"/>
              <a:t>який</a:t>
            </a:r>
            <a:r>
              <a:rPr lang="ru-RU" sz="2000" dirty="0"/>
              <a:t> </a:t>
            </a:r>
            <a:r>
              <a:rPr lang="ru-RU" sz="2000" dirty="0" err="1"/>
              <a:t>обирається</a:t>
            </a:r>
            <a:r>
              <a:rPr lang="ru-RU" sz="2000" dirty="0"/>
              <a:t> на 4 роки (</a:t>
            </a:r>
            <a:r>
              <a:rPr lang="ru-RU" sz="2000" dirty="0" err="1"/>
              <a:t>може</a:t>
            </a:r>
            <a:r>
              <a:rPr lang="ru-RU" sz="2000" dirty="0"/>
              <a:t> </a:t>
            </a:r>
            <a:r>
              <a:rPr lang="ru-RU" sz="2000" dirty="0" err="1"/>
              <a:t>займати</a:t>
            </a:r>
            <a:r>
              <a:rPr lang="ru-RU" sz="2000" dirty="0"/>
              <a:t> пост 2 </a:t>
            </a:r>
            <a:r>
              <a:rPr lang="ru-RU" sz="2000" dirty="0" err="1"/>
              <a:t>терміни</a:t>
            </a:r>
            <a:r>
              <a:rPr lang="ru-RU" sz="2000" dirty="0"/>
              <a:t> </a:t>
            </a:r>
            <a:r>
              <a:rPr lang="ru-RU" sz="2000" dirty="0" err="1"/>
              <a:t>поспіль</a:t>
            </a:r>
            <a:r>
              <a:rPr lang="ru-RU" sz="2000" dirty="0"/>
              <a:t>). </a:t>
            </a:r>
            <a:r>
              <a:rPr lang="ru-RU" sz="2000" dirty="0" err="1"/>
              <a:t>Він</a:t>
            </a:r>
            <a:r>
              <a:rPr lang="ru-RU" sz="2000" dirty="0"/>
              <a:t> же — голова </a:t>
            </a:r>
            <a:r>
              <a:rPr lang="ru-RU" sz="2000" dirty="0" err="1"/>
              <a:t>виконавчої</a:t>
            </a:r>
            <a:r>
              <a:rPr lang="ru-RU" sz="2000" dirty="0"/>
              <a:t> </a:t>
            </a:r>
            <a:r>
              <a:rPr lang="ru-RU" sz="2000" dirty="0" err="1"/>
              <a:t>влади</a:t>
            </a:r>
            <a:r>
              <a:rPr lang="ru-RU" sz="2000" dirty="0"/>
              <a:t>, а </a:t>
            </a:r>
            <a:r>
              <a:rPr lang="ru-RU" sz="2000" dirty="0" err="1"/>
              <a:t>також</a:t>
            </a:r>
            <a:r>
              <a:rPr lang="ru-RU" sz="2000" dirty="0"/>
              <a:t> </a:t>
            </a:r>
            <a:r>
              <a:rPr lang="ru-RU" sz="2000" dirty="0" err="1"/>
              <a:t>головнокомандувач</a:t>
            </a:r>
            <a:r>
              <a:rPr lang="ru-RU" sz="2000" dirty="0"/>
              <a:t> </a:t>
            </a:r>
            <a:r>
              <a:rPr lang="ru-RU" sz="2000" dirty="0" err="1"/>
              <a:t>збройних</a:t>
            </a:r>
            <a:r>
              <a:rPr lang="ru-RU" sz="2000" dirty="0"/>
              <a:t> сил. 2007 року Президентом </a:t>
            </a:r>
            <a:r>
              <a:rPr lang="ru-RU" sz="2000" dirty="0" err="1"/>
              <a:t>Аргентини</a:t>
            </a:r>
            <a:r>
              <a:rPr lang="ru-RU" sz="2000" dirty="0"/>
              <a:t> </a:t>
            </a:r>
            <a:r>
              <a:rPr lang="ru-RU" sz="2000" dirty="0" err="1"/>
              <a:t>обрана</a:t>
            </a:r>
            <a:r>
              <a:rPr lang="ru-RU" sz="2000" dirty="0"/>
              <a:t> </a:t>
            </a:r>
            <a:r>
              <a:rPr lang="ru-RU" sz="2000" dirty="0" err="1"/>
              <a:t>Крістіна</a:t>
            </a:r>
            <a:r>
              <a:rPr lang="ru-RU" sz="2000" dirty="0"/>
              <a:t> </a:t>
            </a:r>
            <a:r>
              <a:rPr lang="ru-RU" sz="2000" dirty="0" err="1"/>
              <a:t>Фернандес</a:t>
            </a:r>
            <a:r>
              <a:rPr lang="ru-RU" sz="2000" dirty="0"/>
              <a:t> де </a:t>
            </a:r>
            <a:r>
              <a:rPr lang="ru-RU" sz="2000" dirty="0" err="1" smtClean="0"/>
              <a:t>Кіршнер</a:t>
            </a:r>
            <a:r>
              <a:rPr lang="ru-RU" sz="2000" dirty="0" smtClean="0"/>
              <a:t>.</a:t>
            </a:r>
            <a:endParaRPr lang="uk-UA" sz="2000" dirty="0"/>
          </a:p>
        </p:txBody>
      </p:sp>
      <p:sp>
        <p:nvSpPr>
          <p:cNvPr id="8" name="TextBox 7"/>
          <p:cNvSpPr txBox="1"/>
          <p:nvPr/>
        </p:nvSpPr>
        <p:spPr>
          <a:xfrm>
            <a:off x="4993354" y="5589240"/>
            <a:ext cx="4037020" cy="369332"/>
          </a:xfrm>
          <a:prstGeom prst="rect">
            <a:avLst/>
          </a:prstGeom>
          <a:noFill/>
        </p:spPr>
        <p:txBody>
          <a:bodyPr wrap="square" rtlCol="0">
            <a:spAutoFit/>
          </a:bodyPr>
          <a:lstStyle/>
          <a:p>
            <a:pPr algn="ctr"/>
            <a:r>
              <a:rPr lang="ru-RU" i="1" dirty="0" err="1"/>
              <a:t>Крістіна</a:t>
            </a:r>
            <a:r>
              <a:rPr lang="ru-RU" i="1" dirty="0"/>
              <a:t> </a:t>
            </a:r>
            <a:r>
              <a:rPr lang="ru-RU" i="1" dirty="0" err="1"/>
              <a:t>Фернандес</a:t>
            </a:r>
            <a:r>
              <a:rPr lang="ru-RU" i="1" dirty="0"/>
              <a:t> де </a:t>
            </a:r>
            <a:r>
              <a:rPr lang="ru-RU" i="1" dirty="0" err="1" smtClean="0"/>
              <a:t>Кіршнер</a:t>
            </a:r>
            <a:endParaRPr lang="ru-RU" i="1" dirty="0"/>
          </a:p>
        </p:txBody>
      </p:sp>
      <p:sp>
        <p:nvSpPr>
          <p:cNvPr id="10" name="TextBox 9"/>
          <p:cNvSpPr txBox="1"/>
          <p:nvPr/>
        </p:nvSpPr>
        <p:spPr>
          <a:xfrm>
            <a:off x="4470580" y="6024448"/>
            <a:ext cx="4426472" cy="646331"/>
          </a:xfrm>
          <a:prstGeom prst="rect">
            <a:avLst/>
          </a:prstGeom>
          <a:noFill/>
        </p:spPr>
        <p:txBody>
          <a:bodyPr wrap="square" rtlCol="0">
            <a:spAutoFit/>
          </a:bodyPr>
          <a:lstStyle/>
          <a:p>
            <a:r>
              <a:rPr lang="uk-UA" i="1" dirty="0" err="1"/>
              <a:t>Каса-Росада</a:t>
            </a:r>
            <a:r>
              <a:rPr lang="uk-UA" dirty="0"/>
              <a:t> — резиденція президента Аргентини</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4558" y="1472591"/>
            <a:ext cx="3754613" cy="3900626"/>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3645024"/>
            <a:ext cx="3782194" cy="3025755"/>
          </a:xfrm>
          <a:prstGeom prst="rect">
            <a:avLst/>
          </a:prstGeom>
        </p:spPr>
      </p:pic>
    </p:spTree>
    <p:extLst>
      <p:ext uri="{BB962C8B-B14F-4D97-AF65-F5344CB8AC3E}">
        <p14:creationId xmlns:p14="http://schemas.microsoft.com/office/powerpoint/2010/main" val="27256221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Адміністративний поділ</a:t>
            </a:r>
          </a:p>
        </p:txBody>
      </p:sp>
      <p:sp>
        <p:nvSpPr>
          <p:cNvPr id="4" name="TextBox 3"/>
          <p:cNvSpPr txBox="1"/>
          <p:nvPr/>
        </p:nvSpPr>
        <p:spPr>
          <a:xfrm>
            <a:off x="323528" y="1052736"/>
            <a:ext cx="4680520" cy="4093428"/>
          </a:xfrm>
          <a:prstGeom prst="rect">
            <a:avLst/>
          </a:prstGeom>
          <a:noFill/>
        </p:spPr>
        <p:txBody>
          <a:bodyPr wrap="square" rtlCol="0">
            <a:spAutoFit/>
          </a:bodyPr>
          <a:lstStyle/>
          <a:p>
            <a:pPr marL="285750" indent="-285750">
              <a:buFont typeface="Arial" pitchFamily="34" charset="0"/>
              <a:buChar char="•"/>
            </a:pPr>
            <a:r>
              <a:rPr lang="uk-UA" sz="2000" dirty="0"/>
              <a:t>Аргентина складається з 23 провінцій і федерального округу Буенос-Айрес. Більшість провінцій в свою чергу поділяються на департаменти, а ті — на муніципалітети. Провінція Буенос-Айрес поділяється на округи</a:t>
            </a:r>
            <a:r>
              <a:rPr lang="uk-UA" sz="2000" dirty="0" smtClean="0"/>
              <a:t>.</a:t>
            </a:r>
            <a:endParaRPr lang="uk-UA" sz="2000" dirty="0"/>
          </a:p>
          <a:p>
            <a:pPr marL="285750" indent="-285750">
              <a:buFont typeface="Arial" pitchFamily="34" charset="0"/>
              <a:buChar char="•"/>
            </a:pPr>
            <a:r>
              <a:rPr lang="uk-UA" sz="2000" dirty="0"/>
              <a:t>Усі провінції мають власні конституції та органи виконавчої, законодавчої і судової влади, але водночас підкоряються і федеральним законам. На чолі провінції стоїть губернатор, який обирається на 4 роки.</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1052736"/>
            <a:ext cx="3312368" cy="5283172"/>
          </a:xfrm>
          <a:prstGeom prst="rect">
            <a:avLst/>
          </a:prstGeom>
        </p:spPr>
      </p:pic>
    </p:spTree>
    <p:extLst>
      <p:ext uri="{BB962C8B-B14F-4D97-AF65-F5344CB8AC3E}">
        <p14:creationId xmlns:p14="http://schemas.microsoft.com/office/powerpoint/2010/main" val="10200020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41784" y="116632"/>
            <a:ext cx="8136904" cy="435396"/>
          </a:xfrm>
        </p:spPr>
        <p:txBody>
          <a:bodyPr/>
          <a:lstStyle/>
          <a:p>
            <a:pPr algn="ctr"/>
            <a:r>
              <a:rPr lang="uk-UA" dirty="0"/>
              <a:t>Законодавча влада</a:t>
            </a:r>
          </a:p>
        </p:txBody>
      </p:sp>
      <p:sp>
        <p:nvSpPr>
          <p:cNvPr id="5" name="TextBox 4"/>
          <p:cNvSpPr txBox="1"/>
          <p:nvPr/>
        </p:nvSpPr>
        <p:spPr>
          <a:xfrm>
            <a:off x="0" y="764704"/>
            <a:ext cx="8820472" cy="1754326"/>
          </a:xfrm>
          <a:prstGeom prst="rect">
            <a:avLst/>
          </a:prstGeom>
          <a:noFill/>
        </p:spPr>
        <p:txBody>
          <a:bodyPr wrap="square" rtlCol="0">
            <a:spAutoFit/>
          </a:bodyPr>
          <a:lstStyle/>
          <a:p>
            <a:pPr marL="285750" indent="-285750">
              <a:buFont typeface="Arial" pitchFamily="34" charset="0"/>
              <a:buChar char="•"/>
            </a:pPr>
            <a:r>
              <a:rPr lang="ru-RU" dirty="0" err="1"/>
              <a:t>Вищий</a:t>
            </a:r>
            <a:r>
              <a:rPr lang="ru-RU" dirty="0"/>
              <a:t> орган </a:t>
            </a:r>
            <a:r>
              <a:rPr lang="ru-RU" dirty="0" err="1"/>
              <a:t>законодавчої</a:t>
            </a:r>
            <a:r>
              <a:rPr lang="ru-RU" dirty="0"/>
              <a:t> </a:t>
            </a:r>
            <a:r>
              <a:rPr lang="ru-RU" dirty="0" err="1"/>
              <a:t>влади</a:t>
            </a:r>
            <a:r>
              <a:rPr lang="ru-RU" dirty="0"/>
              <a:t> — </a:t>
            </a:r>
            <a:r>
              <a:rPr lang="ru-RU" dirty="0" err="1"/>
              <a:t>Національний</a:t>
            </a:r>
            <a:r>
              <a:rPr lang="ru-RU" dirty="0"/>
              <a:t> </a:t>
            </a:r>
            <a:r>
              <a:rPr lang="ru-RU" dirty="0" err="1"/>
              <a:t>конгрес</a:t>
            </a:r>
            <a:r>
              <a:rPr lang="ru-RU" dirty="0"/>
              <a:t>, </a:t>
            </a:r>
            <a:r>
              <a:rPr lang="ru-RU" dirty="0" err="1"/>
              <a:t>що</a:t>
            </a:r>
            <a:r>
              <a:rPr lang="ru-RU" dirty="0"/>
              <a:t> </a:t>
            </a:r>
            <a:r>
              <a:rPr lang="ru-RU" dirty="0" err="1"/>
              <a:t>складається</a:t>
            </a:r>
            <a:r>
              <a:rPr lang="ru-RU" dirty="0"/>
              <a:t> з </a:t>
            </a:r>
            <a:r>
              <a:rPr lang="ru-RU" dirty="0" err="1"/>
              <a:t>двох</a:t>
            </a:r>
            <a:r>
              <a:rPr lang="ru-RU" dirty="0"/>
              <a:t> палат: </a:t>
            </a:r>
            <a:r>
              <a:rPr lang="ru-RU" dirty="0" err="1"/>
              <a:t>Палати</a:t>
            </a:r>
            <a:r>
              <a:rPr lang="ru-RU" dirty="0"/>
              <a:t> </a:t>
            </a:r>
            <a:r>
              <a:rPr lang="ru-RU" dirty="0" err="1"/>
              <a:t>депутатів</a:t>
            </a:r>
            <a:r>
              <a:rPr lang="ru-RU" dirty="0"/>
              <a:t> (257 особи), яка </a:t>
            </a:r>
            <a:r>
              <a:rPr lang="ru-RU" dirty="0" err="1"/>
              <a:t>обирається</a:t>
            </a:r>
            <a:r>
              <a:rPr lang="ru-RU" dirty="0"/>
              <a:t> на 4 роки, і Сенату (72 особи), </a:t>
            </a:r>
            <a:r>
              <a:rPr lang="ru-RU" dirty="0" err="1"/>
              <a:t>який</a:t>
            </a:r>
            <a:r>
              <a:rPr lang="ru-RU" dirty="0"/>
              <a:t> </a:t>
            </a:r>
            <a:r>
              <a:rPr lang="ru-RU" dirty="0" err="1"/>
              <a:t>обирається</a:t>
            </a:r>
            <a:r>
              <a:rPr lang="ru-RU" dirty="0"/>
              <a:t> на 6 </a:t>
            </a:r>
            <a:r>
              <a:rPr lang="ru-RU" dirty="0" err="1"/>
              <a:t>років</a:t>
            </a:r>
            <a:r>
              <a:rPr lang="ru-RU" dirty="0"/>
              <a:t> (по 3 </a:t>
            </a:r>
            <a:r>
              <a:rPr lang="ru-RU" dirty="0" err="1"/>
              <a:t>сенатори</a:t>
            </a:r>
            <a:r>
              <a:rPr lang="ru-RU" dirty="0"/>
              <a:t> </a:t>
            </a:r>
            <a:r>
              <a:rPr lang="ru-RU" dirty="0" err="1"/>
              <a:t>від</a:t>
            </a:r>
            <a:r>
              <a:rPr lang="ru-RU" dirty="0"/>
              <a:t> </a:t>
            </a:r>
            <a:r>
              <a:rPr lang="ru-RU" dirty="0" err="1"/>
              <a:t>столиці</a:t>
            </a:r>
            <a:r>
              <a:rPr lang="ru-RU" dirty="0"/>
              <a:t> і </a:t>
            </a:r>
            <a:r>
              <a:rPr lang="ru-RU" dirty="0" err="1"/>
              <a:t>кожної</a:t>
            </a:r>
            <a:r>
              <a:rPr lang="ru-RU" dirty="0"/>
              <a:t> </a:t>
            </a:r>
            <a:r>
              <a:rPr lang="ru-RU" dirty="0" err="1"/>
              <a:t>провінції</a:t>
            </a:r>
            <a:r>
              <a:rPr lang="ru-RU" dirty="0" smtClean="0"/>
              <a:t>).</a:t>
            </a:r>
            <a:endParaRPr lang="ru-RU" dirty="0"/>
          </a:p>
          <a:p>
            <a:pPr marL="285750" indent="-285750">
              <a:buFont typeface="Arial" pitchFamily="34" charset="0"/>
              <a:buChar char="•"/>
            </a:pPr>
            <a:r>
              <a:rPr lang="ru-RU" dirty="0" err="1"/>
              <a:t>Вибори</a:t>
            </a:r>
            <a:r>
              <a:rPr lang="ru-RU" dirty="0"/>
              <a:t> до </a:t>
            </a:r>
            <a:r>
              <a:rPr lang="ru-RU" dirty="0" err="1"/>
              <a:t>конгресу</a:t>
            </a:r>
            <a:r>
              <a:rPr lang="ru-RU" dirty="0"/>
              <a:t> </a:t>
            </a:r>
            <a:r>
              <a:rPr lang="ru-RU" dirty="0" err="1"/>
              <a:t>відбуваються</a:t>
            </a:r>
            <a:r>
              <a:rPr lang="ru-RU" dirty="0"/>
              <a:t> за методом </a:t>
            </a:r>
            <a:r>
              <a:rPr lang="ru-RU" dirty="0" err="1"/>
              <a:t>д'Ондта</a:t>
            </a:r>
            <a:r>
              <a:rPr lang="ru-RU" dirty="0"/>
              <a:t> прямим </a:t>
            </a:r>
            <a:r>
              <a:rPr lang="ru-RU" dirty="0" err="1"/>
              <a:t>голосуванням</a:t>
            </a:r>
            <a:r>
              <a:rPr lang="ru-RU" dirty="0"/>
              <a:t>. Парламент </a:t>
            </a:r>
            <a:r>
              <a:rPr lang="ru-RU" dirty="0" err="1"/>
              <a:t>оновлюється</a:t>
            </a:r>
            <a:r>
              <a:rPr lang="ru-RU" dirty="0"/>
              <a:t> </a:t>
            </a:r>
            <a:r>
              <a:rPr lang="ru-RU" dirty="0" err="1"/>
              <a:t>частинами</a:t>
            </a:r>
            <a:r>
              <a:rPr lang="ru-RU" dirty="0"/>
              <a:t> (половина </a:t>
            </a:r>
            <a:r>
              <a:rPr lang="ru-RU" dirty="0" err="1"/>
              <a:t>Палати</a:t>
            </a:r>
            <a:r>
              <a:rPr lang="ru-RU" dirty="0"/>
              <a:t> </a:t>
            </a:r>
            <a:r>
              <a:rPr lang="ru-RU" dirty="0" err="1"/>
              <a:t>депутатів</a:t>
            </a:r>
            <a:r>
              <a:rPr lang="ru-RU" dirty="0"/>
              <a:t> і </a:t>
            </a:r>
            <a:r>
              <a:rPr lang="ru-RU" dirty="0" err="1"/>
              <a:t>третина</a:t>
            </a:r>
            <a:r>
              <a:rPr lang="ru-RU" dirty="0"/>
              <a:t> Сенату) </a:t>
            </a:r>
            <a:r>
              <a:rPr lang="ru-RU" dirty="0" err="1"/>
              <a:t>кожні</a:t>
            </a:r>
            <a:r>
              <a:rPr lang="ru-RU" dirty="0"/>
              <a:t> два роки. </a:t>
            </a:r>
            <a:r>
              <a:rPr lang="ru-RU" dirty="0" err="1"/>
              <a:t>Кількість</a:t>
            </a:r>
            <a:r>
              <a:rPr lang="ru-RU" dirty="0"/>
              <a:t> </a:t>
            </a:r>
            <a:r>
              <a:rPr lang="ru-RU" dirty="0" err="1"/>
              <a:t>обрань</a:t>
            </a:r>
            <a:r>
              <a:rPr lang="ru-RU" dirty="0"/>
              <a:t> на посаду депутата </a:t>
            </a:r>
            <a:r>
              <a:rPr lang="ru-RU" dirty="0" err="1"/>
              <a:t>чи</a:t>
            </a:r>
            <a:r>
              <a:rPr lang="ru-RU" dirty="0"/>
              <a:t> сенатора </a:t>
            </a:r>
            <a:r>
              <a:rPr lang="ru-RU" dirty="0" err="1"/>
              <a:t>необмежена</a:t>
            </a:r>
            <a:r>
              <a:rPr lang="ru-RU" dirty="0"/>
              <a:t>.</a:t>
            </a:r>
            <a:endParaRPr lang="uk-UA"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2708919"/>
            <a:ext cx="5080790" cy="3810593"/>
          </a:xfrm>
          <a:prstGeom prst="rect">
            <a:avLst/>
          </a:prstGeom>
        </p:spPr>
      </p:pic>
      <p:sp>
        <p:nvSpPr>
          <p:cNvPr id="8" name="TextBox 7"/>
          <p:cNvSpPr txBox="1"/>
          <p:nvPr/>
        </p:nvSpPr>
        <p:spPr>
          <a:xfrm>
            <a:off x="7015027" y="4869160"/>
            <a:ext cx="1800200" cy="1200329"/>
          </a:xfrm>
          <a:prstGeom prst="rect">
            <a:avLst/>
          </a:prstGeom>
          <a:noFill/>
        </p:spPr>
        <p:txBody>
          <a:bodyPr wrap="square" rtlCol="0">
            <a:spAutoFit/>
          </a:bodyPr>
          <a:lstStyle/>
          <a:p>
            <a:r>
              <a:rPr lang="uk-UA" i="1" dirty="0"/>
              <a:t>Палац Національного конгресу Аргентини</a:t>
            </a:r>
          </a:p>
        </p:txBody>
      </p:sp>
    </p:spTree>
    <p:extLst>
      <p:ext uri="{BB962C8B-B14F-4D97-AF65-F5344CB8AC3E}">
        <p14:creationId xmlns:p14="http://schemas.microsoft.com/office/powerpoint/2010/main" val="16358863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894937" y="2094934"/>
            <a:ext cx="5997544" cy="3998362"/>
          </a:xfrm>
        </p:spPr>
      </p:pic>
      <p:sp>
        <p:nvSpPr>
          <p:cNvPr id="4" name="Заголовок 3"/>
          <p:cNvSpPr>
            <a:spLocks noGrp="1"/>
          </p:cNvSpPr>
          <p:nvPr>
            <p:ph type="title"/>
          </p:nvPr>
        </p:nvSpPr>
        <p:spPr/>
        <p:txBody>
          <a:bodyPr/>
          <a:lstStyle/>
          <a:p>
            <a:pPr algn="ctr"/>
            <a:r>
              <a:rPr lang="uk-UA" dirty="0"/>
              <a:t>Судова влада</a:t>
            </a:r>
          </a:p>
        </p:txBody>
      </p:sp>
      <p:sp>
        <p:nvSpPr>
          <p:cNvPr id="5" name="TextBox 4"/>
          <p:cNvSpPr txBox="1"/>
          <p:nvPr/>
        </p:nvSpPr>
        <p:spPr>
          <a:xfrm>
            <a:off x="179512" y="980728"/>
            <a:ext cx="8712968" cy="1200329"/>
          </a:xfrm>
          <a:prstGeom prst="rect">
            <a:avLst/>
          </a:prstGeom>
          <a:noFill/>
        </p:spPr>
        <p:txBody>
          <a:bodyPr wrap="square" rtlCol="0">
            <a:spAutoFit/>
          </a:bodyPr>
          <a:lstStyle/>
          <a:p>
            <a:r>
              <a:rPr lang="ru-RU" dirty="0" err="1"/>
              <a:t>Найвищим</a:t>
            </a:r>
            <a:r>
              <a:rPr lang="ru-RU" dirty="0"/>
              <a:t> органом </a:t>
            </a:r>
            <a:r>
              <a:rPr lang="ru-RU" dirty="0" err="1"/>
              <a:t>судової</a:t>
            </a:r>
            <a:r>
              <a:rPr lang="ru-RU" dirty="0"/>
              <a:t> </a:t>
            </a:r>
            <a:r>
              <a:rPr lang="ru-RU" dirty="0" err="1"/>
              <a:t>влади</a:t>
            </a:r>
            <a:r>
              <a:rPr lang="ru-RU" dirty="0"/>
              <a:t> </a:t>
            </a:r>
            <a:r>
              <a:rPr lang="ru-RU" dirty="0" err="1"/>
              <a:t>Аргентини</a:t>
            </a:r>
            <a:r>
              <a:rPr lang="ru-RU" dirty="0"/>
              <a:t> є </a:t>
            </a:r>
            <a:r>
              <a:rPr lang="ru-RU" dirty="0" err="1"/>
              <a:t>Верховний</a:t>
            </a:r>
            <a:r>
              <a:rPr lang="ru-RU" dirty="0"/>
              <a:t> Суд, </a:t>
            </a:r>
            <a:r>
              <a:rPr lang="ru-RU" dirty="0" err="1"/>
              <a:t>що</a:t>
            </a:r>
            <a:r>
              <a:rPr lang="ru-RU" dirty="0"/>
              <a:t> </a:t>
            </a:r>
            <a:r>
              <a:rPr lang="ru-RU" dirty="0" err="1"/>
              <a:t>складається</a:t>
            </a:r>
            <a:r>
              <a:rPr lang="ru-RU" dirty="0"/>
              <a:t> з </a:t>
            </a:r>
            <a:r>
              <a:rPr lang="ru-RU" dirty="0" err="1"/>
              <a:t>п'яти</a:t>
            </a:r>
            <a:r>
              <a:rPr lang="ru-RU" dirty="0"/>
              <a:t> </a:t>
            </a:r>
            <a:r>
              <a:rPr lang="ru-RU" dirty="0" err="1"/>
              <a:t>суддів</a:t>
            </a:r>
            <a:r>
              <a:rPr lang="ru-RU" dirty="0"/>
              <a:t>, </a:t>
            </a:r>
            <a:r>
              <a:rPr lang="ru-RU" dirty="0" err="1"/>
              <a:t>які</a:t>
            </a:r>
            <a:r>
              <a:rPr lang="ru-RU" dirty="0"/>
              <a:t> </a:t>
            </a:r>
            <a:r>
              <a:rPr lang="ru-RU" dirty="0" err="1"/>
              <a:t>призначаються</a:t>
            </a:r>
            <a:r>
              <a:rPr lang="ru-RU" dirty="0"/>
              <a:t> Президентом та </a:t>
            </a:r>
            <a:r>
              <a:rPr lang="ru-RU" dirty="0" err="1"/>
              <a:t>затверджуються</a:t>
            </a:r>
            <a:r>
              <a:rPr lang="ru-RU" dirty="0"/>
              <a:t> </a:t>
            </a:r>
            <a:r>
              <a:rPr lang="ru-RU" dirty="0" err="1"/>
              <a:t>двома</a:t>
            </a:r>
            <a:r>
              <a:rPr lang="ru-RU" dirty="0"/>
              <a:t> </a:t>
            </a:r>
            <a:r>
              <a:rPr lang="ru-RU" dirty="0" err="1"/>
              <a:t>третинами</a:t>
            </a:r>
            <a:r>
              <a:rPr lang="ru-RU" dirty="0"/>
              <a:t> </a:t>
            </a:r>
            <a:r>
              <a:rPr lang="ru-RU" dirty="0" err="1"/>
              <a:t>голосів</a:t>
            </a:r>
            <a:r>
              <a:rPr lang="ru-RU" dirty="0"/>
              <a:t> у </a:t>
            </a:r>
            <a:r>
              <a:rPr lang="ru-RU" dirty="0" err="1"/>
              <a:t>Сенаті</a:t>
            </a:r>
            <a:r>
              <a:rPr lang="ru-RU" dirty="0"/>
              <a:t>.</a:t>
            </a:r>
          </a:p>
          <a:p>
            <a:endParaRPr lang="ru-RU" dirty="0"/>
          </a:p>
        </p:txBody>
      </p:sp>
      <p:sp>
        <p:nvSpPr>
          <p:cNvPr id="8" name="TextBox 7"/>
          <p:cNvSpPr txBox="1"/>
          <p:nvPr/>
        </p:nvSpPr>
        <p:spPr>
          <a:xfrm>
            <a:off x="179512" y="1988840"/>
            <a:ext cx="2808312" cy="3139321"/>
          </a:xfrm>
          <a:prstGeom prst="rect">
            <a:avLst/>
          </a:prstGeom>
          <a:noFill/>
        </p:spPr>
        <p:txBody>
          <a:bodyPr wrap="square" rtlCol="0">
            <a:spAutoFit/>
          </a:bodyPr>
          <a:lstStyle/>
          <a:p>
            <a:r>
              <a:rPr lang="ru-RU" dirty="0"/>
              <a:t>Суди </a:t>
            </a:r>
            <a:r>
              <a:rPr lang="ru-RU" dirty="0" err="1"/>
              <a:t>нижчих</a:t>
            </a:r>
            <a:r>
              <a:rPr lang="ru-RU" dirty="0"/>
              <a:t> </a:t>
            </a:r>
            <a:r>
              <a:rPr lang="ru-RU" dirty="0" err="1"/>
              <a:t>інстанцій</a:t>
            </a:r>
            <a:r>
              <a:rPr lang="ru-RU" dirty="0"/>
              <a:t> </a:t>
            </a:r>
            <a:r>
              <a:rPr lang="ru-RU" dirty="0" err="1"/>
              <a:t>поділяються</a:t>
            </a:r>
            <a:r>
              <a:rPr lang="ru-RU" dirty="0"/>
              <a:t> на:</a:t>
            </a:r>
          </a:p>
          <a:p>
            <a:endParaRPr lang="ru-RU" dirty="0"/>
          </a:p>
          <a:p>
            <a:pPr marL="285750" indent="-285750">
              <a:buFont typeface="Arial" pitchFamily="34" charset="0"/>
              <a:buChar char="•"/>
            </a:pPr>
            <a:r>
              <a:rPr lang="ru-RU" dirty="0" err="1" smtClean="0"/>
              <a:t>Федеральні</a:t>
            </a:r>
            <a:r>
              <a:rPr lang="ru-RU" dirty="0" smtClean="0"/>
              <a:t> суди</a:t>
            </a:r>
          </a:p>
          <a:p>
            <a:pPr marL="285750" indent="-285750">
              <a:buFont typeface="Arial" pitchFamily="34" charset="0"/>
              <a:buChar char="•"/>
            </a:pPr>
            <a:r>
              <a:rPr lang="ru-RU" dirty="0" err="1" smtClean="0"/>
              <a:t>Національні</a:t>
            </a:r>
            <a:r>
              <a:rPr lang="ru-RU" dirty="0" smtClean="0"/>
              <a:t> суди </a:t>
            </a:r>
            <a:endParaRPr lang="ru-RU" dirty="0"/>
          </a:p>
          <a:p>
            <a:endParaRPr lang="ru-RU" dirty="0" smtClean="0"/>
          </a:p>
          <a:p>
            <a:r>
              <a:rPr lang="ru-RU" dirty="0" err="1" smtClean="0"/>
              <a:t>Судді</a:t>
            </a:r>
            <a:r>
              <a:rPr lang="ru-RU" dirty="0" smtClean="0"/>
              <a:t> </a:t>
            </a:r>
            <a:r>
              <a:rPr lang="ru-RU" dirty="0" err="1"/>
              <a:t>призначаються</a:t>
            </a:r>
            <a:r>
              <a:rPr lang="ru-RU" dirty="0"/>
              <a:t> президентом та </a:t>
            </a:r>
            <a:r>
              <a:rPr lang="ru-RU" dirty="0" err="1"/>
              <a:t>узгоджуються</a:t>
            </a:r>
            <a:r>
              <a:rPr lang="ru-RU" dirty="0"/>
              <a:t> з сенатом. </a:t>
            </a:r>
            <a:r>
              <a:rPr lang="ru-RU" dirty="0" err="1"/>
              <a:t>Кандидатів</a:t>
            </a:r>
            <a:r>
              <a:rPr lang="ru-RU" dirty="0"/>
              <a:t> </a:t>
            </a:r>
            <a:r>
              <a:rPr lang="ru-RU" dirty="0" err="1"/>
              <a:t>висуває</a:t>
            </a:r>
            <a:r>
              <a:rPr lang="ru-RU" dirty="0"/>
              <a:t> Рада </a:t>
            </a:r>
            <a:r>
              <a:rPr lang="ru-RU" dirty="0" err="1"/>
              <a:t>Суддів</a:t>
            </a:r>
            <a:r>
              <a:rPr lang="ru-RU" dirty="0"/>
              <a:t>.</a:t>
            </a:r>
            <a:endParaRPr lang="uk-UA" dirty="0"/>
          </a:p>
        </p:txBody>
      </p:sp>
      <p:sp>
        <p:nvSpPr>
          <p:cNvPr id="9" name="TextBox 8"/>
          <p:cNvSpPr txBox="1"/>
          <p:nvPr/>
        </p:nvSpPr>
        <p:spPr>
          <a:xfrm>
            <a:off x="3131840" y="6124654"/>
            <a:ext cx="5472608" cy="369332"/>
          </a:xfrm>
          <a:prstGeom prst="rect">
            <a:avLst/>
          </a:prstGeom>
          <a:noFill/>
        </p:spPr>
        <p:txBody>
          <a:bodyPr wrap="square" rtlCol="0">
            <a:spAutoFit/>
          </a:bodyPr>
          <a:lstStyle/>
          <a:p>
            <a:pPr algn="ctr"/>
            <a:r>
              <a:rPr lang="uk-UA" i="1" dirty="0"/>
              <a:t>Верховний суд Аргентини</a:t>
            </a:r>
          </a:p>
        </p:txBody>
      </p:sp>
    </p:spTree>
    <p:extLst>
      <p:ext uri="{BB962C8B-B14F-4D97-AF65-F5344CB8AC3E}">
        <p14:creationId xmlns:p14="http://schemas.microsoft.com/office/powerpoint/2010/main" val="12653062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9406" y="173137"/>
            <a:ext cx="5224722" cy="519559"/>
          </a:xfrm>
        </p:spPr>
        <p:txBody>
          <a:bodyPr/>
          <a:lstStyle/>
          <a:p>
            <a:r>
              <a:rPr lang="uk-UA" dirty="0"/>
              <a:t>Збройні сили</a:t>
            </a:r>
          </a:p>
        </p:txBody>
      </p:sp>
      <p:sp>
        <p:nvSpPr>
          <p:cNvPr id="4" name="TextBox 3"/>
          <p:cNvSpPr txBox="1"/>
          <p:nvPr/>
        </p:nvSpPr>
        <p:spPr>
          <a:xfrm>
            <a:off x="95931" y="764704"/>
            <a:ext cx="8784976" cy="1200329"/>
          </a:xfrm>
          <a:prstGeom prst="rect">
            <a:avLst/>
          </a:prstGeom>
          <a:noFill/>
        </p:spPr>
        <p:txBody>
          <a:bodyPr wrap="square" rtlCol="0">
            <a:spAutoFit/>
          </a:bodyPr>
          <a:lstStyle/>
          <a:p>
            <a:pPr marL="285750" indent="-285750">
              <a:buFont typeface="Arial" pitchFamily="34" charset="0"/>
              <a:buChar char="•"/>
            </a:pPr>
            <a:r>
              <a:rPr lang="uk-UA" dirty="0"/>
              <a:t>Головнокомандувачем Збройних Сил Аргентини є президент. Також керуванням ними займається Міністерство Оборони. Збройні сили Аргентини складаються з сухопутних військ, військово-повітряних сил та військово-морських сил. </a:t>
            </a:r>
          </a:p>
          <a:p>
            <a:endParaRPr lang="uk-UA"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840" y="1768251"/>
            <a:ext cx="5734721" cy="4301041"/>
          </a:xfrm>
          <a:prstGeom prst="rect">
            <a:avLst/>
          </a:prstGeom>
        </p:spPr>
      </p:pic>
      <p:sp>
        <p:nvSpPr>
          <p:cNvPr id="6" name="TextBox 5"/>
          <p:cNvSpPr txBox="1"/>
          <p:nvPr/>
        </p:nvSpPr>
        <p:spPr>
          <a:xfrm>
            <a:off x="12816" y="4800362"/>
            <a:ext cx="3168352" cy="1754326"/>
          </a:xfrm>
          <a:prstGeom prst="rect">
            <a:avLst/>
          </a:prstGeom>
          <a:noFill/>
        </p:spPr>
        <p:txBody>
          <a:bodyPr wrap="square" rtlCol="0">
            <a:spAutoFit/>
          </a:bodyPr>
          <a:lstStyle/>
          <a:p>
            <a:pPr marL="285750" indent="-285750">
              <a:buFont typeface="Arial" pitchFamily="34" charset="0"/>
              <a:buChar char="•"/>
            </a:pPr>
            <a:r>
              <a:rPr lang="uk-UA" dirty="0"/>
              <a:t>У кожній провінції є власна поліція, що працює разом з Федеральною поліцією яка займається розслідуванням злочинів федерального масштабу.</a:t>
            </a:r>
          </a:p>
        </p:txBody>
      </p:sp>
      <p:sp>
        <p:nvSpPr>
          <p:cNvPr id="7" name="TextBox 6"/>
          <p:cNvSpPr txBox="1"/>
          <p:nvPr/>
        </p:nvSpPr>
        <p:spPr>
          <a:xfrm>
            <a:off x="95931" y="1768251"/>
            <a:ext cx="3070425" cy="3139321"/>
          </a:xfrm>
          <a:prstGeom prst="rect">
            <a:avLst/>
          </a:prstGeom>
          <a:noFill/>
        </p:spPr>
        <p:txBody>
          <a:bodyPr wrap="square" rtlCol="0">
            <a:spAutoFit/>
          </a:bodyPr>
          <a:lstStyle/>
          <a:p>
            <a:pPr marL="285750" indent="-285750">
              <a:buFont typeface="Arial" pitchFamily="34" charset="0"/>
              <a:buChar char="•"/>
            </a:pPr>
            <a:r>
              <a:rPr lang="ru-RU" dirty="0" err="1"/>
              <a:t>Водні</a:t>
            </a:r>
            <a:r>
              <a:rPr lang="ru-RU" dirty="0"/>
              <a:t> </a:t>
            </a:r>
            <a:r>
              <a:rPr lang="ru-RU" dirty="0" err="1"/>
              <a:t>території</a:t>
            </a:r>
            <a:r>
              <a:rPr lang="ru-RU" dirty="0"/>
              <a:t> </a:t>
            </a:r>
            <a:r>
              <a:rPr lang="ru-RU" dirty="0" err="1"/>
              <a:t>охороняє</a:t>
            </a:r>
            <a:r>
              <a:rPr lang="ru-RU" dirty="0"/>
              <a:t> Берегова </a:t>
            </a:r>
            <a:r>
              <a:rPr lang="ru-RU" dirty="0" err="1"/>
              <a:t>охорона</a:t>
            </a:r>
            <a:r>
              <a:rPr lang="ru-RU" dirty="0"/>
              <a:t> а </a:t>
            </a:r>
            <a:r>
              <a:rPr lang="ru-RU" dirty="0" err="1"/>
              <a:t>прикордонні</a:t>
            </a:r>
            <a:r>
              <a:rPr lang="ru-RU" dirty="0"/>
              <a:t> </a:t>
            </a:r>
            <a:r>
              <a:rPr lang="ru-RU" dirty="0" err="1"/>
              <a:t>райони</a:t>
            </a:r>
            <a:r>
              <a:rPr lang="ru-RU" dirty="0"/>
              <a:t> — </a:t>
            </a:r>
            <a:r>
              <a:rPr lang="ru-RU" dirty="0" err="1"/>
              <a:t>Національна</a:t>
            </a:r>
            <a:r>
              <a:rPr lang="ru-RU" dirty="0"/>
              <a:t> </a:t>
            </a:r>
            <a:r>
              <a:rPr lang="ru-RU" dirty="0" err="1"/>
              <a:t>жандармерія</a:t>
            </a:r>
            <a:r>
              <a:rPr lang="ru-RU" dirty="0"/>
              <a:t>, </a:t>
            </a:r>
            <a:r>
              <a:rPr lang="ru-RU" dirty="0" err="1"/>
              <a:t>що</a:t>
            </a:r>
            <a:r>
              <a:rPr lang="ru-RU" dirty="0"/>
              <a:t> </a:t>
            </a:r>
            <a:r>
              <a:rPr lang="ru-RU" dirty="0" err="1"/>
              <a:t>підпорядковується</a:t>
            </a:r>
            <a:r>
              <a:rPr lang="ru-RU" dirty="0"/>
              <a:t> </a:t>
            </a:r>
            <a:r>
              <a:rPr lang="ru-RU" dirty="0" err="1"/>
              <a:t>Міністерству</a:t>
            </a:r>
            <a:r>
              <a:rPr lang="ru-RU" dirty="0"/>
              <a:t> </a:t>
            </a:r>
            <a:r>
              <a:rPr lang="ru-RU" dirty="0" err="1"/>
              <a:t>внутрішніх</a:t>
            </a:r>
            <a:r>
              <a:rPr lang="ru-RU" dirty="0"/>
              <a:t> справ; </a:t>
            </a:r>
            <a:r>
              <a:rPr lang="ru-RU" dirty="0" err="1"/>
              <a:t>обидві</a:t>
            </a:r>
            <a:r>
              <a:rPr lang="ru-RU" dirty="0"/>
              <a:t> </a:t>
            </a:r>
            <a:r>
              <a:rPr lang="ru-RU" dirty="0" err="1"/>
              <a:t>служби</a:t>
            </a:r>
            <a:r>
              <a:rPr lang="ru-RU" dirty="0"/>
              <a:t> </a:t>
            </a:r>
            <a:r>
              <a:rPr lang="ru-RU" dirty="0" err="1"/>
              <a:t>також</a:t>
            </a:r>
            <a:r>
              <a:rPr lang="ru-RU" dirty="0"/>
              <a:t> </a:t>
            </a:r>
            <a:r>
              <a:rPr lang="ru-RU" dirty="0" err="1"/>
              <a:t>знаходяться</a:t>
            </a:r>
            <a:r>
              <a:rPr lang="ru-RU" dirty="0"/>
              <a:t> </a:t>
            </a:r>
            <a:r>
              <a:rPr lang="ru-RU" dirty="0" err="1"/>
              <a:t>під</a:t>
            </a:r>
            <a:r>
              <a:rPr lang="ru-RU" dirty="0"/>
              <a:t> контролем </a:t>
            </a:r>
            <a:r>
              <a:rPr lang="ru-RU" dirty="0" err="1"/>
              <a:t>Міністерства</a:t>
            </a:r>
            <a:r>
              <a:rPr lang="ru-RU" dirty="0"/>
              <a:t> оборони.</a:t>
            </a:r>
          </a:p>
        </p:txBody>
      </p:sp>
      <p:sp>
        <p:nvSpPr>
          <p:cNvPr id="8" name="TextBox 7"/>
          <p:cNvSpPr txBox="1"/>
          <p:nvPr/>
        </p:nvSpPr>
        <p:spPr>
          <a:xfrm>
            <a:off x="3370908" y="6112464"/>
            <a:ext cx="5256584" cy="369332"/>
          </a:xfrm>
          <a:prstGeom prst="rect">
            <a:avLst/>
          </a:prstGeom>
          <a:noFill/>
        </p:spPr>
        <p:txBody>
          <a:bodyPr wrap="square" rtlCol="0">
            <a:spAutoFit/>
          </a:bodyPr>
          <a:lstStyle/>
          <a:p>
            <a:pPr algn="ctr"/>
            <a:r>
              <a:rPr lang="uk-UA" i="1" dirty="0"/>
              <a:t>Міністерство оборони</a:t>
            </a:r>
          </a:p>
        </p:txBody>
      </p:sp>
    </p:spTree>
    <p:extLst>
      <p:ext uri="{BB962C8B-B14F-4D97-AF65-F5344CB8AC3E}">
        <p14:creationId xmlns:p14="http://schemas.microsoft.com/office/powerpoint/2010/main" val="14720184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55617" y="1057106"/>
            <a:ext cx="3916535" cy="5222048"/>
          </a:xfrm>
        </p:spPr>
      </p:pic>
      <p:sp>
        <p:nvSpPr>
          <p:cNvPr id="4" name="Заголовок 3"/>
          <p:cNvSpPr>
            <a:spLocks noGrp="1"/>
          </p:cNvSpPr>
          <p:nvPr>
            <p:ph type="title"/>
          </p:nvPr>
        </p:nvSpPr>
        <p:spPr/>
        <p:txBody>
          <a:bodyPr/>
          <a:lstStyle/>
          <a:p>
            <a:pPr algn="ctr"/>
            <a:r>
              <a:rPr lang="uk-UA" dirty="0"/>
              <a:t>Економіка</a:t>
            </a:r>
          </a:p>
        </p:txBody>
      </p:sp>
      <p:sp>
        <p:nvSpPr>
          <p:cNvPr id="5" name="TextBox 4"/>
          <p:cNvSpPr txBox="1"/>
          <p:nvPr/>
        </p:nvSpPr>
        <p:spPr>
          <a:xfrm>
            <a:off x="194346" y="1052736"/>
            <a:ext cx="4665685" cy="3416320"/>
          </a:xfrm>
          <a:prstGeom prst="rect">
            <a:avLst/>
          </a:prstGeom>
          <a:noFill/>
        </p:spPr>
        <p:txBody>
          <a:bodyPr wrap="square" rtlCol="0">
            <a:spAutoFit/>
          </a:bodyPr>
          <a:lstStyle/>
          <a:p>
            <a:pPr marL="342900" indent="-342900">
              <a:buFont typeface="Arial" pitchFamily="34" charset="0"/>
              <a:buChar char="•"/>
            </a:pPr>
            <a:r>
              <a:rPr lang="uk-UA" dirty="0"/>
              <a:t>Сучасна Аргентина — індустріально-аграрна країна. Основні галузі економіки: харчова, автомобільна, текстильна, хімічна та нафтохімічна, металургійна.</a:t>
            </a:r>
          </a:p>
          <a:p>
            <a:pPr marL="342900" indent="-342900">
              <a:buFont typeface="Arial" pitchFamily="34" charset="0"/>
              <a:buChar char="•"/>
            </a:pPr>
            <a:r>
              <a:rPr lang="uk-UA" dirty="0" smtClean="0"/>
              <a:t>Економіка </a:t>
            </a:r>
            <a:r>
              <a:rPr lang="uk-UA" dirty="0"/>
              <a:t>Аргентини значною мірою пов'язана з економікою інших країн світу, залежить від реалізації своєї продукції на світовому ринку, від імпорту багатьох товарів з інших країн світу, перш за все, розвинутих</a:t>
            </a:r>
            <a:r>
              <a:rPr lang="uk-UA" dirty="0" smtClean="0"/>
              <a:t>.</a:t>
            </a:r>
          </a:p>
          <a:p>
            <a:pPr marL="342900" indent="-342900">
              <a:buFont typeface="Arial" pitchFamily="34" charset="0"/>
              <a:buChar char="•"/>
            </a:pPr>
            <a:r>
              <a:rPr lang="ru-RU" dirty="0"/>
              <a:t>Грошовою </a:t>
            </a:r>
            <a:r>
              <a:rPr lang="ru-RU" dirty="0" err="1"/>
              <a:t>одиницею</a:t>
            </a:r>
            <a:r>
              <a:rPr lang="ru-RU" dirty="0"/>
              <a:t> </a:t>
            </a:r>
            <a:r>
              <a:rPr lang="ru-RU" dirty="0" err="1"/>
              <a:t>Аргентини</a:t>
            </a:r>
            <a:r>
              <a:rPr lang="ru-RU" dirty="0"/>
              <a:t> є песо.</a:t>
            </a:r>
            <a:endParaRPr lang="uk-UA" dirty="0"/>
          </a:p>
        </p:txBody>
      </p:sp>
      <p:sp>
        <p:nvSpPr>
          <p:cNvPr id="7" name="TextBox 6"/>
          <p:cNvSpPr txBox="1"/>
          <p:nvPr/>
        </p:nvSpPr>
        <p:spPr>
          <a:xfrm>
            <a:off x="5292080" y="6279154"/>
            <a:ext cx="3240360" cy="369332"/>
          </a:xfrm>
          <a:prstGeom prst="rect">
            <a:avLst/>
          </a:prstGeom>
          <a:noFill/>
        </p:spPr>
        <p:txBody>
          <a:bodyPr wrap="square" rtlCol="0">
            <a:spAutoFit/>
          </a:bodyPr>
          <a:lstStyle/>
          <a:p>
            <a:r>
              <a:rPr lang="uk-UA" i="1" dirty="0"/>
              <a:t>Центральний банк Аргентини</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4469056"/>
            <a:ext cx="3937620" cy="1771929"/>
          </a:xfrm>
          <a:prstGeom prst="rect">
            <a:avLst/>
          </a:prstGeom>
        </p:spPr>
      </p:pic>
    </p:spTree>
    <p:extLst>
      <p:ext uri="{BB962C8B-B14F-4D97-AF65-F5344CB8AC3E}">
        <p14:creationId xmlns:p14="http://schemas.microsoft.com/office/powerpoint/2010/main" val="19401681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188640"/>
            <a:ext cx="5212080" cy="657379"/>
          </a:xfrm>
        </p:spPr>
        <p:txBody>
          <a:bodyPr/>
          <a:lstStyle/>
          <a:p>
            <a:pPr algn="ctr"/>
            <a:r>
              <a:rPr lang="uk-UA" dirty="0">
                <a:solidFill>
                  <a:schemeClr val="tx1"/>
                </a:solidFill>
              </a:rPr>
              <a:t>Промисловість</a:t>
            </a:r>
          </a:p>
        </p:txBody>
      </p:sp>
      <p:pic>
        <p:nvPicPr>
          <p:cNvPr id="7" name="Объект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05293" y="1003152"/>
            <a:ext cx="4134153" cy="3068813"/>
          </a:xfrm>
        </p:spPr>
      </p:pic>
      <p:sp>
        <p:nvSpPr>
          <p:cNvPr id="6" name="TextBox 5"/>
          <p:cNvSpPr txBox="1"/>
          <p:nvPr/>
        </p:nvSpPr>
        <p:spPr>
          <a:xfrm>
            <a:off x="179512" y="908720"/>
            <a:ext cx="4752528" cy="3477875"/>
          </a:xfrm>
          <a:prstGeom prst="rect">
            <a:avLst/>
          </a:prstGeom>
          <a:noFill/>
        </p:spPr>
        <p:txBody>
          <a:bodyPr wrap="square" rtlCol="0">
            <a:spAutoFit/>
          </a:bodyPr>
          <a:lstStyle/>
          <a:p>
            <a:r>
              <a:rPr lang="uk-UA" sz="2000" dirty="0"/>
              <a:t>На промислове виробництво припадає 17,5% ВВП Аргентини і 13% робочих місць (2007). На будівництво припадає 6,7 ВВП і 9,5% робочих місць (2007). Найбільшу вагу мають галузі, пов'язані з обробкою продукції сільського господарства — виробництво олії, м'яса, молока, кави, шоколаду, вина. Іншими важливими галузями є машинобудування, хімічна і металургійна промисловість.</a:t>
            </a:r>
          </a:p>
        </p:txBody>
      </p:sp>
      <p:sp>
        <p:nvSpPr>
          <p:cNvPr id="8" name="TextBox 7"/>
          <p:cNvSpPr txBox="1"/>
          <p:nvPr/>
        </p:nvSpPr>
        <p:spPr>
          <a:xfrm>
            <a:off x="171259" y="4365104"/>
            <a:ext cx="8352928" cy="2523768"/>
          </a:xfrm>
          <a:prstGeom prst="rect">
            <a:avLst/>
          </a:prstGeom>
          <a:noFill/>
        </p:spPr>
        <p:txBody>
          <a:bodyPr wrap="square" rtlCol="0">
            <a:spAutoFit/>
          </a:bodyPr>
          <a:lstStyle/>
          <a:p>
            <a:r>
              <a:rPr lang="uk-UA" b="1" dirty="0"/>
              <a:t>Добувна промисловість</a:t>
            </a:r>
          </a:p>
          <a:p>
            <a:r>
              <a:rPr lang="uk-UA" sz="2000" dirty="0" smtClean="0"/>
              <a:t>Аргентина </a:t>
            </a:r>
            <a:r>
              <a:rPr lang="uk-UA" sz="2000" dirty="0"/>
              <a:t>має значні поклади нафти, головним чином у затоці Сан-Хорхе. Продукція нафтохімічної промисловості становить 20% експорту країни. Також добуваються мідь (3% експорту), золото, срібло, цинк, марганець, уран і </a:t>
            </a:r>
            <a:r>
              <a:rPr lang="uk-UA" sz="2000" dirty="0" smtClean="0"/>
              <a:t>сірку. </a:t>
            </a:r>
            <a:r>
              <a:rPr lang="uk-UA" sz="2000" dirty="0"/>
              <a:t>Експорт аргентинських мінералів на 2006 рік склав 2,65 млрд. </a:t>
            </a:r>
            <a:r>
              <a:rPr lang="uk-UA" sz="2000" dirty="0" smtClean="0"/>
              <a:t>доларів. </a:t>
            </a:r>
            <a:r>
              <a:rPr lang="ru-RU" sz="2000" dirty="0" err="1" smtClean="0"/>
              <a:t>Видобуток</a:t>
            </a:r>
            <a:r>
              <a:rPr lang="ru-RU" sz="2000" dirty="0" smtClean="0"/>
              <a:t> </a:t>
            </a:r>
            <a:r>
              <a:rPr lang="ru-RU" sz="2000" dirty="0" err="1"/>
              <a:t>нафти</a:t>
            </a:r>
            <a:r>
              <a:rPr lang="ru-RU" sz="2000" dirty="0"/>
              <a:t> </a:t>
            </a:r>
            <a:r>
              <a:rPr lang="ru-RU" sz="2000" dirty="0" err="1"/>
              <a:t>щорічно</a:t>
            </a:r>
            <a:r>
              <a:rPr lang="ru-RU" sz="2000" dirty="0"/>
              <a:t> становить 38,323 млн. м³, а природного газу — 48,738 млрд.м³</a:t>
            </a:r>
          </a:p>
          <a:p>
            <a:endParaRPr lang="uk-UA" sz="2000" dirty="0"/>
          </a:p>
        </p:txBody>
      </p:sp>
      <p:sp>
        <p:nvSpPr>
          <p:cNvPr id="9" name="TextBox 8"/>
          <p:cNvSpPr txBox="1"/>
          <p:nvPr/>
        </p:nvSpPr>
        <p:spPr>
          <a:xfrm>
            <a:off x="4499992" y="4045929"/>
            <a:ext cx="4544757" cy="369332"/>
          </a:xfrm>
          <a:prstGeom prst="rect">
            <a:avLst/>
          </a:prstGeom>
          <a:noFill/>
        </p:spPr>
        <p:txBody>
          <a:bodyPr wrap="square" rtlCol="0">
            <a:spAutoFit/>
          </a:bodyPr>
          <a:lstStyle/>
          <a:p>
            <a:pPr algn="ctr"/>
            <a:r>
              <a:rPr lang="uk-UA" i="1" dirty="0"/>
              <a:t>Видобування нафти у </a:t>
            </a:r>
            <a:r>
              <a:rPr lang="uk-UA" i="1" dirty="0" err="1"/>
              <a:t>Комодоро-Рівадавія</a:t>
            </a:r>
            <a:endParaRPr lang="uk-UA" i="1" dirty="0"/>
          </a:p>
        </p:txBody>
      </p:sp>
    </p:spTree>
    <p:extLst>
      <p:ext uri="{BB962C8B-B14F-4D97-AF65-F5344CB8AC3E}">
        <p14:creationId xmlns:p14="http://schemas.microsoft.com/office/powerpoint/2010/main" val="17079326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93337" y="1280608"/>
            <a:ext cx="4717765" cy="4608512"/>
          </a:xfrm>
        </p:spPr>
      </p:pic>
      <p:sp>
        <p:nvSpPr>
          <p:cNvPr id="4" name="Заголовок 3"/>
          <p:cNvSpPr>
            <a:spLocks noGrp="1"/>
          </p:cNvSpPr>
          <p:nvPr>
            <p:ph type="title"/>
          </p:nvPr>
        </p:nvSpPr>
        <p:spPr/>
        <p:txBody>
          <a:bodyPr/>
          <a:lstStyle/>
          <a:p>
            <a:pPr algn="ctr"/>
            <a:r>
              <a:rPr lang="uk-UA" dirty="0"/>
              <a:t>Енергетика</a:t>
            </a:r>
          </a:p>
        </p:txBody>
      </p:sp>
      <p:sp>
        <p:nvSpPr>
          <p:cNvPr id="5" name="TextBox 4"/>
          <p:cNvSpPr txBox="1"/>
          <p:nvPr/>
        </p:nvSpPr>
        <p:spPr>
          <a:xfrm>
            <a:off x="179512" y="1268760"/>
            <a:ext cx="4032448" cy="3785652"/>
          </a:xfrm>
          <a:prstGeom prst="rect">
            <a:avLst/>
          </a:prstGeom>
          <a:noFill/>
        </p:spPr>
        <p:txBody>
          <a:bodyPr wrap="square" rtlCol="0">
            <a:spAutoFit/>
          </a:bodyPr>
          <a:lstStyle/>
          <a:p>
            <a:r>
              <a:rPr lang="uk-UA" sz="2000" dirty="0"/>
              <a:t>Згідно з даними 2005 року, Аргентина щороку виробляє близько 101 176 </a:t>
            </a:r>
            <a:r>
              <a:rPr lang="uk-UA" sz="2000" dirty="0" err="1"/>
              <a:t>гігават</a:t>
            </a:r>
            <a:r>
              <a:rPr lang="uk-UA" sz="2000" dirty="0"/>
              <a:t> на годину електричної енергії, </a:t>
            </a:r>
            <a:r>
              <a:rPr lang="uk-UA" sz="2000" dirty="0" smtClean="0"/>
              <a:t>зокрема:</a:t>
            </a:r>
            <a:endParaRPr lang="uk-UA" sz="2000" dirty="0"/>
          </a:p>
          <a:p>
            <a:endParaRPr lang="uk-UA" sz="2000" dirty="0"/>
          </a:p>
          <a:p>
            <a:pPr marL="342900" indent="-342900">
              <a:buFont typeface="Arial" pitchFamily="34" charset="0"/>
              <a:buChar char="•"/>
            </a:pPr>
            <a:r>
              <a:rPr lang="uk-UA" sz="2000" dirty="0" smtClean="0"/>
              <a:t>гідроелектростанції </a:t>
            </a:r>
            <a:r>
              <a:rPr lang="uk-UA" sz="2000" dirty="0"/>
              <a:t>дають 34 041 </a:t>
            </a:r>
            <a:r>
              <a:rPr lang="uk-UA" sz="2000" dirty="0" err="1"/>
              <a:t>гігават</a:t>
            </a:r>
            <a:r>
              <a:rPr lang="uk-UA" sz="2000" dirty="0"/>
              <a:t> на годину</a:t>
            </a:r>
          </a:p>
          <a:p>
            <a:pPr marL="342900" indent="-342900">
              <a:buFont typeface="Arial" pitchFamily="34" charset="0"/>
              <a:buChar char="•"/>
            </a:pPr>
            <a:r>
              <a:rPr lang="uk-UA" sz="2000" dirty="0" smtClean="0"/>
              <a:t>термальні </a:t>
            </a:r>
            <a:r>
              <a:rPr lang="uk-UA" sz="2000" dirty="0"/>
              <a:t>електростанції дають 56 385 </a:t>
            </a:r>
            <a:r>
              <a:rPr lang="uk-UA" sz="2000" dirty="0" err="1"/>
              <a:t>гігават</a:t>
            </a:r>
            <a:r>
              <a:rPr lang="uk-UA" sz="2000" dirty="0"/>
              <a:t> на годину</a:t>
            </a:r>
          </a:p>
          <a:p>
            <a:pPr marL="342900" indent="-342900">
              <a:buFont typeface="Arial" pitchFamily="34" charset="0"/>
              <a:buChar char="•"/>
            </a:pPr>
            <a:r>
              <a:rPr lang="uk-UA" sz="2000" dirty="0" smtClean="0"/>
              <a:t>атомні </a:t>
            </a:r>
            <a:r>
              <a:rPr lang="uk-UA" sz="2000" dirty="0"/>
              <a:t>електростанції дають 6 873 </a:t>
            </a:r>
            <a:r>
              <a:rPr lang="uk-UA" sz="2000" dirty="0" err="1"/>
              <a:t>гігават</a:t>
            </a:r>
            <a:r>
              <a:rPr lang="uk-UA" sz="2000" dirty="0"/>
              <a:t> на </a:t>
            </a:r>
            <a:r>
              <a:rPr lang="uk-UA" sz="2000" dirty="0" smtClean="0"/>
              <a:t>годину</a:t>
            </a:r>
          </a:p>
          <a:p>
            <a:endParaRPr lang="ru-RU" sz="2000" dirty="0" smtClean="0"/>
          </a:p>
        </p:txBody>
      </p:sp>
      <p:sp>
        <p:nvSpPr>
          <p:cNvPr id="7" name="TextBox 6"/>
          <p:cNvSpPr txBox="1"/>
          <p:nvPr/>
        </p:nvSpPr>
        <p:spPr>
          <a:xfrm>
            <a:off x="4572000" y="6036123"/>
            <a:ext cx="3960440" cy="369332"/>
          </a:xfrm>
          <a:prstGeom prst="rect">
            <a:avLst/>
          </a:prstGeom>
          <a:noFill/>
        </p:spPr>
        <p:txBody>
          <a:bodyPr wrap="square" rtlCol="0">
            <a:spAutoFit/>
          </a:bodyPr>
          <a:lstStyle/>
          <a:p>
            <a:r>
              <a:rPr lang="uk-UA" i="1" dirty="0" err="1"/>
              <a:t>Вітрогенератор</a:t>
            </a:r>
            <a:r>
              <a:rPr lang="uk-UA" i="1" dirty="0"/>
              <a:t> у провінції Сан-Хуан</a:t>
            </a:r>
          </a:p>
        </p:txBody>
      </p:sp>
    </p:spTree>
    <p:extLst>
      <p:ext uri="{BB962C8B-B14F-4D97-AF65-F5344CB8AC3E}">
        <p14:creationId xmlns:p14="http://schemas.microsoft.com/office/powerpoint/2010/main" val="17383512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88640"/>
            <a:ext cx="7520940" cy="548640"/>
          </a:xfrm>
        </p:spPr>
        <p:txBody>
          <a:bodyPr/>
          <a:lstStyle/>
          <a:p>
            <a:pPr algn="ctr"/>
            <a:r>
              <a:rPr lang="uk-UA" dirty="0"/>
              <a:t>Сільське господарство</a:t>
            </a:r>
          </a:p>
        </p:txBody>
      </p:sp>
      <p:sp>
        <p:nvSpPr>
          <p:cNvPr id="4" name="TextBox 3"/>
          <p:cNvSpPr txBox="1"/>
          <p:nvPr/>
        </p:nvSpPr>
        <p:spPr>
          <a:xfrm>
            <a:off x="179512" y="801578"/>
            <a:ext cx="8856984" cy="646331"/>
          </a:xfrm>
          <a:prstGeom prst="rect">
            <a:avLst/>
          </a:prstGeom>
          <a:noFill/>
        </p:spPr>
        <p:txBody>
          <a:bodyPr wrap="square" rtlCol="0">
            <a:spAutoFit/>
          </a:bodyPr>
          <a:lstStyle/>
          <a:p>
            <a:r>
              <a:rPr lang="ru-RU" dirty="0"/>
              <a:t>Аргентина </a:t>
            </a:r>
            <a:r>
              <a:rPr lang="ru-RU" dirty="0" err="1"/>
              <a:t>має</a:t>
            </a:r>
            <a:r>
              <a:rPr lang="ru-RU" dirty="0"/>
              <a:t> добре </a:t>
            </a:r>
            <a:r>
              <a:rPr lang="ru-RU" dirty="0" err="1"/>
              <a:t>розвинуте</a:t>
            </a:r>
            <a:r>
              <a:rPr lang="ru-RU" dirty="0"/>
              <a:t> </a:t>
            </a:r>
            <a:r>
              <a:rPr lang="ru-RU" dirty="0" err="1"/>
              <a:t>сільське</a:t>
            </a:r>
            <a:r>
              <a:rPr lang="ru-RU" dirty="0"/>
              <a:t> </a:t>
            </a:r>
            <a:r>
              <a:rPr lang="ru-RU" dirty="0" err="1"/>
              <a:t>господарство</a:t>
            </a:r>
            <a:r>
              <a:rPr lang="ru-RU" dirty="0"/>
              <a:t>, в </a:t>
            </a:r>
            <a:r>
              <a:rPr lang="ru-RU" dirty="0" err="1"/>
              <a:t>структурі</a:t>
            </a:r>
            <a:r>
              <a:rPr lang="ru-RU" dirty="0"/>
              <a:t> </a:t>
            </a:r>
            <a:r>
              <a:rPr lang="ru-RU" dirty="0" err="1"/>
              <a:t>якого</a:t>
            </a:r>
            <a:r>
              <a:rPr lang="ru-RU" dirty="0"/>
              <a:t> </a:t>
            </a:r>
            <a:r>
              <a:rPr lang="ru-RU" dirty="0" err="1"/>
              <a:t>переважає</a:t>
            </a:r>
            <a:r>
              <a:rPr lang="ru-RU" dirty="0"/>
              <a:t> </a:t>
            </a:r>
            <a:r>
              <a:rPr lang="ru-RU" dirty="0" err="1"/>
              <a:t>тваринництво</a:t>
            </a:r>
            <a:r>
              <a:rPr lang="ru-RU" dirty="0"/>
              <a:t>.</a:t>
            </a:r>
            <a:endParaRPr lang="uk-UA" dirty="0"/>
          </a:p>
        </p:txBody>
      </p:sp>
      <p:sp>
        <p:nvSpPr>
          <p:cNvPr id="5" name="TextBox 4"/>
          <p:cNvSpPr txBox="1"/>
          <p:nvPr/>
        </p:nvSpPr>
        <p:spPr>
          <a:xfrm>
            <a:off x="196071" y="1476509"/>
            <a:ext cx="3960440" cy="2031325"/>
          </a:xfrm>
          <a:prstGeom prst="rect">
            <a:avLst/>
          </a:prstGeom>
          <a:noFill/>
        </p:spPr>
        <p:txBody>
          <a:bodyPr wrap="square" rtlCol="0">
            <a:spAutoFit/>
          </a:bodyPr>
          <a:lstStyle/>
          <a:p>
            <a:r>
              <a:rPr lang="uk-UA" b="1" dirty="0"/>
              <a:t>Рослинництво</a:t>
            </a:r>
          </a:p>
          <a:p>
            <a:r>
              <a:rPr lang="uk-UA" dirty="0" smtClean="0"/>
              <a:t>У </a:t>
            </a:r>
            <a:r>
              <a:rPr lang="uk-UA" dirty="0"/>
              <a:t>структурі посівних площ Аргентини провідне місце займають посіви зернових культур, серед яких головні пшениця </a:t>
            </a:r>
            <a:r>
              <a:rPr lang="uk-UA" dirty="0" smtClean="0"/>
              <a:t>і кукурудза. Вирощують </a:t>
            </a:r>
            <a:r>
              <a:rPr lang="uk-UA" dirty="0"/>
              <a:t>також </a:t>
            </a:r>
            <a:r>
              <a:rPr lang="uk-UA" dirty="0" smtClean="0"/>
              <a:t>ячмінь, </a:t>
            </a:r>
            <a:r>
              <a:rPr lang="uk-UA" dirty="0"/>
              <a:t>є посіви гречки і зернобобових.</a:t>
            </a:r>
          </a:p>
        </p:txBody>
      </p:sp>
      <p:sp>
        <p:nvSpPr>
          <p:cNvPr id="6" name="TextBox 5"/>
          <p:cNvSpPr txBox="1"/>
          <p:nvPr/>
        </p:nvSpPr>
        <p:spPr>
          <a:xfrm>
            <a:off x="169656" y="3837353"/>
            <a:ext cx="8856984" cy="2308324"/>
          </a:xfrm>
          <a:prstGeom prst="rect">
            <a:avLst/>
          </a:prstGeom>
          <a:noFill/>
        </p:spPr>
        <p:txBody>
          <a:bodyPr wrap="square" rtlCol="0">
            <a:spAutoFit/>
          </a:bodyPr>
          <a:lstStyle/>
          <a:p>
            <a:r>
              <a:rPr lang="uk-UA" b="1" dirty="0"/>
              <a:t>Тваринництво</a:t>
            </a:r>
          </a:p>
          <a:p>
            <a:r>
              <a:rPr lang="uk-UA" dirty="0" smtClean="0"/>
              <a:t>В </a:t>
            </a:r>
            <a:r>
              <a:rPr lang="uk-UA" dirty="0"/>
              <a:t>структурі тваринництва провідною галуззю є вирощування великої рогатої худоби, переважає м'ясна спеціалізація. Скотарство сконцентроване на північному сході Аргентини. Друга галузь — це вівчарство, має м'ясо-вовняний напрямок спеціалізації і розвивається в північно-західних, західних та південних районах країни. Місцеве значення має птахівництво і свинарство, розвивається також конярство, на узбережжі відносно добре розвивається риболовля </a:t>
            </a:r>
            <a:r>
              <a:rPr lang="uk-UA" dirty="0" smtClean="0"/>
              <a:t> і </a:t>
            </a:r>
            <a:r>
              <a:rPr lang="uk-UA" dirty="0"/>
              <a:t>здійснюється формування рибного та рибоконсервного комплексу.</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8849" y="1289616"/>
            <a:ext cx="4464496" cy="2643439"/>
          </a:xfrm>
          <a:prstGeom prst="rect">
            <a:avLst/>
          </a:prstGeom>
        </p:spPr>
      </p:pic>
    </p:spTree>
    <p:extLst>
      <p:ext uri="{BB962C8B-B14F-4D97-AF65-F5344CB8AC3E}">
        <p14:creationId xmlns:p14="http://schemas.microsoft.com/office/powerpoint/2010/main" val="731785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1530" y="116632"/>
            <a:ext cx="7520940" cy="548640"/>
          </a:xfrm>
        </p:spPr>
        <p:txBody>
          <a:bodyPr/>
          <a:lstStyle/>
          <a:p>
            <a:pPr algn="ctr"/>
            <a:r>
              <a:rPr lang="uk-UA" dirty="0" smtClean="0"/>
              <a:t>План</a:t>
            </a:r>
            <a:endParaRPr lang="uk-UA" dirty="0"/>
          </a:p>
        </p:txBody>
      </p:sp>
      <p:sp>
        <p:nvSpPr>
          <p:cNvPr id="5" name="TextBox 4"/>
          <p:cNvSpPr txBox="1"/>
          <p:nvPr/>
        </p:nvSpPr>
        <p:spPr>
          <a:xfrm>
            <a:off x="395536" y="729940"/>
            <a:ext cx="4176464" cy="4708981"/>
          </a:xfrm>
          <a:prstGeom prst="rect">
            <a:avLst/>
          </a:prstGeom>
          <a:noFill/>
        </p:spPr>
        <p:txBody>
          <a:bodyPr wrap="square" rtlCol="0">
            <a:spAutoFit/>
          </a:bodyPr>
          <a:lstStyle/>
          <a:p>
            <a:pPr marL="285750" indent="-285750">
              <a:buFont typeface="Arial" pitchFamily="34" charset="0"/>
              <a:buChar char="•"/>
            </a:pPr>
            <a:r>
              <a:rPr lang="uk-UA" sz="2000" b="1" dirty="0"/>
              <a:t>Загальні </a:t>
            </a:r>
            <a:r>
              <a:rPr lang="uk-UA" sz="2000" b="1" dirty="0" smtClean="0"/>
              <a:t>відомості</a:t>
            </a:r>
          </a:p>
          <a:p>
            <a:pPr marL="285750" indent="-285750">
              <a:buFont typeface="Arial" pitchFamily="34" charset="0"/>
              <a:buChar char="•"/>
            </a:pPr>
            <a:r>
              <a:rPr lang="uk-UA" sz="2000" b="1" dirty="0"/>
              <a:t>Державні </a:t>
            </a:r>
            <a:r>
              <a:rPr lang="uk-UA" sz="2000" b="1" dirty="0" smtClean="0"/>
              <a:t>символи</a:t>
            </a:r>
          </a:p>
          <a:p>
            <a:pPr marL="285750" indent="-285750">
              <a:buFont typeface="Arial" pitchFamily="34" charset="0"/>
              <a:buChar char="•"/>
            </a:pPr>
            <a:r>
              <a:rPr lang="uk-UA" sz="2000" b="1" dirty="0" smtClean="0"/>
              <a:t>Столиця</a:t>
            </a:r>
          </a:p>
          <a:p>
            <a:pPr marL="285750" indent="-285750">
              <a:buFont typeface="Arial" pitchFamily="34" charset="0"/>
              <a:buChar char="•"/>
            </a:pPr>
            <a:r>
              <a:rPr lang="uk-UA" sz="2000" b="1" dirty="0"/>
              <a:t>Географічне </a:t>
            </a:r>
            <a:r>
              <a:rPr lang="uk-UA" sz="2000" b="1" dirty="0" smtClean="0"/>
              <a:t>положення</a:t>
            </a:r>
          </a:p>
          <a:p>
            <a:pPr marL="285750" indent="-285750">
              <a:buFont typeface="Arial" pitchFamily="34" charset="0"/>
              <a:buChar char="•"/>
            </a:pPr>
            <a:r>
              <a:rPr lang="uk-UA" sz="2000" b="1" dirty="0"/>
              <a:t>Внутрішні </a:t>
            </a:r>
            <a:r>
              <a:rPr lang="uk-UA" sz="2000" b="1" dirty="0" smtClean="0"/>
              <a:t>води</a:t>
            </a:r>
          </a:p>
          <a:p>
            <a:pPr marL="285750" indent="-285750">
              <a:buFont typeface="Arial" pitchFamily="34" charset="0"/>
              <a:buChar char="•"/>
            </a:pPr>
            <a:r>
              <a:rPr lang="uk-UA" sz="2000" b="1" dirty="0" smtClean="0"/>
              <a:t>Рельєф</a:t>
            </a:r>
          </a:p>
          <a:p>
            <a:pPr marL="285750" indent="-285750">
              <a:buFont typeface="Arial" pitchFamily="34" charset="0"/>
              <a:buChar char="•"/>
            </a:pPr>
            <a:r>
              <a:rPr lang="uk-UA" sz="2000" b="1" dirty="0" smtClean="0"/>
              <a:t>Клімат</a:t>
            </a:r>
          </a:p>
          <a:p>
            <a:pPr marL="285750" indent="-285750">
              <a:buFont typeface="Arial" pitchFamily="34" charset="0"/>
              <a:buChar char="•"/>
            </a:pPr>
            <a:r>
              <a:rPr lang="uk-UA" sz="2000" b="1" dirty="0"/>
              <a:t>Узбережжя та </a:t>
            </a:r>
            <a:r>
              <a:rPr lang="uk-UA" sz="2000" b="1" dirty="0" smtClean="0"/>
              <a:t>моря</a:t>
            </a:r>
          </a:p>
          <a:p>
            <a:pPr marL="285750" indent="-285750">
              <a:buFont typeface="Arial" pitchFamily="34" charset="0"/>
              <a:buChar char="•"/>
            </a:pPr>
            <a:r>
              <a:rPr lang="ru-RU" sz="2000" b="1" dirty="0" err="1"/>
              <a:t>Державний</a:t>
            </a:r>
            <a:r>
              <a:rPr lang="ru-RU" sz="2000" b="1" dirty="0"/>
              <a:t> </a:t>
            </a:r>
            <a:r>
              <a:rPr lang="ru-RU" sz="2000" b="1" dirty="0" err="1"/>
              <a:t>устрій</a:t>
            </a:r>
            <a:r>
              <a:rPr lang="ru-RU" sz="2000" b="1" dirty="0"/>
              <a:t> і форма </a:t>
            </a:r>
            <a:r>
              <a:rPr lang="ru-RU" sz="2000" b="1" dirty="0" err="1" smtClean="0"/>
              <a:t>правління</a:t>
            </a:r>
            <a:endParaRPr lang="ru-RU" sz="2000" b="1" dirty="0" smtClean="0"/>
          </a:p>
          <a:p>
            <a:pPr marL="285750" indent="-285750">
              <a:buFont typeface="Arial" pitchFamily="34" charset="0"/>
              <a:buChar char="•"/>
            </a:pPr>
            <a:r>
              <a:rPr lang="uk-UA" sz="2000" b="1" dirty="0"/>
              <a:t>Законодавча </a:t>
            </a:r>
            <a:r>
              <a:rPr lang="uk-UA" sz="2000" b="1" dirty="0" smtClean="0"/>
              <a:t>влада</a:t>
            </a:r>
          </a:p>
          <a:p>
            <a:pPr marL="285750" indent="-285750">
              <a:buFont typeface="Arial" pitchFamily="34" charset="0"/>
              <a:buChar char="•"/>
            </a:pPr>
            <a:r>
              <a:rPr lang="uk-UA" sz="2000" b="1" dirty="0"/>
              <a:t>Судова </a:t>
            </a:r>
            <a:r>
              <a:rPr lang="uk-UA" sz="2000" b="1" dirty="0" smtClean="0"/>
              <a:t>влада</a:t>
            </a:r>
          </a:p>
          <a:p>
            <a:pPr marL="285750" indent="-285750">
              <a:buFont typeface="Arial" pitchFamily="34" charset="0"/>
              <a:buChar char="•"/>
            </a:pPr>
            <a:r>
              <a:rPr lang="uk-UA" sz="2000" b="1" dirty="0"/>
              <a:t>Збройні </a:t>
            </a:r>
            <a:r>
              <a:rPr lang="uk-UA" sz="2000" b="1" dirty="0" smtClean="0"/>
              <a:t>сили</a:t>
            </a:r>
          </a:p>
          <a:p>
            <a:pPr marL="342900" indent="-342900">
              <a:buFont typeface="Arial" pitchFamily="34" charset="0"/>
              <a:buChar char="•"/>
            </a:pPr>
            <a:r>
              <a:rPr lang="uk-UA" sz="2000" b="1" dirty="0"/>
              <a:t>Адміністративний поділ</a:t>
            </a:r>
          </a:p>
          <a:p>
            <a:endParaRPr lang="uk-UA" sz="2000" b="1" dirty="0" smtClean="0"/>
          </a:p>
        </p:txBody>
      </p:sp>
      <p:sp>
        <p:nvSpPr>
          <p:cNvPr id="6" name="TextBox 5"/>
          <p:cNvSpPr txBox="1"/>
          <p:nvPr/>
        </p:nvSpPr>
        <p:spPr>
          <a:xfrm>
            <a:off x="5140181" y="729940"/>
            <a:ext cx="3528392" cy="4647426"/>
          </a:xfrm>
          <a:prstGeom prst="rect">
            <a:avLst/>
          </a:prstGeom>
          <a:noFill/>
        </p:spPr>
        <p:txBody>
          <a:bodyPr wrap="square" rtlCol="0">
            <a:spAutoFit/>
          </a:bodyPr>
          <a:lstStyle/>
          <a:p>
            <a:pPr marL="342900" indent="-342900">
              <a:buFont typeface="Arial" pitchFamily="34" charset="0"/>
              <a:buChar char="•"/>
            </a:pPr>
            <a:r>
              <a:rPr lang="ru-RU" sz="2000" b="1" dirty="0" err="1" smtClean="0"/>
              <a:t>Економіка</a:t>
            </a:r>
            <a:endParaRPr lang="ru-RU" sz="2000" b="1" dirty="0"/>
          </a:p>
          <a:p>
            <a:pPr marL="342900" indent="-342900">
              <a:buFont typeface="Arial" pitchFamily="34" charset="0"/>
              <a:buChar char="•"/>
            </a:pPr>
            <a:r>
              <a:rPr lang="ru-RU" sz="2000" b="1" dirty="0" err="1"/>
              <a:t>Промисловість</a:t>
            </a:r>
            <a:endParaRPr lang="ru-RU" sz="2000" b="1" dirty="0"/>
          </a:p>
          <a:p>
            <a:pPr marL="342900" indent="-342900">
              <a:buFont typeface="Arial" pitchFamily="34" charset="0"/>
              <a:buChar char="•"/>
            </a:pPr>
            <a:r>
              <a:rPr lang="ru-RU" sz="2000" b="1" dirty="0" err="1"/>
              <a:t>Енергетика</a:t>
            </a:r>
            <a:endParaRPr lang="ru-RU" sz="2000" b="1" dirty="0"/>
          </a:p>
          <a:p>
            <a:pPr marL="342900" indent="-342900">
              <a:buFont typeface="Arial" pitchFamily="34" charset="0"/>
              <a:buChar char="•"/>
            </a:pPr>
            <a:r>
              <a:rPr lang="ru-RU" sz="2000" b="1" dirty="0" err="1"/>
              <a:t>Сільське</a:t>
            </a:r>
            <a:r>
              <a:rPr lang="ru-RU" sz="2000" b="1" dirty="0"/>
              <a:t> </a:t>
            </a:r>
            <a:r>
              <a:rPr lang="ru-RU" sz="2000" b="1" dirty="0" err="1" smtClean="0"/>
              <a:t>господарство</a:t>
            </a:r>
            <a:endParaRPr lang="uk-UA" sz="2000" b="1" dirty="0" smtClean="0"/>
          </a:p>
          <a:p>
            <a:pPr marL="342900" indent="-342900">
              <a:buFont typeface="Arial" pitchFamily="34" charset="0"/>
              <a:buChar char="•"/>
            </a:pPr>
            <a:r>
              <a:rPr lang="uk-UA" sz="2000" b="1" dirty="0" smtClean="0"/>
              <a:t>Транспорт</a:t>
            </a:r>
            <a:endParaRPr lang="uk-UA" sz="2000" b="1" dirty="0"/>
          </a:p>
          <a:p>
            <a:pPr marL="285750" indent="-285750">
              <a:buFont typeface="Arial" pitchFamily="34" charset="0"/>
              <a:buChar char="•"/>
            </a:pPr>
            <a:r>
              <a:rPr lang="uk-UA" sz="2000" b="1" dirty="0"/>
              <a:t>Мови</a:t>
            </a:r>
          </a:p>
          <a:p>
            <a:pPr marL="285750" indent="-285750">
              <a:buFont typeface="Arial" pitchFamily="34" charset="0"/>
              <a:buChar char="•"/>
            </a:pPr>
            <a:r>
              <a:rPr lang="uk-UA" sz="2000" b="1" dirty="0"/>
              <a:t>Релігія</a:t>
            </a:r>
          </a:p>
          <a:p>
            <a:pPr marL="285750" indent="-285750">
              <a:buFont typeface="Arial" pitchFamily="34" charset="0"/>
              <a:buChar char="•"/>
            </a:pPr>
            <a:r>
              <a:rPr lang="uk-UA" sz="2000" b="1" dirty="0" smtClean="0"/>
              <a:t>Освіта</a:t>
            </a:r>
          </a:p>
          <a:p>
            <a:pPr marL="285750" indent="-285750">
              <a:buFont typeface="Arial" pitchFamily="34" charset="0"/>
              <a:buChar char="•"/>
            </a:pPr>
            <a:r>
              <a:rPr lang="uk-UA" sz="2000" b="1" dirty="0" smtClean="0"/>
              <a:t>Культура</a:t>
            </a:r>
          </a:p>
          <a:p>
            <a:pPr marL="285750" indent="-285750">
              <a:buFont typeface="Arial" pitchFamily="34" charset="0"/>
              <a:buChar char="•"/>
            </a:pPr>
            <a:r>
              <a:rPr lang="uk-UA" sz="2000" b="1" dirty="0" smtClean="0"/>
              <a:t>Музика</a:t>
            </a:r>
          </a:p>
          <a:p>
            <a:pPr marL="285750" indent="-285750">
              <a:buFont typeface="Arial" pitchFamily="34" charset="0"/>
              <a:buChar char="•"/>
            </a:pPr>
            <a:r>
              <a:rPr lang="uk-UA" sz="2000" b="1" dirty="0" smtClean="0"/>
              <a:t>Література</a:t>
            </a:r>
          </a:p>
          <a:p>
            <a:pPr marL="285750" indent="-285750">
              <a:buFont typeface="Arial" pitchFamily="34" charset="0"/>
              <a:buChar char="•"/>
            </a:pPr>
            <a:r>
              <a:rPr lang="uk-UA" sz="2000" b="1" dirty="0" smtClean="0"/>
              <a:t>Кухня</a:t>
            </a:r>
          </a:p>
          <a:p>
            <a:pPr marL="285750" indent="-285750">
              <a:buFont typeface="Arial" pitchFamily="34" charset="0"/>
              <a:buChar char="•"/>
            </a:pPr>
            <a:r>
              <a:rPr lang="uk-UA" sz="2000" b="1" dirty="0"/>
              <a:t>Туризм та відпочинок</a:t>
            </a:r>
          </a:p>
          <a:p>
            <a:pPr marL="285750" indent="-285750">
              <a:buFont typeface="Arial" pitchFamily="34" charset="0"/>
              <a:buChar char="•"/>
            </a:pPr>
            <a:endParaRPr lang="uk-UA" dirty="0" smtClean="0"/>
          </a:p>
          <a:p>
            <a:pPr marL="285750" indent="-285750">
              <a:buFont typeface="Arial" pitchFamily="34" charset="0"/>
              <a:buChar char="•"/>
            </a:pPr>
            <a:endParaRPr lang="uk-UA" dirty="0"/>
          </a:p>
        </p:txBody>
      </p:sp>
    </p:spTree>
    <p:extLst>
      <p:ext uri="{BB962C8B-B14F-4D97-AF65-F5344CB8AC3E}">
        <p14:creationId xmlns:p14="http://schemas.microsoft.com/office/powerpoint/2010/main" val="32096247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903686" y="1340768"/>
            <a:ext cx="5004222" cy="3744416"/>
          </a:xfrm>
        </p:spPr>
      </p:pic>
      <p:sp>
        <p:nvSpPr>
          <p:cNvPr id="4" name="Заголовок 3"/>
          <p:cNvSpPr>
            <a:spLocks noGrp="1"/>
          </p:cNvSpPr>
          <p:nvPr>
            <p:ph type="title"/>
          </p:nvPr>
        </p:nvSpPr>
        <p:spPr/>
        <p:txBody>
          <a:bodyPr/>
          <a:lstStyle/>
          <a:p>
            <a:pPr algn="ctr"/>
            <a:r>
              <a:rPr lang="uk-UA" dirty="0"/>
              <a:t>Транспорт</a:t>
            </a:r>
          </a:p>
        </p:txBody>
      </p:sp>
      <p:sp>
        <p:nvSpPr>
          <p:cNvPr id="5" name="TextBox 4"/>
          <p:cNvSpPr txBox="1"/>
          <p:nvPr/>
        </p:nvSpPr>
        <p:spPr>
          <a:xfrm>
            <a:off x="339552" y="1340768"/>
            <a:ext cx="3656384" cy="3785652"/>
          </a:xfrm>
          <a:prstGeom prst="rect">
            <a:avLst/>
          </a:prstGeom>
          <a:noFill/>
        </p:spPr>
        <p:txBody>
          <a:bodyPr wrap="square" rtlCol="0">
            <a:spAutoFit/>
          </a:bodyPr>
          <a:lstStyle/>
          <a:p>
            <a:r>
              <a:rPr lang="uk-UA" sz="2000" dirty="0" smtClean="0"/>
              <a:t>Аргентина </a:t>
            </a:r>
            <a:r>
              <a:rPr lang="uk-UA" sz="2000" dirty="0"/>
              <a:t>має більше 600 тисяч км асфальтованих шляхів у межах міст і 37 тисяч км поза їх межами. У країні налічується більше 8 млн. </a:t>
            </a:r>
            <a:r>
              <a:rPr lang="uk-UA" sz="2000" dirty="0" smtClean="0"/>
              <a:t>автомобілів.</a:t>
            </a:r>
            <a:endParaRPr lang="uk-UA" sz="2000" dirty="0"/>
          </a:p>
          <a:p>
            <a:r>
              <a:rPr lang="uk-UA" sz="2000" dirty="0"/>
              <a:t>Істотну роль відіграє водний транспорт — більша частина імпорту потрапляє в Аргентину водним шляхом. У країні функціонують 7 великих і 30 дрібних </a:t>
            </a:r>
            <a:r>
              <a:rPr lang="uk-UA" sz="2000" dirty="0" err="1"/>
              <a:t>портів.Одним</a:t>
            </a:r>
            <a:r>
              <a:rPr lang="uk-UA" sz="2000" dirty="0"/>
              <a:t> з найбільших портів </a:t>
            </a:r>
            <a:r>
              <a:rPr lang="uk-UA" sz="2000" dirty="0" smtClean="0"/>
              <a:t>Латинської</a:t>
            </a:r>
            <a:endParaRPr lang="uk-UA" sz="2000" dirty="0"/>
          </a:p>
        </p:txBody>
      </p:sp>
      <p:sp>
        <p:nvSpPr>
          <p:cNvPr id="7" name="TextBox 6"/>
          <p:cNvSpPr txBox="1"/>
          <p:nvPr/>
        </p:nvSpPr>
        <p:spPr>
          <a:xfrm>
            <a:off x="339552" y="818999"/>
            <a:ext cx="8336904" cy="400110"/>
          </a:xfrm>
          <a:prstGeom prst="rect">
            <a:avLst/>
          </a:prstGeom>
          <a:noFill/>
        </p:spPr>
        <p:txBody>
          <a:bodyPr wrap="square" rtlCol="0">
            <a:spAutoFit/>
          </a:bodyPr>
          <a:lstStyle/>
          <a:p>
            <a:r>
              <a:rPr lang="ru-RU" sz="2000" dirty="0" err="1"/>
              <a:t>Основний</a:t>
            </a:r>
            <a:r>
              <a:rPr lang="ru-RU" sz="2000" dirty="0"/>
              <a:t> транспорт — </a:t>
            </a:r>
            <a:r>
              <a:rPr lang="ru-RU" sz="2000" dirty="0" err="1"/>
              <a:t>автомобільний</a:t>
            </a:r>
            <a:r>
              <a:rPr lang="ru-RU" sz="2000" dirty="0"/>
              <a:t>, </a:t>
            </a:r>
            <a:r>
              <a:rPr lang="ru-RU" sz="2000" dirty="0" err="1"/>
              <a:t>морський</a:t>
            </a:r>
            <a:r>
              <a:rPr lang="ru-RU" sz="2000" dirty="0"/>
              <a:t>, </a:t>
            </a:r>
            <a:r>
              <a:rPr lang="ru-RU" sz="2000" dirty="0" err="1"/>
              <a:t>залізничний</a:t>
            </a:r>
            <a:r>
              <a:rPr lang="ru-RU" sz="2000" dirty="0"/>
              <a:t>.</a:t>
            </a:r>
          </a:p>
        </p:txBody>
      </p:sp>
      <p:sp>
        <p:nvSpPr>
          <p:cNvPr id="8" name="TextBox 7"/>
          <p:cNvSpPr txBox="1"/>
          <p:nvPr/>
        </p:nvSpPr>
        <p:spPr>
          <a:xfrm>
            <a:off x="339552" y="5013176"/>
            <a:ext cx="3656384" cy="1323439"/>
          </a:xfrm>
          <a:prstGeom prst="rect">
            <a:avLst/>
          </a:prstGeom>
          <a:noFill/>
        </p:spPr>
        <p:txBody>
          <a:bodyPr wrap="square" rtlCol="0">
            <a:spAutoFit/>
          </a:bodyPr>
          <a:lstStyle/>
          <a:p>
            <a:r>
              <a:rPr lang="ru-RU" sz="2000" dirty="0"/>
              <a:t>Америки </a:t>
            </a:r>
            <a:r>
              <a:rPr lang="ru-RU" sz="2000" dirty="0" err="1"/>
              <a:t>залишається</a:t>
            </a:r>
            <a:r>
              <a:rPr lang="ru-RU" sz="2000" dirty="0"/>
              <a:t> </a:t>
            </a:r>
            <a:r>
              <a:rPr lang="ru-RU" sz="2000" dirty="0" err="1"/>
              <a:t>Буенос</a:t>
            </a:r>
            <a:r>
              <a:rPr lang="ru-RU" sz="2000" dirty="0"/>
              <a:t>-Айрес, через </a:t>
            </a:r>
            <a:r>
              <a:rPr lang="ru-RU" sz="2000" dirty="0" err="1"/>
              <a:t>який</a:t>
            </a:r>
            <a:r>
              <a:rPr lang="ru-RU" sz="2000" dirty="0"/>
              <a:t> </a:t>
            </a:r>
            <a:r>
              <a:rPr lang="ru-RU" sz="2000" dirty="0" err="1"/>
              <a:t>здійснюється</a:t>
            </a:r>
            <a:r>
              <a:rPr lang="ru-RU" sz="2000" dirty="0"/>
              <a:t> 4/5 </a:t>
            </a:r>
            <a:r>
              <a:rPr lang="ru-RU" sz="2000" dirty="0" err="1"/>
              <a:t>всіх</a:t>
            </a:r>
            <a:r>
              <a:rPr lang="ru-RU" sz="2000" dirty="0"/>
              <a:t> </a:t>
            </a:r>
            <a:r>
              <a:rPr lang="ru-RU" sz="2000" dirty="0" err="1"/>
              <a:t>океанських</a:t>
            </a:r>
            <a:r>
              <a:rPr lang="ru-RU" sz="2000" dirty="0"/>
              <a:t> </a:t>
            </a:r>
            <a:r>
              <a:rPr lang="ru-RU" sz="2000" dirty="0" err="1"/>
              <a:t>перевезень</a:t>
            </a:r>
            <a:r>
              <a:rPr lang="ru-RU" sz="2000" dirty="0"/>
              <a:t>.</a:t>
            </a:r>
          </a:p>
        </p:txBody>
      </p:sp>
      <p:sp>
        <p:nvSpPr>
          <p:cNvPr id="9" name="TextBox 8"/>
          <p:cNvSpPr txBox="1"/>
          <p:nvPr/>
        </p:nvSpPr>
        <p:spPr>
          <a:xfrm>
            <a:off x="4139952" y="5126420"/>
            <a:ext cx="4788024" cy="369332"/>
          </a:xfrm>
          <a:prstGeom prst="rect">
            <a:avLst/>
          </a:prstGeom>
          <a:noFill/>
        </p:spPr>
        <p:txBody>
          <a:bodyPr wrap="square" rtlCol="0">
            <a:spAutoFit/>
          </a:bodyPr>
          <a:lstStyle/>
          <a:p>
            <a:pPr algn="ctr"/>
            <a:r>
              <a:rPr lang="uk-UA" i="1" dirty="0"/>
              <a:t>Залізничний вокзал </a:t>
            </a:r>
            <a:r>
              <a:rPr lang="uk-UA" i="1" dirty="0" err="1"/>
              <a:t>Росаріо</a:t>
            </a:r>
            <a:endParaRPr lang="uk-UA" i="1" dirty="0"/>
          </a:p>
        </p:txBody>
      </p:sp>
    </p:spTree>
    <p:extLst>
      <p:ext uri="{BB962C8B-B14F-4D97-AF65-F5344CB8AC3E}">
        <p14:creationId xmlns:p14="http://schemas.microsoft.com/office/powerpoint/2010/main" val="22634113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39552" y="188640"/>
            <a:ext cx="1656184" cy="537540"/>
          </a:xfrm>
        </p:spPr>
        <p:txBody>
          <a:bodyPr/>
          <a:lstStyle/>
          <a:p>
            <a:r>
              <a:rPr lang="uk-UA" dirty="0"/>
              <a:t>Мови</a:t>
            </a:r>
          </a:p>
        </p:txBody>
      </p:sp>
      <p:sp>
        <p:nvSpPr>
          <p:cNvPr id="6" name="TextBox 5"/>
          <p:cNvSpPr txBox="1"/>
          <p:nvPr/>
        </p:nvSpPr>
        <p:spPr>
          <a:xfrm>
            <a:off x="395536" y="764704"/>
            <a:ext cx="7992888" cy="1631216"/>
          </a:xfrm>
          <a:prstGeom prst="rect">
            <a:avLst/>
          </a:prstGeom>
          <a:noFill/>
        </p:spPr>
        <p:txBody>
          <a:bodyPr wrap="square" rtlCol="0">
            <a:spAutoFit/>
          </a:bodyPr>
          <a:lstStyle/>
          <a:p>
            <a:r>
              <a:rPr lang="uk-UA" sz="2000" dirty="0" smtClean="0"/>
              <a:t>Іспанська </a:t>
            </a:r>
            <a:r>
              <a:rPr lang="uk-UA" sz="2000" dirty="0"/>
              <a:t>мова, а точніше її місцевий </a:t>
            </a:r>
            <a:r>
              <a:rPr lang="uk-UA" sz="2000" dirty="0" smtClean="0"/>
              <a:t>діалект, є </a:t>
            </a:r>
            <a:r>
              <a:rPr lang="uk-UA" sz="2000" dirty="0"/>
              <a:t>єдиною мовою, яка використовується в органах державного управління та діловодства, у державних закладах освіти, науки, культури, зв'язку тощо, хоча законодавчо її статус як державної мови жодним чином не закріплено.</a:t>
            </a:r>
          </a:p>
        </p:txBody>
      </p:sp>
      <p:sp>
        <p:nvSpPr>
          <p:cNvPr id="7" name="TextBox 6"/>
          <p:cNvSpPr txBox="1"/>
          <p:nvPr/>
        </p:nvSpPr>
        <p:spPr>
          <a:xfrm>
            <a:off x="470493" y="2395920"/>
            <a:ext cx="1700421" cy="523220"/>
          </a:xfrm>
          <a:prstGeom prst="rect">
            <a:avLst/>
          </a:prstGeom>
          <a:noFill/>
        </p:spPr>
        <p:txBody>
          <a:bodyPr wrap="square" rtlCol="0">
            <a:spAutoFit/>
          </a:bodyPr>
          <a:lstStyle/>
          <a:p>
            <a:r>
              <a:rPr lang="uk-UA" sz="2800" dirty="0">
                <a:latin typeface="+mj-lt"/>
              </a:rPr>
              <a:t>Релігія</a:t>
            </a:r>
          </a:p>
        </p:txBody>
      </p:sp>
      <p:sp>
        <p:nvSpPr>
          <p:cNvPr id="8" name="TextBox 7"/>
          <p:cNvSpPr txBox="1"/>
          <p:nvPr/>
        </p:nvSpPr>
        <p:spPr>
          <a:xfrm>
            <a:off x="280116" y="3023630"/>
            <a:ext cx="2882358" cy="2862322"/>
          </a:xfrm>
          <a:prstGeom prst="rect">
            <a:avLst/>
          </a:prstGeom>
          <a:noFill/>
        </p:spPr>
        <p:txBody>
          <a:bodyPr wrap="square" rtlCol="0">
            <a:spAutoFit/>
          </a:bodyPr>
          <a:lstStyle/>
          <a:p>
            <a:r>
              <a:rPr lang="uk-UA" sz="2000" dirty="0"/>
              <a:t>Католицька церква в Аргентині має особливе юридичне положення і підтримку держави.</a:t>
            </a:r>
          </a:p>
          <a:p>
            <a:pPr marL="285750" indent="-285750">
              <a:buFont typeface="Arial" pitchFamily="34" charset="0"/>
              <a:buChar char="•"/>
            </a:pPr>
            <a:r>
              <a:rPr lang="uk-UA" sz="2000" dirty="0" smtClean="0"/>
              <a:t>76,5</a:t>
            </a:r>
            <a:r>
              <a:rPr lang="uk-UA" sz="2000" dirty="0"/>
              <a:t>% </a:t>
            </a:r>
            <a:r>
              <a:rPr lang="uk-UA" sz="2000" dirty="0" smtClean="0"/>
              <a:t>- католики</a:t>
            </a:r>
            <a:endParaRPr lang="uk-UA" sz="2000" dirty="0" smtClean="0"/>
          </a:p>
          <a:p>
            <a:pPr marL="285750" indent="-285750">
              <a:buFont typeface="Arial" pitchFamily="34" charset="0"/>
              <a:buChar char="•"/>
            </a:pPr>
            <a:r>
              <a:rPr lang="uk-UA" sz="2000" dirty="0" smtClean="0"/>
              <a:t> </a:t>
            </a:r>
            <a:r>
              <a:rPr lang="uk-UA" sz="2000" dirty="0"/>
              <a:t>9% сповідують </a:t>
            </a:r>
            <a:r>
              <a:rPr lang="uk-UA" sz="2000" dirty="0" err="1"/>
              <a:t>євангелізм</a:t>
            </a:r>
            <a:r>
              <a:rPr lang="uk-UA" sz="2000" dirty="0"/>
              <a:t>, </a:t>
            </a:r>
            <a:endParaRPr lang="uk-UA" sz="2000" dirty="0" smtClean="0"/>
          </a:p>
          <a:p>
            <a:pPr marL="285750" indent="-285750">
              <a:buFont typeface="Arial" pitchFamily="34" charset="0"/>
              <a:buChar char="•"/>
            </a:pPr>
            <a:r>
              <a:rPr lang="uk-UA" sz="2000" dirty="0" smtClean="0"/>
              <a:t>11,3</a:t>
            </a:r>
            <a:r>
              <a:rPr lang="uk-UA" sz="2000" dirty="0"/>
              <a:t>% </a:t>
            </a:r>
            <a:r>
              <a:rPr lang="uk-UA" sz="2000" dirty="0" smtClean="0"/>
              <a:t>атеїсти </a:t>
            </a:r>
          </a:p>
          <a:p>
            <a:pPr marL="285750" indent="-285750">
              <a:buFont typeface="Arial" pitchFamily="34" charset="0"/>
              <a:buChar char="•"/>
            </a:pPr>
            <a:r>
              <a:rPr lang="uk-UA" sz="2000" dirty="0" smtClean="0"/>
              <a:t>1,2</a:t>
            </a:r>
            <a:r>
              <a:rPr lang="uk-UA" sz="2000" dirty="0"/>
              <a:t>% </a:t>
            </a:r>
            <a:r>
              <a:rPr lang="uk-UA" sz="2000" dirty="0"/>
              <a:t> </a:t>
            </a:r>
            <a:r>
              <a:rPr lang="uk-UA" sz="2000" dirty="0" smtClean="0"/>
              <a:t>свідки </a:t>
            </a:r>
            <a:r>
              <a:rPr lang="uk-UA" sz="2000" dirty="0" err="1" smtClean="0"/>
              <a:t>Єгови</a:t>
            </a:r>
            <a:r>
              <a:rPr lang="uk-UA" sz="2000" dirty="0"/>
              <a:t>.</a:t>
            </a:r>
            <a:endParaRPr lang="uk-UA" sz="2000" dirty="0"/>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3884" y="2533190"/>
            <a:ext cx="5248583" cy="2952328"/>
          </a:xfrm>
          <a:prstGeom prst="rect">
            <a:avLst/>
          </a:prstGeom>
        </p:spPr>
      </p:pic>
      <p:sp>
        <p:nvSpPr>
          <p:cNvPr id="10" name="TextBox 9"/>
          <p:cNvSpPr txBox="1"/>
          <p:nvPr/>
        </p:nvSpPr>
        <p:spPr>
          <a:xfrm>
            <a:off x="3699903" y="5608953"/>
            <a:ext cx="4896544" cy="369332"/>
          </a:xfrm>
          <a:prstGeom prst="rect">
            <a:avLst/>
          </a:prstGeom>
          <a:noFill/>
        </p:spPr>
        <p:txBody>
          <a:bodyPr wrap="square" rtlCol="0">
            <a:spAutoFit/>
          </a:bodyPr>
          <a:lstStyle/>
          <a:p>
            <a:pPr algn="ctr"/>
            <a:r>
              <a:rPr lang="uk-UA" i="1" dirty="0"/>
              <a:t>Кафедральний собор у Ла-Платі</a:t>
            </a:r>
          </a:p>
        </p:txBody>
      </p:sp>
    </p:spTree>
    <p:extLst>
      <p:ext uri="{BB962C8B-B14F-4D97-AF65-F5344CB8AC3E}">
        <p14:creationId xmlns:p14="http://schemas.microsoft.com/office/powerpoint/2010/main" val="5096046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7704" y="160022"/>
            <a:ext cx="5212080" cy="460666"/>
          </a:xfrm>
        </p:spPr>
        <p:txBody>
          <a:bodyPr/>
          <a:lstStyle/>
          <a:p>
            <a:pPr algn="ctr"/>
            <a:r>
              <a:rPr lang="uk-UA" dirty="0">
                <a:solidFill>
                  <a:schemeClr val="tx1"/>
                </a:solidFill>
              </a:rPr>
              <a:t>Освіта</a:t>
            </a:r>
          </a:p>
        </p:txBody>
      </p:sp>
      <p:sp>
        <p:nvSpPr>
          <p:cNvPr id="5" name="TextBox 4"/>
          <p:cNvSpPr txBox="1"/>
          <p:nvPr/>
        </p:nvSpPr>
        <p:spPr>
          <a:xfrm>
            <a:off x="121343" y="620688"/>
            <a:ext cx="8555113" cy="1754326"/>
          </a:xfrm>
          <a:prstGeom prst="rect">
            <a:avLst/>
          </a:prstGeom>
          <a:noFill/>
        </p:spPr>
        <p:txBody>
          <a:bodyPr wrap="square" rtlCol="0">
            <a:spAutoFit/>
          </a:bodyPr>
          <a:lstStyle/>
          <a:p>
            <a:r>
              <a:rPr lang="uk-UA" dirty="0"/>
              <a:t>Аргентинська система освіти має 4 </a:t>
            </a:r>
            <a:r>
              <a:rPr lang="uk-UA" dirty="0" smtClean="0"/>
              <a:t>рівні:</a:t>
            </a:r>
            <a:endParaRPr lang="uk-UA" dirty="0"/>
          </a:p>
          <a:p>
            <a:pPr marL="285750" indent="-285750">
              <a:buFont typeface="Arial" pitchFamily="34" charset="0"/>
              <a:buChar char="•"/>
            </a:pPr>
            <a:r>
              <a:rPr lang="uk-UA" dirty="0" smtClean="0"/>
              <a:t>дошкільна для </a:t>
            </a:r>
            <a:r>
              <a:rPr lang="uk-UA" dirty="0"/>
              <a:t>дітей віком від 45 днів до 5 років включно, останній рік є обов'язковим. </a:t>
            </a:r>
            <a:endParaRPr lang="uk-UA" dirty="0" smtClean="0"/>
          </a:p>
          <a:p>
            <a:pPr marL="285750" indent="-285750">
              <a:buFont typeface="Arial" pitchFamily="34" charset="0"/>
              <a:buChar char="•"/>
            </a:pPr>
            <a:r>
              <a:rPr lang="uk-UA" dirty="0" smtClean="0"/>
              <a:t>початкова обов'язкова </a:t>
            </a:r>
            <a:r>
              <a:rPr lang="uk-UA" dirty="0"/>
              <a:t>для дітей віком від 6 років, зазвичай триває 6 </a:t>
            </a:r>
            <a:r>
              <a:rPr lang="uk-UA" dirty="0" smtClean="0"/>
              <a:t>років.</a:t>
            </a:r>
            <a:endParaRPr lang="uk-UA" dirty="0"/>
          </a:p>
          <a:p>
            <a:pPr marL="285750" indent="-285750">
              <a:buFont typeface="Arial" pitchFamily="34" charset="0"/>
              <a:buChar char="•"/>
            </a:pPr>
            <a:r>
              <a:rPr lang="uk-UA" dirty="0" smtClean="0"/>
              <a:t>середня обов'язкова </a:t>
            </a:r>
            <a:r>
              <a:rPr lang="uk-UA" dirty="0"/>
              <a:t>для дітей, які закінчили курс початкової </a:t>
            </a:r>
            <a:r>
              <a:rPr lang="uk-UA" dirty="0" smtClean="0"/>
              <a:t>освіти.</a:t>
            </a:r>
          </a:p>
          <a:p>
            <a:pPr marL="285750" indent="-285750">
              <a:buFont typeface="Arial" pitchFamily="34" charset="0"/>
              <a:buChar char="•"/>
            </a:pPr>
            <a:r>
              <a:rPr lang="uk-UA" dirty="0" smtClean="0"/>
              <a:t>вища</a:t>
            </a:r>
            <a:r>
              <a:rPr lang="en-US" dirty="0" smtClean="0"/>
              <a:t>, </a:t>
            </a:r>
            <a:r>
              <a:rPr lang="uk-UA" dirty="0"/>
              <a:t>яка поділяється на університетську і </a:t>
            </a:r>
            <a:r>
              <a:rPr lang="uk-UA" dirty="0" err="1" smtClean="0"/>
              <a:t>неуніверситетську</a:t>
            </a:r>
            <a:r>
              <a:rPr lang="uk-UA" dirty="0" smtClean="0"/>
              <a:t>.</a:t>
            </a:r>
            <a:endParaRPr lang="uk-UA" dirty="0"/>
          </a:p>
        </p:txBody>
      </p:sp>
      <p:pic>
        <p:nvPicPr>
          <p:cNvPr id="8" name="Объект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3760009"/>
            <a:ext cx="3672408" cy="2749713"/>
          </a:xfr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3760009"/>
            <a:ext cx="3672408" cy="2754306"/>
          </a:xfrm>
          <a:prstGeom prst="rect">
            <a:avLst/>
          </a:prstGeom>
        </p:spPr>
      </p:pic>
      <p:sp>
        <p:nvSpPr>
          <p:cNvPr id="3" name="TextBox 2"/>
          <p:cNvSpPr txBox="1"/>
          <p:nvPr/>
        </p:nvSpPr>
        <p:spPr>
          <a:xfrm>
            <a:off x="251520" y="2356516"/>
            <a:ext cx="8568952" cy="1200329"/>
          </a:xfrm>
          <a:prstGeom prst="rect">
            <a:avLst/>
          </a:prstGeom>
          <a:noFill/>
        </p:spPr>
        <p:txBody>
          <a:bodyPr wrap="square" rtlCol="0">
            <a:spAutoFit/>
          </a:bodyPr>
          <a:lstStyle/>
          <a:p>
            <a:r>
              <a:rPr lang="uk-UA" dirty="0" smtClean="0"/>
              <a:t>5 </a:t>
            </a:r>
            <a:r>
              <a:rPr lang="uk-UA" dirty="0"/>
              <a:t>грудня 2006 в Аргентині офіційно проголошено загальне обов'язкове навчання дітей віком від 5 до 18 років. Питаннями навчання займаються Міністерство освіти Аргентини, провінційні міністерства освіти, Федеральна рада освіти. За законом </a:t>
            </a:r>
            <a:r>
              <a:rPr lang="uk-UA" dirty="0" smtClean="0"/>
              <a:t>на </a:t>
            </a:r>
            <a:r>
              <a:rPr lang="uk-UA" dirty="0"/>
              <a:t>фінансування освіти в Аргентині має виділятися не менше 6% ВВП країни.</a:t>
            </a:r>
          </a:p>
        </p:txBody>
      </p:sp>
    </p:spTree>
    <p:extLst>
      <p:ext uri="{BB962C8B-B14F-4D97-AF65-F5344CB8AC3E}">
        <p14:creationId xmlns:p14="http://schemas.microsoft.com/office/powerpoint/2010/main" val="21058286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563888" y="27678"/>
            <a:ext cx="2232248" cy="628242"/>
          </a:xfrm>
        </p:spPr>
        <p:txBody>
          <a:bodyPr/>
          <a:lstStyle/>
          <a:p>
            <a:r>
              <a:rPr lang="uk-UA" dirty="0"/>
              <a:t>Культура</a:t>
            </a:r>
          </a:p>
        </p:txBody>
      </p:sp>
      <p:sp>
        <p:nvSpPr>
          <p:cNvPr id="5" name="TextBox 4"/>
          <p:cNvSpPr txBox="1"/>
          <p:nvPr/>
        </p:nvSpPr>
        <p:spPr>
          <a:xfrm>
            <a:off x="287016" y="689201"/>
            <a:ext cx="8856984" cy="1754326"/>
          </a:xfrm>
          <a:prstGeom prst="rect">
            <a:avLst/>
          </a:prstGeom>
          <a:noFill/>
        </p:spPr>
        <p:txBody>
          <a:bodyPr wrap="square" rtlCol="0">
            <a:spAutoFit/>
          </a:bodyPr>
          <a:lstStyle/>
          <a:p>
            <a:r>
              <a:rPr lang="uk-UA" dirty="0"/>
              <a:t>Культура Аргентини характеризується різноманітністю завдяки мультикультуралізму та </a:t>
            </a:r>
            <a:r>
              <a:rPr lang="uk-UA" dirty="0" err="1"/>
              <a:t>мультиетнічності</a:t>
            </a:r>
            <a:r>
              <a:rPr lang="uk-UA" dirty="0"/>
              <a:t> населення цієї країни, складеного переважно з переселенців з багатьох країн світу, а також місцевих індіанців. Аргентинська культура є тривким синкретизмом форм вираження думки, характерних для суспільств різних світоглядів, які об'єднуючись, хоча й не без конфліктів, утворюють подвійне відчуття приналежності до культури Європи і Латинської Америки.</a:t>
            </a: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933" y="2780929"/>
            <a:ext cx="4741115" cy="2957150"/>
          </a:xfrm>
          <a:prstGeom prst="rect">
            <a:avLst/>
          </a:prstGeom>
        </p:spPr>
      </p:pic>
      <p:sp>
        <p:nvSpPr>
          <p:cNvPr id="7" name="TextBox 6"/>
          <p:cNvSpPr txBox="1"/>
          <p:nvPr/>
        </p:nvSpPr>
        <p:spPr>
          <a:xfrm>
            <a:off x="611560" y="5981763"/>
            <a:ext cx="4176464" cy="369332"/>
          </a:xfrm>
          <a:prstGeom prst="rect">
            <a:avLst/>
          </a:prstGeom>
          <a:noFill/>
        </p:spPr>
        <p:txBody>
          <a:bodyPr wrap="square" rtlCol="0">
            <a:spAutoFit/>
          </a:bodyPr>
          <a:lstStyle/>
          <a:p>
            <a:pPr algn="ctr"/>
            <a:r>
              <a:rPr lang="uk-UA" i="1" dirty="0"/>
              <a:t>Театр Колумба</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0997" y="2780929"/>
            <a:ext cx="3942867" cy="2957150"/>
          </a:xfrm>
          <a:prstGeom prst="rect">
            <a:avLst/>
          </a:prstGeom>
        </p:spPr>
      </p:pic>
      <p:sp>
        <p:nvSpPr>
          <p:cNvPr id="9" name="TextBox 8"/>
          <p:cNvSpPr txBox="1"/>
          <p:nvPr/>
        </p:nvSpPr>
        <p:spPr>
          <a:xfrm>
            <a:off x="5060997" y="5805264"/>
            <a:ext cx="3831483" cy="646331"/>
          </a:xfrm>
          <a:prstGeom prst="rect">
            <a:avLst/>
          </a:prstGeom>
          <a:noFill/>
        </p:spPr>
        <p:txBody>
          <a:bodyPr wrap="square" rtlCol="0">
            <a:spAutoFit/>
          </a:bodyPr>
          <a:lstStyle/>
          <a:p>
            <a:r>
              <a:rPr lang="ru-RU" i="1" dirty="0" err="1"/>
              <a:t>Національний</a:t>
            </a:r>
            <a:r>
              <a:rPr lang="ru-RU" i="1" dirty="0"/>
              <a:t> музей декоративного </a:t>
            </a:r>
            <a:r>
              <a:rPr lang="ru-RU" i="1" dirty="0" err="1"/>
              <a:t>мистецтва</a:t>
            </a:r>
            <a:r>
              <a:rPr lang="ru-RU" i="1" dirty="0"/>
              <a:t> у </a:t>
            </a:r>
            <a:r>
              <a:rPr lang="ru-RU" i="1" dirty="0" err="1" smtClean="0"/>
              <a:t>Буенос-Айресі</a:t>
            </a:r>
            <a:r>
              <a:rPr lang="ru-RU" dirty="0" smtClean="0"/>
              <a:t>.</a:t>
            </a:r>
            <a:endParaRPr lang="uk-UA" dirty="0"/>
          </a:p>
        </p:txBody>
      </p:sp>
    </p:spTree>
    <p:extLst>
      <p:ext uri="{BB962C8B-B14F-4D97-AF65-F5344CB8AC3E}">
        <p14:creationId xmlns:p14="http://schemas.microsoft.com/office/powerpoint/2010/main" val="8396847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23528" y="2589581"/>
            <a:ext cx="3336374" cy="4096270"/>
          </a:xfrm>
        </p:spPr>
      </p:pic>
      <p:sp>
        <p:nvSpPr>
          <p:cNvPr id="4" name="Заголовок 3"/>
          <p:cNvSpPr>
            <a:spLocks noGrp="1"/>
          </p:cNvSpPr>
          <p:nvPr>
            <p:ph type="title"/>
          </p:nvPr>
        </p:nvSpPr>
        <p:spPr>
          <a:xfrm>
            <a:off x="1115616" y="288072"/>
            <a:ext cx="1588800" cy="548640"/>
          </a:xfrm>
        </p:spPr>
        <p:txBody>
          <a:bodyPr/>
          <a:lstStyle/>
          <a:p>
            <a:r>
              <a:rPr lang="uk-UA" dirty="0"/>
              <a:t>Музика</a:t>
            </a:r>
          </a:p>
        </p:txBody>
      </p:sp>
      <p:sp>
        <p:nvSpPr>
          <p:cNvPr id="5" name="TextBox 4"/>
          <p:cNvSpPr txBox="1"/>
          <p:nvPr/>
        </p:nvSpPr>
        <p:spPr>
          <a:xfrm>
            <a:off x="179512" y="836712"/>
            <a:ext cx="4464496" cy="1754326"/>
          </a:xfrm>
          <a:prstGeom prst="rect">
            <a:avLst/>
          </a:prstGeom>
          <a:noFill/>
        </p:spPr>
        <p:txBody>
          <a:bodyPr wrap="square" rtlCol="0">
            <a:spAutoFit/>
          </a:bodyPr>
          <a:lstStyle/>
          <a:p>
            <a:r>
              <a:rPr lang="uk-UA" dirty="0"/>
              <a:t>Найбільш знаним породженням аргентинської музики є танго, що значно вплинуло на розвиток музики в Аргентині та поза її межами. Найвідомішими музикантами у цьому жанрі вважають Карлоса </a:t>
            </a:r>
            <a:r>
              <a:rPr lang="uk-UA" dirty="0" err="1"/>
              <a:t>Гарделя</a:t>
            </a:r>
            <a:r>
              <a:rPr lang="uk-UA" dirty="0"/>
              <a:t> й </a:t>
            </a:r>
            <a:r>
              <a:rPr lang="uk-UA" dirty="0" err="1"/>
              <a:t>Астора</a:t>
            </a:r>
            <a:r>
              <a:rPr lang="uk-UA" dirty="0"/>
              <a:t> </a:t>
            </a:r>
            <a:r>
              <a:rPr lang="uk-UA" dirty="0" err="1"/>
              <a:t>П'яццолу</a:t>
            </a:r>
            <a:r>
              <a:rPr lang="uk-UA" dirty="0"/>
              <a:t>.</a:t>
            </a:r>
          </a:p>
        </p:txBody>
      </p:sp>
      <p:sp>
        <p:nvSpPr>
          <p:cNvPr id="7" name="TextBox 6"/>
          <p:cNvSpPr txBox="1"/>
          <p:nvPr/>
        </p:nvSpPr>
        <p:spPr>
          <a:xfrm>
            <a:off x="5652120" y="313492"/>
            <a:ext cx="2664296" cy="523220"/>
          </a:xfrm>
          <a:prstGeom prst="rect">
            <a:avLst/>
          </a:prstGeom>
          <a:noFill/>
        </p:spPr>
        <p:txBody>
          <a:bodyPr wrap="square" rtlCol="0">
            <a:spAutoFit/>
          </a:bodyPr>
          <a:lstStyle/>
          <a:p>
            <a:r>
              <a:rPr lang="uk-UA" sz="2800" dirty="0">
                <a:latin typeface="+mj-lt"/>
              </a:rPr>
              <a:t>Література</a:t>
            </a:r>
          </a:p>
        </p:txBody>
      </p:sp>
      <p:sp>
        <p:nvSpPr>
          <p:cNvPr id="8" name="TextBox 7"/>
          <p:cNvSpPr txBox="1"/>
          <p:nvPr/>
        </p:nvSpPr>
        <p:spPr>
          <a:xfrm>
            <a:off x="4427984" y="871139"/>
            <a:ext cx="4320480" cy="2031325"/>
          </a:xfrm>
          <a:prstGeom prst="rect">
            <a:avLst/>
          </a:prstGeom>
          <a:noFill/>
        </p:spPr>
        <p:txBody>
          <a:bodyPr wrap="square" rtlCol="0">
            <a:spAutoFit/>
          </a:bodyPr>
          <a:lstStyle/>
          <a:p>
            <a:r>
              <a:rPr lang="uk-UA" dirty="0"/>
              <a:t>Аргентинська література — одна з найрозвиненіших та найвпливовіших на Латиноамериканському континенті. </a:t>
            </a:r>
            <a:r>
              <a:rPr lang="uk-UA" dirty="0" smtClean="0"/>
              <a:t>Найвідомішими </a:t>
            </a:r>
            <a:r>
              <a:rPr lang="uk-UA" dirty="0"/>
              <a:t>аргентинськими письменниками є Хорхе Луїс </a:t>
            </a:r>
            <a:r>
              <a:rPr lang="uk-UA" dirty="0" err="1"/>
              <a:t>Борхес</a:t>
            </a:r>
            <a:r>
              <a:rPr lang="uk-UA" dirty="0"/>
              <a:t>, </a:t>
            </a:r>
            <a:r>
              <a:rPr lang="uk-UA" dirty="0" err="1"/>
              <a:t>Хуліо</a:t>
            </a:r>
            <a:r>
              <a:rPr lang="uk-UA" dirty="0"/>
              <a:t> </a:t>
            </a:r>
            <a:r>
              <a:rPr lang="uk-UA" dirty="0" err="1"/>
              <a:t>Кортасар</a:t>
            </a:r>
            <a:r>
              <a:rPr lang="uk-UA" dirty="0"/>
              <a:t>, </a:t>
            </a:r>
            <a:r>
              <a:rPr lang="uk-UA" dirty="0" err="1"/>
              <a:t>Леопольдо</a:t>
            </a:r>
            <a:r>
              <a:rPr lang="uk-UA" dirty="0"/>
              <a:t> </a:t>
            </a:r>
            <a:r>
              <a:rPr lang="uk-UA" dirty="0" err="1"/>
              <a:t>Лугонес</a:t>
            </a:r>
            <a:r>
              <a:rPr lang="uk-UA" dirty="0"/>
              <a:t>, </a:t>
            </a:r>
            <a:r>
              <a:rPr lang="uk-UA" dirty="0" err="1"/>
              <a:t>Ернесто</a:t>
            </a:r>
            <a:r>
              <a:rPr lang="uk-UA" dirty="0"/>
              <a:t> </a:t>
            </a:r>
            <a:r>
              <a:rPr lang="uk-UA" dirty="0" err="1"/>
              <a:t>Сабато</a:t>
            </a:r>
            <a:r>
              <a:rPr lang="uk-UA" dirty="0"/>
              <a:t>, Томас </a:t>
            </a:r>
            <a:r>
              <a:rPr lang="uk-UA" dirty="0" err="1"/>
              <a:t>Елой</a:t>
            </a:r>
            <a:r>
              <a:rPr lang="uk-UA" dirty="0"/>
              <a:t> </a:t>
            </a:r>
            <a:r>
              <a:rPr lang="uk-UA" dirty="0" err="1" smtClean="0"/>
              <a:t>Мартінес</a:t>
            </a:r>
            <a:r>
              <a:rPr lang="uk-UA" dirty="0" smtClean="0"/>
              <a:t>.</a:t>
            </a:r>
            <a:endParaRPr lang="uk-UA" dirty="0"/>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2902464"/>
            <a:ext cx="2102671" cy="3334848"/>
          </a:xfrm>
          <a:prstGeom prst="rect">
            <a:avLst/>
          </a:prstGeom>
        </p:spPr>
      </p:pic>
      <p:sp>
        <p:nvSpPr>
          <p:cNvPr id="10" name="TextBox 9"/>
          <p:cNvSpPr txBox="1"/>
          <p:nvPr/>
        </p:nvSpPr>
        <p:spPr>
          <a:xfrm>
            <a:off x="4409982" y="6272438"/>
            <a:ext cx="2178242" cy="369332"/>
          </a:xfrm>
          <a:prstGeom prst="rect">
            <a:avLst/>
          </a:prstGeom>
          <a:noFill/>
        </p:spPr>
        <p:txBody>
          <a:bodyPr wrap="square" rtlCol="0">
            <a:spAutoFit/>
          </a:bodyPr>
          <a:lstStyle/>
          <a:p>
            <a:r>
              <a:rPr lang="uk-UA" dirty="0"/>
              <a:t> </a:t>
            </a:r>
            <a:r>
              <a:rPr lang="uk-UA" i="1" dirty="0"/>
              <a:t>Хорхе Луїс </a:t>
            </a:r>
            <a:r>
              <a:rPr lang="uk-UA" i="1" dirty="0" err="1"/>
              <a:t>Борхес</a:t>
            </a:r>
            <a:endParaRPr lang="uk-UA" i="1" dirty="0"/>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2280" y="2902464"/>
            <a:ext cx="2262966" cy="3334848"/>
          </a:xfrm>
          <a:prstGeom prst="rect">
            <a:avLst/>
          </a:prstGeom>
        </p:spPr>
      </p:pic>
      <p:sp>
        <p:nvSpPr>
          <p:cNvPr id="12" name="TextBox 11"/>
          <p:cNvSpPr txBox="1"/>
          <p:nvPr/>
        </p:nvSpPr>
        <p:spPr>
          <a:xfrm>
            <a:off x="6660232" y="6272438"/>
            <a:ext cx="2190958" cy="369332"/>
          </a:xfrm>
          <a:prstGeom prst="rect">
            <a:avLst/>
          </a:prstGeom>
          <a:noFill/>
        </p:spPr>
        <p:txBody>
          <a:bodyPr wrap="square" rtlCol="0">
            <a:spAutoFit/>
          </a:bodyPr>
          <a:lstStyle/>
          <a:p>
            <a:r>
              <a:rPr lang="uk-UA" i="1" dirty="0" err="1"/>
              <a:t>Леопольдо</a:t>
            </a:r>
            <a:r>
              <a:rPr lang="uk-UA" i="1" dirty="0"/>
              <a:t> </a:t>
            </a:r>
            <a:r>
              <a:rPr lang="uk-UA" i="1" dirty="0" err="1"/>
              <a:t>Лугонес</a:t>
            </a:r>
            <a:endParaRPr lang="uk-UA" i="1" dirty="0"/>
          </a:p>
        </p:txBody>
      </p:sp>
    </p:spTree>
    <p:extLst>
      <p:ext uri="{BB962C8B-B14F-4D97-AF65-F5344CB8AC3E}">
        <p14:creationId xmlns:p14="http://schemas.microsoft.com/office/powerpoint/2010/main" val="2721075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508104" y="693576"/>
            <a:ext cx="3034319" cy="4311136"/>
          </a:xfrm>
        </p:spPr>
      </p:pic>
      <p:sp>
        <p:nvSpPr>
          <p:cNvPr id="4" name="Заголовок 3"/>
          <p:cNvSpPr>
            <a:spLocks noGrp="1"/>
          </p:cNvSpPr>
          <p:nvPr>
            <p:ph type="title"/>
          </p:nvPr>
        </p:nvSpPr>
        <p:spPr/>
        <p:txBody>
          <a:bodyPr/>
          <a:lstStyle/>
          <a:p>
            <a:r>
              <a:rPr lang="uk-UA" dirty="0"/>
              <a:t>Кухня</a:t>
            </a:r>
          </a:p>
        </p:txBody>
      </p:sp>
      <p:sp>
        <p:nvSpPr>
          <p:cNvPr id="5" name="TextBox 4"/>
          <p:cNvSpPr txBox="1"/>
          <p:nvPr/>
        </p:nvSpPr>
        <p:spPr>
          <a:xfrm>
            <a:off x="251520" y="1124744"/>
            <a:ext cx="4536504" cy="2031325"/>
          </a:xfrm>
          <a:prstGeom prst="rect">
            <a:avLst/>
          </a:prstGeom>
          <a:noFill/>
        </p:spPr>
        <p:txBody>
          <a:bodyPr wrap="square" rtlCol="0">
            <a:spAutoFit/>
          </a:bodyPr>
          <a:lstStyle/>
          <a:p>
            <a:r>
              <a:rPr lang="uk-UA" dirty="0"/>
              <a:t>Основу аргентинської кухні складають страви з яловичини і вино, а також продукти, які є відносно дешевими у цій країні. Кухня Аргентини формувалася під впливом традицій </a:t>
            </a:r>
            <a:r>
              <a:rPr lang="uk-UA" dirty="0" err="1"/>
              <a:t>доколумбових</a:t>
            </a:r>
            <a:r>
              <a:rPr lang="uk-UA" dirty="0"/>
              <a:t> цивілізацій, а потім європейських мігрантів, переважно італійців та іспанців. </a:t>
            </a:r>
          </a:p>
        </p:txBody>
      </p:sp>
      <p:sp>
        <p:nvSpPr>
          <p:cNvPr id="7" name="TextBox 6"/>
          <p:cNvSpPr txBox="1"/>
          <p:nvPr/>
        </p:nvSpPr>
        <p:spPr>
          <a:xfrm>
            <a:off x="251520" y="3068960"/>
            <a:ext cx="4824536" cy="3139321"/>
          </a:xfrm>
          <a:prstGeom prst="rect">
            <a:avLst/>
          </a:prstGeom>
          <a:noFill/>
        </p:spPr>
        <p:txBody>
          <a:bodyPr wrap="square" rtlCol="0">
            <a:spAutoFit/>
          </a:bodyPr>
          <a:lstStyle/>
          <a:p>
            <a:r>
              <a:rPr lang="uk-UA" dirty="0"/>
              <a:t>Типовими аргентинськими стравами і напоями є:</a:t>
            </a:r>
          </a:p>
          <a:p>
            <a:pPr marL="285750" indent="-285750">
              <a:buFont typeface="Arial" pitchFamily="34" charset="0"/>
              <a:buChar char="•"/>
            </a:pPr>
            <a:r>
              <a:rPr lang="uk-UA" dirty="0" err="1" smtClean="0"/>
              <a:t>Асадо</a:t>
            </a:r>
            <a:r>
              <a:rPr lang="uk-UA" dirty="0" smtClean="0"/>
              <a:t> </a:t>
            </a:r>
            <a:r>
              <a:rPr lang="uk-UA" dirty="0"/>
              <a:t>— м'ясо, смажене на вогні</a:t>
            </a:r>
          </a:p>
          <a:p>
            <a:pPr marL="285750" indent="-285750">
              <a:buFont typeface="Arial" pitchFamily="34" charset="0"/>
              <a:buChar char="•"/>
            </a:pPr>
            <a:r>
              <a:rPr lang="uk-UA" dirty="0" smtClean="0"/>
              <a:t>Мате </a:t>
            </a:r>
            <a:r>
              <a:rPr lang="uk-UA" dirty="0"/>
              <a:t>— чай з гостролиста </a:t>
            </a:r>
            <a:r>
              <a:rPr lang="uk-UA" dirty="0" smtClean="0"/>
              <a:t>парагвайського</a:t>
            </a:r>
          </a:p>
          <a:p>
            <a:pPr marL="285750" indent="-285750">
              <a:buFont typeface="Arial" pitchFamily="34" charset="0"/>
              <a:buChar char="•"/>
            </a:pPr>
            <a:r>
              <a:rPr lang="uk-UA" dirty="0" err="1" smtClean="0"/>
              <a:t>Дульсе-де-лече</a:t>
            </a:r>
            <a:r>
              <a:rPr lang="uk-UA" dirty="0" smtClean="0"/>
              <a:t> </a:t>
            </a:r>
            <a:r>
              <a:rPr lang="uk-UA" dirty="0"/>
              <a:t>— десерт, схожий на варену </a:t>
            </a:r>
            <a:r>
              <a:rPr lang="uk-UA" dirty="0" err="1" smtClean="0"/>
              <a:t>згущенку</a:t>
            </a:r>
            <a:endParaRPr lang="uk-UA" dirty="0" smtClean="0"/>
          </a:p>
          <a:p>
            <a:pPr marL="285750" indent="-285750">
              <a:buFont typeface="Arial" pitchFamily="34" charset="0"/>
              <a:buChar char="•"/>
            </a:pPr>
            <a:r>
              <a:rPr lang="uk-UA" dirty="0" err="1" smtClean="0"/>
              <a:t>Альфахори</a:t>
            </a:r>
            <a:r>
              <a:rPr lang="uk-UA" dirty="0" smtClean="0"/>
              <a:t> </a:t>
            </a:r>
            <a:r>
              <a:rPr lang="uk-UA" dirty="0"/>
              <a:t>— пироги, начинений </a:t>
            </a:r>
            <a:r>
              <a:rPr lang="uk-UA" dirty="0" err="1"/>
              <a:t>дульсе-де-лече</a:t>
            </a:r>
            <a:r>
              <a:rPr lang="uk-UA" dirty="0"/>
              <a:t> і политий </a:t>
            </a:r>
            <a:r>
              <a:rPr lang="uk-UA" dirty="0" smtClean="0"/>
              <a:t>шоколадом</a:t>
            </a:r>
          </a:p>
          <a:p>
            <a:pPr marL="285750" indent="-285750">
              <a:buFont typeface="Arial" pitchFamily="34" charset="0"/>
              <a:buChar char="•"/>
            </a:pPr>
            <a:r>
              <a:rPr lang="uk-UA" dirty="0" err="1" smtClean="0"/>
              <a:t>Емпанада</a:t>
            </a:r>
            <a:r>
              <a:rPr lang="uk-UA" dirty="0" smtClean="0"/>
              <a:t> </a:t>
            </a:r>
            <a:r>
              <a:rPr lang="uk-UA" dirty="0"/>
              <a:t>— різновид </a:t>
            </a:r>
            <a:r>
              <a:rPr lang="uk-UA" dirty="0" smtClean="0"/>
              <a:t>пирогів</a:t>
            </a:r>
          </a:p>
          <a:p>
            <a:pPr marL="285750" indent="-285750">
              <a:buFont typeface="Arial" pitchFamily="34" charset="0"/>
              <a:buChar char="•"/>
            </a:pPr>
            <a:r>
              <a:rPr lang="uk-UA" dirty="0" smtClean="0"/>
              <a:t>Відбивна </a:t>
            </a:r>
            <a:r>
              <a:rPr lang="uk-UA" dirty="0" err="1"/>
              <a:t>по-міланськи</a:t>
            </a:r>
            <a:r>
              <a:rPr lang="uk-UA" dirty="0"/>
              <a:t> (</a:t>
            </a:r>
            <a:r>
              <a:rPr lang="uk-UA" dirty="0" err="1"/>
              <a:t>міланеса</a:t>
            </a:r>
            <a:r>
              <a:rPr lang="uk-UA" dirty="0"/>
              <a:t>)</a:t>
            </a:r>
          </a:p>
          <a:p>
            <a:pPr marL="285750" indent="-285750">
              <a:buFont typeface="Arial" pitchFamily="34" charset="0"/>
              <a:buChar char="•"/>
            </a:pPr>
            <a:r>
              <a:rPr lang="uk-UA" dirty="0" err="1" smtClean="0"/>
              <a:t>Локро</a:t>
            </a:r>
            <a:r>
              <a:rPr lang="uk-UA" dirty="0" smtClean="0"/>
              <a:t> </a:t>
            </a:r>
            <a:r>
              <a:rPr lang="uk-UA" dirty="0"/>
              <a:t>— страва з маїсу, гарбуза, </a:t>
            </a:r>
            <a:r>
              <a:rPr lang="uk-UA" dirty="0" smtClean="0"/>
              <a:t>квасолі</a:t>
            </a:r>
            <a:endParaRPr lang="uk-UA" dirty="0"/>
          </a:p>
        </p:txBody>
      </p:sp>
      <p:sp>
        <p:nvSpPr>
          <p:cNvPr id="8" name="TextBox 7"/>
          <p:cNvSpPr txBox="1"/>
          <p:nvPr/>
        </p:nvSpPr>
        <p:spPr>
          <a:xfrm>
            <a:off x="5099264" y="5085184"/>
            <a:ext cx="3816424" cy="646331"/>
          </a:xfrm>
          <a:prstGeom prst="rect">
            <a:avLst/>
          </a:prstGeom>
          <a:noFill/>
        </p:spPr>
        <p:txBody>
          <a:bodyPr wrap="square" rtlCol="0">
            <a:spAutoFit/>
          </a:bodyPr>
          <a:lstStyle/>
          <a:p>
            <a:r>
              <a:rPr lang="uk-UA" i="1" dirty="0"/>
              <a:t>Мате — традиційний аргентинський напій</a:t>
            </a:r>
          </a:p>
        </p:txBody>
      </p:sp>
    </p:spTree>
    <p:extLst>
      <p:ext uri="{BB962C8B-B14F-4D97-AF65-F5344CB8AC3E}">
        <p14:creationId xmlns:p14="http://schemas.microsoft.com/office/powerpoint/2010/main" val="35275077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305819" y="912161"/>
            <a:ext cx="4551165" cy="2820491"/>
          </a:xfrm>
        </p:spPr>
      </p:pic>
      <p:sp>
        <p:nvSpPr>
          <p:cNvPr id="4" name="Заголовок 3"/>
          <p:cNvSpPr>
            <a:spLocks noGrp="1"/>
          </p:cNvSpPr>
          <p:nvPr>
            <p:ph type="title"/>
          </p:nvPr>
        </p:nvSpPr>
        <p:spPr/>
        <p:txBody>
          <a:bodyPr/>
          <a:lstStyle/>
          <a:p>
            <a:pPr algn="ctr"/>
            <a:r>
              <a:rPr lang="uk-UA" dirty="0"/>
              <a:t>Туризм та відпочинок</a:t>
            </a:r>
          </a:p>
        </p:txBody>
      </p:sp>
      <p:sp>
        <p:nvSpPr>
          <p:cNvPr id="5" name="TextBox 4"/>
          <p:cNvSpPr txBox="1"/>
          <p:nvPr/>
        </p:nvSpPr>
        <p:spPr>
          <a:xfrm>
            <a:off x="107504" y="908721"/>
            <a:ext cx="4188624" cy="3139321"/>
          </a:xfrm>
          <a:prstGeom prst="rect">
            <a:avLst/>
          </a:prstGeom>
          <a:noFill/>
        </p:spPr>
        <p:txBody>
          <a:bodyPr wrap="square" rtlCol="0">
            <a:spAutoFit/>
          </a:bodyPr>
          <a:lstStyle/>
          <a:p>
            <a:pPr marL="285750" indent="-285750">
              <a:buFont typeface="Arial" pitchFamily="34" charset="0"/>
              <a:buChar char="•"/>
            </a:pPr>
            <a:r>
              <a:rPr lang="uk-UA" dirty="0" smtClean="0"/>
              <a:t>Аргентина </a:t>
            </a:r>
            <a:r>
              <a:rPr lang="uk-UA" dirty="0"/>
              <a:t>є другою за туристичною популярністю країною у Південній Америці (після Бразилії).</a:t>
            </a:r>
          </a:p>
          <a:p>
            <a:pPr marL="285750" indent="-285750">
              <a:buFont typeface="Arial" pitchFamily="34" charset="0"/>
              <a:buChar char="•"/>
            </a:pPr>
            <a:r>
              <a:rPr lang="uk-UA" dirty="0" smtClean="0"/>
              <a:t>Найпопулярнішою </a:t>
            </a:r>
            <a:r>
              <a:rPr lang="uk-UA" dirty="0"/>
              <a:t>туристичною атракцією Аргентини є місто Буенос-Айрес. У 2007 році його </a:t>
            </a:r>
            <a:r>
              <a:rPr lang="uk-UA" dirty="0" smtClean="0"/>
              <a:t>відвідали</a:t>
            </a:r>
          </a:p>
          <a:p>
            <a:r>
              <a:rPr lang="uk-UA" dirty="0"/>
              <a:t> </a:t>
            </a:r>
            <a:r>
              <a:rPr lang="uk-UA" dirty="0" smtClean="0"/>
              <a:t>   </a:t>
            </a:r>
            <a:r>
              <a:rPr lang="uk-UA" dirty="0" smtClean="0"/>
              <a:t> </a:t>
            </a:r>
            <a:r>
              <a:rPr lang="uk-UA" dirty="0"/>
              <a:t>5 250 000 туристів. </a:t>
            </a:r>
            <a:endParaRPr lang="uk-UA" dirty="0" smtClean="0"/>
          </a:p>
          <a:p>
            <a:pPr marL="285750" indent="-285750">
              <a:buFont typeface="Arial" pitchFamily="34" charset="0"/>
              <a:buChar char="•"/>
            </a:pPr>
            <a:r>
              <a:rPr lang="uk-UA" dirty="0" smtClean="0"/>
              <a:t>Іншими </a:t>
            </a:r>
            <a:r>
              <a:rPr lang="uk-UA" dirty="0"/>
              <a:t>туристичними центрами є водоспад </a:t>
            </a:r>
            <a:r>
              <a:rPr lang="uk-UA" dirty="0" err="1"/>
              <a:t>Ігуасу</a:t>
            </a:r>
            <a:r>
              <a:rPr lang="uk-UA" dirty="0"/>
              <a:t> та інші об'єкти, внесені до Списку об'єктів Світової спадщини </a:t>
            </a:r>
            <a:r>
              <a:rPr lang="uk-UA" dirty="0" smtClean="0"/>
              <a:t>ЮНЕСКО.</a:t>
            </a:r>
            <a:endParaRPr lang="uk-UA" dirty="0"/>
          </a:p>
        </p:txBody>
      </p:sp>
      <p:sp>
        <p:nvSpPr>
          <p:cNvPr id="7" name="TextBox 6"/>
          <p:cNvSpPr txBox="1"/>
          <p:nvPr/>
        </p:nvSpPr>
        <p:spPr>
          <a:xfrm>
            <a:off x="4296128" y="3729414"/>
            <a:ext cx="4536504" cy="369332"/>
          </a:xfrm>
          <a:prstGeom prst="rect">
            <a:avLst/>
          </a:prstGeom>
          <a:noFill/>
        </p:spPr>
        <p:txBody>
          <a:bodyPr wrap="square" rtlCol="0">
            <a:spAutoFit/>
          </a:bodyPr>
          <a:lstStyle/>
          <a:p>
            <a:pPr algn="ctr"/>
            <a:r>
              <a:rPr lang="uk-UA" i="1" dirty="0"/>
              <a:t>Національний парк </a:t>
            </a:r>
            <a:r>
              <a:rPr lang="uk-UA" i="1" dirty="0" err="1"/>
              <a:t>Талампая</a:t>
            </a:r>
            <a:endParaRPr lang="uk-UA" i="1"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031642"/>
            <a:ext cx="3828584" cy="2289044"/>
          </a:xfrm>
          <a:prstGeom prst="rect">
            <a:avLst/>
          </a:prstGeom>
        </p:spPr>
      </p:pic>
      <p:sp>
        <p:nvSpPr>
          <p:cNvPr id="9" name="TextBox 8"/>
          <p:cNvSpPr txBox="1"/>
          <p:nvPr/>
        </p:nvSpPr>
        <p:spPr>
          <a:xfrm>
            <a:off x="467544" y="6381328"/>
            <a:ext cx="3828584" cy="369332"/>
          </a:xfrm>
          <a:prstGeom prst="rect">
            <a:avLst/>
          </a:prstGeom>
          <a:noFill/>
        </p:spPr>
        <p:txBody>
          <a:bodyPr wrap="square" rtlCol="0">
            <a:spAutoFit/>
          </a:bodyPr>
          <a:lstStyle/>
          <a:p>
            <a:pPr algn="ctr"/>
            <a:r>
              <a:rPr lang="uk-UA" i="1" dirty="0" err="1"/>
              <a:t>Вальдес</a:t>
            </a:r>
            <a:r>
              <a:rPr lang="uk-UA" i="1" dirty="0"/>
              <a:t> (півострів)</a:t>
            </a: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2304" y="4031642"/>
            <a:ext cx="4380328" cy="2289044"/>
          </a:xfrm>
          <a:prstGeom prst="rect">
            <a:avLst/>
          </a:prstGeom>
        </p:spPr>
      </p:pic>
      <p:sp>
        <p:nvSpPr>
          <p:cNvPr id="11" name="TextBox 10"/>
          <p:cNvSpPr txBox="1"/>
          <p:nvPr/>
        </p:nvSpPr>
        <p:spPr>
          <a:xfrm>
            <a:off x="4452304" y="6381328"/>
            <a:ext cx="4380328" cy="369332"/>
          </a:xfrm>
          <a:prstGeom prst="rect">
            <a:avLst/>
          </a:prstGeom>
          <a:noFill/>
        </p:spPr>
        <p:txBody>
          <a:bodyPr wrap="square" rtlCol="0">
            <a:spAutoFit/>
          </a:bodyPr>
          <a:lstStyle/>
          <a:p>
            <a:pPr algn="ctr"/>
            <a:r>
              <a:rPr lang="uk-UA" dirty="0"/>
              <a:t> </a:t>
            </a:r>
            <a:r>
              <a:rPr lang="uk-UA" i="1" dirty="0" err="1"/>
              <a:t>Кебрада-де-Умауака</a:t>
            </a:r>
            <a:endParaRPr lang="uk-UA" i="1" dirty="0"/>
          </a:p>
        </p:txBody>
      </p:sp>
    </p:spTree>
    <p:extLst>
      <p:ext uri="{BB962C8B-B14F-4D97-AF65-F5344CB8AC3E}">
        <p14:creationId xmlns:p14="http://schemas.microsoft.com/office/powerpoint/2010/main" val="3327414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5219096" y="4797152"/>
            <a:ext cx="4104456" cy="1015663"/>
          </a:xfrm>
          <a:prstGeom prst="rect">
            <a:avLst/>
          </a:prstGeom>
          <a:noFill/>
        </p:spPr>
        <p:txBody>
          <a:bodyPr wrap="square" rtlCol="0">
            <a:spAutoFit/>
          </a:bodyPr>
          <a:lstStyle/>
          <a:p>
            <a:r>
              <a:rPr lang="ru-RU" dirty="0"/>
              <a:t> </a:t>
            </a:r>
            <a:r>
              <a:rPr lang="ru-RU" sz="2000" dirty="0" err="1">
                <a:solidFill>
                  <a:srgbClr val="92D050"/>
                </a:solidFill>
              </a:rPr>
              <a:t>Водоспади</a:t>
            </a:r>
            <a:r>
              <a:rPr lang="ru-RU" sz="2000" dirty="0">
                <a:solidFill>
                  <a:srgbClr val="92D050"/>
                </a:solidFill>
              </a:rPr>
              <a:t> </a:t>
            </a:r>
            <a:r>
              <a:rPr lang="ru-RU" sz="2000" dirty="0" err="1">
                <a:solidFill>
                  <a:srgbClr val="92D050"/>
                </a:solidFill>
              </a:rPr>
              <a:t>Ігуасу</a:t>
            </a:r>
            <a:r>
              <a:rPr lang="ru-RU" sz="2000" dirty="0">
                <a:solidFill>
                  <a:srgbClr val="92D050"/>
                </a:solidFill>
              </a:rPr>
              <a:t>, </a:t>
            </a:r>
            <a:r>
              <a:rPr lang="ru-RU" sz="2000" dirty="0" err="1">
                <a:solidFill>
                  <a:srgbClr val="92D050"/>
                </a:solidFill>
              </a:rPr>
              <a:t>розташовані</a:t>
            </a:r>
            <a:r>
              <a:rPr lang="ru-RU" sz="2000" dirty="0">
                <a:solidFill>
                  <a:srgbClr val="92D050"/>
                </a:solidFill>
              </a:rPr>
              <a:t> на </a:t>
            </a:r>
            <a:r>
              <a:rPr lang="ru-RU" sz="2000" dirty="0" err="1">
                <a:solidFill>
                  <a:srgbClr val="92D050"/>
                </a:solidFill>
              </a:rPr>
              <a:t>півночі</a:t>
            </a:r>
            <a:r>
              <a:rPr lang="ru-RU" sz="2000" dirty="0">
                <a:solidFill>
                  <a:srgbClr val="92D050"/>
                </a:solidFill>
              </a:rPr>
              <a:t> </a:t>
            </a:r>
            <a:r>
              <a:rPr lang="ru-RU" sz="2000" dirty="0" err="1">
                <a:solidFill>
                  <a:srgbClr val="92D050"/>
                </a:solidFill>
              </a:rPr>
              <a:t>Аргентини</a:t>
            </a:r>
            <a:r>
              <a:rPr lang="ru-RU" sz="2000" dirty="0">
                <a:solidFill>
                  <a:srgbClr val="92D050"/>
                </a:solidFill>
              </a:rPr>
              <a:t>, </a:t>
            </a:r>
            <a:r>
              <a:rPr lang="ru-RU" sz="2000" dirty="0" err="1">
                <a:solidFill>
                  <a:srgbClr val="92D050"/>
                </a:solidFill>
              </a:rPr>
              <a:t>визнані</a:t>
            </a:r>
            <a:r>
              <a:rPr lang="ru-RU" sz="2000" dirty="0">
                <a:solidFill>
                  <a:srgbClr val="92D050"/>
                </a:solidFill>
              </a:rPr>
              <a:t> в 2011 </a:t>
            </a:r>
            <a:r>
              <a:rPr lang="ru-RU" sz="2000" dirty="0" err="1">
                <a:solidFill>
                  <a:srgbClr val="92D050"/>
                </a:solidFill>
              </a:rPr>
              <a:t>році</a:t>
            </a:r>
            <a:r>
              <a:rPr lang="ru-RU" sz="2000" dirty="0">
                <a:solidFill>
                  <a:srgbClr val="92D050"/>
                </a:solidFill>
              </a:rPr>
              <a:t> одним </a:t>
            </a:r>
            <a:r>
              <a:rPr lang="ru-RU" sz="2000" dirty="0" err="1">
                <a:solidFill>
                  <a:srgbClr val="92D050"/>
                </a:solidFill>
              </a:rPr>
              <a:t>із</a:t>
            </a:r>
            <a:r>
              <a:rPr lang="ru-RU" sz="2000" dirty="0">
                <a:solidFill>
                  <a:srgbClr val="92D050"/>
                </a:solidFill>
              </a:rPr>
              <a:t> семи чудес </a:t>
            </a:r>
            <a:r>
              <a:rPr lang="ru-RU" sz="2000" dirty="0" err="1">
                <a:solidFill>
                  <a:srgbClr val="92D050"/>
                </a:solidFill>
              </a:rPr>
              <a:t>світу</a:t>
            </a:r>
            <a:r>
              <a:rPr lang="ru-RU" sz="2000" dirty="0">
                <a:solidFill>
                  <a:srgbClr val="92D050"/>
                </a:solidFill>
              </a:rPr>
              <a:t>.</a:t>
            </a:r>
            <a:endParaRPr lang="uk-UA" sz="2000" dirty="0">
              <a:solidFill>
                <a:srgbClr val="92D050"/>
              </a:solidFill>
            </a:endParaRPr>
          </a:p>
        </p:txBody>
      </p:sp>
    </p:spTree>
    <p:extLst>
      <p:ext uri="{BB962C8B-B14F-4D97-AF65-F5344CB8AC3E}">
        <p14:creationId xmlns:p14="http://schemas.microsoft.com/office/powerpoint/2010/main" val="23520157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059832" y="5380672"/>
            <a:ext cx="6073317" cy="1200329"/>
          </a:xfrm>
          <a:prstGeom prst="rect">
            <a:avLst/>
          </a:prstGeom>
          <a:noFill/>
        </p:spPr>
        <p:txBody>
          <a:bodyPr wrap="square" rtlCol="0">
            <a:spAutoFit/>
          </a:bodyPr>
          <a:lstStyle/>
          <a:p>
            <a:r>
              <a:rPr lang="uk-UA" dirty="0" smtClean="0"/>
              <a:t>Національний </a:t>
            </a:r>
            <a:r>
              <a:rPr lang="uk-UA" dirty="0"/>
              <a:t>парк </a:t>
            </a:r>
            <a:r>
              <a:rPr lang="uk-UA" dirty="0" smtClean="0"/>
              <a:t>«</a:t>
            </a:r>
            <a:r>
              <a:rPr lang="uk-UA" dirty="0" err="1" smtClean="0"/>
              <a:t>Ігуасу</a:t>
            </a:r>
            <a:r>
              <a:rPr lang="uk-UA" dirty="0" smtClean="0"/>
              <a:t>» займає </a:t>
            </a:r>
            <a:r>
              <a:rPr lang="uk-UA" dirty="0"/>
              <a:t>площу 55 тисяч гектарів. Парк вважається одним із сучасних чудес світу - це 275 водоспадів, які за секунду скидають 5000 кубометрів води з висоти 70 метрів.</a:t>
            </a:r>
          </a:p>
        </p:txBody>
      </p:sp>
    </p:spTree>
    <p:extLst>
      <p:ext uri="{BB962C8B-B14F-4D97-AF65-F5344CB8AC3E}">
        <p14:creationId xmlns:p14="http://schemas.microsoft.com/office/powerpoint/2010/main" val="26471169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8967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a:xfrm>
            <a:off x="107504" y="1097280"/>
            <a:ext cx="5400600" cy="3712464"/>
          </a:xfrm>
        </p:spPr>
        <p:txBody>
          <a:bodyPr>
            <a:normAutofit/>
          </a:bodyPr>
          <a:lstStyle/>
          <a:p>
            <a:r>
              <a:rPr lang="uk-UA" sz="2000" b="0" dirty="0" smtClean="0"/>
              <a:t>Столиця – </a:t>
            </a:r>
            <a:r>
              <a:rPr lang="uk-UA" sz="2000" dirty="0" smtClean="0"/>
              <a:t>Буенос-Айрес </a:t>
            </a:r>
          </a:p>
          <a:p>
            <a:r>
              <a:rPr lang="uk-UA" sz="2000" b="0" dirty="0"/>
              <a:t>Державний </a:t>
            </a:r>
            <a:r>
              <a:rPr lang="uk-UA" sz="2000" b="0" dirty="0" smtClean="0"/>
              <a:t>устрій – </a:t>
            </a:r>
            <a:r>
              <a:rPr lang="uk-UA" sz="2000" dirty="0" smtClean="0"/>
              <a:t>Федеративна республіка</a:t>
            </a:r>
          </a:p>
          <a:p>
            <a:r>
              <a:rPr lang="ru-RU" sz="2000" b="0" dirty="0" smtClean="0"/>
              <a:t>Президент - </a:t>
            </a:r>
            <a:r>
              <a:rPr lang="ru-RU" sz="2000" dirty="0" err="1" smtClean="0"/>
              <a:t>Крістіна</a:t>
            </a:r>
            <a:r>
              <a:rPr lang="ru-RU" sz="2000" dirty="0" smtClean="0"/>
              <a:t> </a:t>
            </a:r>
            <a:r>
              <a:rPr lang="ru-RU" sz="2000" dirty="0" err="1"/>
              <a:t>Фернандес</a:t>
            </a:r>
            <a:r>
              <a:rPr lang="ru-RU" sz="2000" dirty="0"/>
              <a:t> де </a:t>
            </a:r>
            <a:r>
              <a:rPr lang="ru-RU" sz="2000" dirty="0" err="1" smtClean="0"/>
              <a:t>Кіршнер</a:t>
            </a:r>
            <a:endParaRPr lang="ru-RU" sz="2000" dirty="0" smtClean="0"/>
          </a:p>
          <a:p>
            <a:r>
              <a:rPr lang="ru-RU" sz="2000" b="0" dirty="0" err="1" smtClean="0"/>
              <a:t>Площа</a:t>
            </a:r>
            <a:r>
              <a:rPr lang="ru-RU" sz="2000" b="0" dirty="0" smtClean="0"/>
              <a:t>  - </a:t>
            </a:r>
            <a:r>
              <a:rPr lang="ru-RU" sz="2000" dirty="0" smtClean="0"/>
              <a:t>2 </a:t>
            </a:r>
            <a:r>
              <a:rPr lang="ru-RU" sz="2000" dirty="0"/>
              <a:t>766 890 </a:t>
            </a:r>
            <a:r>
              <a:rPr lang="ru-RU" sz="2000" dirty="0" smtClean="0"/>
              <a:t>км²</a:t>
            </a:r>
          </a:p>
          <a:p>
            <a:r>
              <a:rPr lang="ru-RU" sz="2000" b="0" dirty="0" err="1" smtClean="0"/>
              <a:t>Населення</a:t>
            </a:r>
            <a:r>
              <a:rPr lang="ru-RU" sz="2000" b="0" dirty="0" smtClean="0"/>
              <a:t> - </a:t>
            </a:r>
            <a:r>
              <a:rPr lang="ru-RU" sz="2000" dirty="0" smtClean="0"/>
              <a:t>40 </a:t>
            </a:r>
            <a:r>
              <a:rPr lang="ru-RU" sz="2000" dirty="0"/>
              <a:t>091 </a:t>
            </a:r>
            <a:r>
              <a:rPr lang="ru-RU" sz="2000" dirty="0" smtClean="0"/>
              <a:t>359 </a:t>
            </a:r>
            <a:r>
              <a:rPr lang="ru-RU" sz="2000" dirty="0" err="1" smtClean="0"/>
              <a:t>осіб</a:t>
            </a:r>
            <a:endParaRPr lang="ru-RU" sz="2000" dirty="0" smtClean="0"/>
          </a:p>
          <a:p>
            <a:r>
              <a:rPr lang="uk-UA" sz="2000" b="0" dirty="0" smtClean="0"/>
              <a:t>Офіційна мова -</a:t>
            </a:r>
            <a:r>
              <a:rPr lang="uk-UA" sz="2000" b="0" dirty="0"/>
              <a:t>	</a:t>
            </a:r>
            <a:r>
              <a:rPr lang="uk-UA" sz="2000" dirty="0"/>
              <a:t>І</a:t>
            </a:r>
            <a:r>
              <a:rPr lang="uk-UA" sz="2000" dirty="0" smtClean="0"/>
              <a:t>спанська мова</a:t>
            </a:r>
          </a:p>
          <a:p>
            <a:r>
              <a:rPr lang="uk-UA" sz="2000" b="0" dirty="0" smtClean="0"/>
              <a:t>Валюта -</a:t>
            </a:r>
            <a:r>
              <a:rPr lang="uk-UA" sz="2000" dirty="0" smtClean="0"/>
              <a:t>  Аргентинський </a:t>
            </a:r>
            <a:r>
              <a:rPr lang="uk-UA" sz="2000" dirty="0"/>
              <a:t>песо </a:t>
            </a:r>
            <a:endParaRPr lang="uk-UA" sz="2000" dirty="0" smtClean="0"/>
          </a:p>
        </p:txBody>
      </p:sp>
      <p:sp>
        <p:nvSpPr>
          <p:cNvPr id="4" name="Заголовок 3"/>
          <p:cNvSpPr>
            <a:spLocks noGrp="1"/>
          </p:cNvSpPr>
          <p:nvPr>
            <p:ph type="title"/>
          </p:nvPr>
        </p:nvSpPr>
        <p:spPr/>
        <p:txBody>
          <a:bodyPr/>
          <a:lstStyle/>
          <a:p>
            <a:r>
              <a:rPr lang="uk-UA" dirty="0" smtClean="0"/>
              <a:t>Загальні відомості</a:t>
            </a:r>
            <a:endParaRPr lang="uk-UA" dirty="0"/>
          </a:p>
        </p:txBody>
      </p:sp>
      <p:pic>
        <p:nvPicPr>
          <p:cNvPr id="7" name="Объект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48064" y="764704"/>
            <a:ext cx="3744416" cy="3744416"/>
          </a:xfr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4653136"/>
            <a:ext cx="3096344" cy="2061004"/>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2555" y="4005064"/>
            <a:ext cx="2251573" cy="1620180"/>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48" y="4272747"/>
            <a:ext cx="3347864" cy="2307551"/>
          </a:xfrm>
          <a:prstGeom prst="rect">
            <a:avLst/>
          </a:prstGeom>
        </p:spPr>
      </p:pic>
    </p:spTree>
    <p:extLst>
      <p:ext uri="{BB962C8B-B14F-4D97-AF65-F5344CB8AC3E}">
        <p14:creationId xmlns:p14="http://schemas.microsoft.com/office/powerpoint/2010/main" val="34558711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1" cy="6096000"/>
          </a:xfrm>
          <a:prstGeom prst="rect">
            <a:avLst/>
          </a:prstGeom>
        </p:spPr>
      </p:pic>
      <p:sp>
        <p:nvSpPr>
          <p:cNvPr id="4" name="TextBox 3"/>
          <p:cNvSpPr txBox="1"/>
          <p:nvPr/>
        </p:nvSpPr>
        <p:spPr>
          <a:xfrm>
            <a:off x="-1" y="15061"/>
            <a:ext cx="3312368" cy="369332"/>
          </a:xfrm>
          <a:prstGeom prst="rect">
            <a:avLst/>
          </a:prstGeom>
          <a:noFill/>
        </p:spPr>
        <p:txBody>
          <a:bodyPr wrap="square" rtlCol="0">
            <a:spAutoFit/>
          </a:bodyPr>
          <a:lstStyle/>
          <a:p>
            <a:r>
              <a:rPr lang="uk-UA" b="1" dirty="0"/>
              <a:t>Національний парк </a:t>
            </a:r>
            <a:r>
              <a:rPr lang="uk-UA" b="1" dirty="0" err="1"/>
              <a:t>Талампая</a:t>
            </a:r>
            <a:endParaRPr lang="uk-UA" b="1" dirty="0"/>
          </a:p>
        </p:txBody>
      </p:sp>
      <p:sp>
        <p:nvSpPr>
          <p:cNvPr id="5" name="TextBox 4"/>
          <p:cNvSpPr txBox="1"/>
          <p:nvPr/>
        </p:nvSpPr>
        <p:spPr>
          <a:xfrm>
            <a:off x="107504" y="6096000"/>
            <a:ext cx="8640960" cy="707886"/>
          </a:xfrm>
          <a:prstGeom prst="rect">
            <a:avLst/>
          </a:prstGeom>
          <a:noFill/>
        </p:spPr>
        <p:txBody>
          <a:bodyPr wrap="square" rtlCol="0">
            <a:spAutoFit/>
          </a:bodyPr>
          <a:lstStyle/>
          <a:p>
            <a:r>
              <a:rPr lang="ru-RU" dirty="0"/>
              <a:t> </a:t>
            </a:r>
            <a:r>
              <a:rPr lang="ru-RU" sz="2000" dirty="0" err="1" smtClean="0"/>
              <a:t>Національний</a:t>
            </a:r>
            <a:r>
              <a:rPr lang="ru-RU" sz="2000" dirty="0" smtClean="0"/>
              <a:t> </a:t>
            </a:r>
            <a:r>
              <a:rPr lang="ru-RU" sz="2000" dirty="0"/>
              <a:t>парк в </a:t>
            </a:r>
            <a:r>
              <a:rPr lang="ru-RU" sz="2000" dirty="0" err="1"/>
              <a:t>Аргентині</a:t>
            </a:r>
            <a:r>
              <a:rPr lang="ru-RU" sz="2000" dirty="0"/>
              <a:t>, </a:t>
            </a:r>
            <a:r>
              <a:rPr lang="ru-RU" sz="2000" dirty="0" err="1"/>
              <a:t>розташований</a:t>
            </a:r>
            <a:r>
              <a:rPr lang="ru-RU" sz="2000" dirty="0"/>
              <a:t> в </a:t>
            </a:r>
            <a:r>
              <a:rPr lang="ru-RU" sz="2000" dirty="0" err="1"/>
              <a:t>західній</a:t>
            </a:r>
            <a:r>
              <a:rPr lang="ru-RU" sz="2000" dirty="0"/>
              <a:t> </a:t>
            </a:r>
            <a:r>
              <a:rPr lang="ru-RU" sz="2000" dirty="0" err="1"/>
              <a:t>частині</a:t>
            </a:r>
            <a:r>
              <a:rPr lang="ru-RU" sz="2000" dirty="0"/>
              <a:t> </a:t>
            </a:r>
            <a:r>
              <a:rPr lang="ru-RU" sz="2000" dirty="0" err="1"/>
              <a:t>провінції</a:t>
            </a:r>
            <a:r>
              <a:rPr lang="ru-RU" sz="2000" dirty="0"/>
              <a:t> Ла-</a:t>
            </a:r>
            <a:r>
              <a:rPr lang="ru-RU" sz="2000" dirty="0" err="1"/>
              <a:t>Ріоха</a:t>
            </a:r>
            <a:r>
              <a:rPr lang="ru-RU" sz="2000" dirty="0"/>
              <a:t>. </a:t>
            </a:r>
            <a:endParaRPr lang="uk-UA" sz="2000" dirty="0"/>
          </a:p>
        </p:txBody>
      </p:sp>
    </p:spTree>
    <p:extLst>
      <p:ext uri="{BB962C8B-B14F-4D97-AF65-F5344CB8AC3E}">
        <p14:creationId xmlns:p14="http://schemas.microsoft.com/office/powerpoint/2010/main" val="26670506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53" y="260648"/>
            <a:ext cx="4877962" cy="3024336"/>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731" y="260647"/>
            <a:ext cx="3732389" cy="4976519"/>
          </a:xfrm>
          <a:prstGeom prst="rect">
            <a:avLst/>
          </a:prstGeom>
        </p:spPr>
      </p:pic>
      <p:sp>
        <p:nvSpPr>
          <p:cNvPr id="4" name="TextBox 3"/>
          <p:cNvSpPr txBox="1"/>
          <p:nvPr/>
        </p:nvSpPr>
        <p:spPr>
          <a:xfrm>
            <a:off x="103532" y="5746322"/>
            <a:ext cx="9017744" cy="923330"/>
          </a:xfrm>
          <a:prstGeom prst="rect">
            <a:avLst/>
          </a:prstGeom>
          <a:noFill/>
        </p:spPr>
        <p:txBody>
          <a:bodyPr wrap="square" rtlCol="0">
            <a:spAutoFit/>
          </a:bodyPr>
          <a:lstStyle/>
          <a:p>
            <a:r>
              <a:rPr lang="uk-UA" dirty="0" smtClean="0"/>
              <a:t>Знаходиться </a:t>
            </a:r>
            <a:r>
              <a:rPr lang="uk-UA" dirty="0"/>
              <a:t>в долині між двома гірськими хребтами, а його ландшафт сформувався в результаті дії водної і вітрової ерозії в посушливому кліматі при широкому діапазоні температур. Проливні дощі йдуть в цій області літом, а навесні дують сильні вітри.</a:t>
            </a: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452" y="3449785"/>
            <a:ext cx="4086364" cy="2296537"/>
          </a:xfrm>
          <a:prstGeom prst="rect">
            <a:avLst/>
          </a:prstGeom>
        </p:spPr>
      </p:pic>
    </p:spTree>
    <p:extLst>
      <p:ext uri="{BB962C8B-B14F-4D97-AF65-F5344CB8AC3E}">
        <p14:creationId xmlns:p14="http://schemas.microsoft.com/office/powerpoint/2010/main" val="8605613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 y="0"/>
            <a:ext cx="9144000" cy="6062597"/>
          </a:xfrm>
          <a:prstGeom prst="rect">
            <a:avLst/>
          </a:prstGeom>
        </p:spPr>
      </p:pic>
      <p:sp>
        <p:nvSpPr>
          <p:cNvPr id="3" name="TextBox 2"/>
          <p:cNvSpPr txBox="1"/>
          <p:nvPr/>
        </p:nvSpPr>
        <p:spPr>
          <a:xfrm>
            <a:off x="179512" y="6093296"/>
            <a:ext cx="8856984" cy="646331"/>
          </a:xfrm>
          <a:prstGeom prst="rect">
            <a:avLst/>
          </a:prstGeom>
          <a:noFill/>
        </p:spPr>
        <p:txBody>
          <a:bodyPr wrap="square" rtlCol="0">
            <a:spAutoFit/>
          </a:bodyPr>
          <a:lstStyle/>
          <a:p>
            <a:r>
              <a:rPr lang="uk-UA" dirty="0"/>
              <a:t> В Аргентині є свій край лісів і озер. </a:t>
            </a:r>
            <a:r>
              <a:rPr lang="uk-UA" b="1" dirty="0" err="1"/>
              <a:t>Барілоче</a:t>
            </a:r>
            <a:r>
              <a:rPr lang="uk-UA" dirty="0"/>
              <a:t> – аргентинська Швейцарія. Красиво в будь-який час року. Взимку – гірськолижні курорти.</a:t>
            </a:r>
          </a:p>
        </p:txBody>
      </p:sp>
      <p:sp>
        <p:nvSpPr>
          <p:cNvPr id="4" name="TextBox 3"/>
          <p:cNvSpPr txBox="1"/>
          <p:nvPr/>
        </p:nvSpPr>
        <p:spPr>
          <a:xfrm>
            <a:off x="5076056" y="30815"/>
            <a:ext cx="1944216" cy="400110"/>
          </a:xfrm>
          <a:prstGeom prst="rect">
            <a:avLst/>
          </a:prstGeom>
          <a:noFill/>
        </p:spPr>
        <p:txBody>
          <a:bodyPr wrap="square" rtlCol="0">
            <a:spAutoFit/>
          </a:bodyPr>
          <a:lstStyle/>
          <a:p>
            <a:r>
              <a:rPr lang="uk-UA" sz="2000" dirty="0">
                <a:solidFill>
                  <a:schemeClr val="bg1"/>
                </a:solidFill>
              </a:rPr>
              <a:t> </a:t>
            </a:r>
            <a:r>
              <a:rPr lang="uk-UA" sz="2000" b="1" dirty="0" err="1">
                <a:solidFill>
                  <a:schemeClr val="bg1"/>
                </a:solidFill>
              </a:rPr>
              <a:t>Барілоче</a:t>
            </a:r>
            <a:r>
              <a:rPr lang="uk-UA" sz="2000" b="1" dirty="0">
                <a:solidFill>
                  <a:schemeClr val="bg1"/>
                </a:solidFill>
              </a:rPr>
              <a:t> </a:t>
            </a:r>
          </a:p>
        </p:txBody>
      </p:sp>
    </p:spTree>
    <p:extLst>
      <p:ext uri="{BB962C8B-B14F-4D97-AF65-F5344CB8AC3E}">
        <p14:creationId xmlns:p14="http://schemas.microsoft.com/office/powerpoint/2010/main" val="37890489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37780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30534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443" y="188640"/>
            <a:ext cx="9108504" cy="646331"/>
          </a:xfrm>
          <a:prstGeom prst="rect">
            <a:avLst/>
          </a:prstGeom>
          <a:noFill/>
        </p:spPr>
        <p:txBody>
          <a:bodyPr wrap="square" rtlCol="0">
            <a:spAutoFit/>
          </a:bodyPr>
          <a:lstStyle/>
          <a:p>
            <a:r>
              <a:rPr lang="vi-VN" b="1" dirty="0"/>
              <a:t>Ла </a:t>
            </a:r>
            <a:r>
              <a:rPr lang="vi-VN" b="1" dirty="0" smtClean="0"/>
              <a:t>Бо́ка</a:t>
            </a:r>
            <a:r>
              <a:rPr lang="vi-VN" dirty="0" smtClean="0"/>
              <a:t>— </a:t>
            </a:r>
            <a:r>
              <a:rPr lang="vi-VN" dirty="0"/>
              <a:t>район міста Буенос-Айрес, столиці Аргентини. Розташований на південно-східній околиці міста.</a:t>
            </a:r>
            <a:endParaRPr lang="uk-UA"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03396"/>
            <a:ext cx="9144000" cy="5754604"/>
          </a:xfrm>
          <a:prstGeom prst="rect">
            <a:avLst/>
          </a:prstGeom>
        </p:spPr>
      </p:pic>
    </p:spTree>
    <p:extLst>
      <p:ext uri="{BB962C8B-B14F-4D97-AF65-F5344CB8AC3E}">
        <p14:creationId xmlns:p14="http://schemas.microsoft.com/office/powerpoint/2010/main" val="26778274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043" y="572648"/>
            <a:ext cx="5868144" cy="3913476"/>
          </a:xfrm>
          <a:prstGeom prst="rect">
            <a:avLst/>
          </a:prstGeom>
        </p:spPr>
      </p:pic>
      <p:sp>
        <p:nvSpPr>
          <p:cNvPr id="4" name="TextBox 3"/>
          <p:cNvSpPr txBox="1"/>
          <p:nvPr/>
        </p:nvSpPr>
        <p:spPr>
          <a:xfrm>
            <a:off x="80346" y="4941168"/>
            <a:ext cx="5905164" cy="923330"/>
          </a:xfrm>
          <a:prstGeom prst="rect">
            <a:avLst/>
          </a:prstGeom>
          <a:noFill/>
        </p:spPr>
        <p:txBody>
          <a:bodyPr wrap="square" rtlCol="0">
            <a:spAutoFit/>
          </a:bodyPr>
          <a:lstStyle/>
          <a:p>
            <a:r>
              <a:rPr lang="uk-UA" b="1" dirty="0" err="1"/>
              <a:t>Ла</a:t>
            </a:r>
            <a:r>
              <a:rPr lang="uk-UA" b="1" dirty="0"/>
              <a:t> </a:t>
            </a:r>
            <a:r>
              <a:rPr lang="uk-UA" b="1" dirty="0" err="1"/>
              <a:t>Бока</a:t>
            </a:r>
            <a:r>
              <a:rPr lang="uk-UA" b="1" dirty="0"/>
              <a:t> </a:t>
            </a:r>
            <a:r>
              <a:rPr lang="uk-UA" dirty="0"/>
              <a:t>вважається батьківщиною танго. Найпопулярнішим місцем, пов'язаним з цим танцем, є вуличка </a:t>
            </a:r>
            <a:r>
              <a:rPr lang="uk-UA" dirty="0" err="1"/>
              <a:t>Камініто</a:t>
            </a:r>
            <a:r>
              <a:rPr lang="uk-UA" dirty="0"/>
              <a:t>, увічнена в однойменному танго. </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9187" y="188640"/>
            <a:ext cx="3134813" cy="2351110"/>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9187" y="2509090"/>
            <a:ext cx="3134813" cy="3134813"/>
          </a:xfrm>
          <a:prstGeom prst="rect">
            <a:avLst/>
          </a:prstGeom>
        </p:spPr>
      </p:pic>
      <p:sp>
        <p:nvSpPr>
          <p:cNvPr id="7" name="TextBox 6"/>
          <p:cNvSpPr txBox="1"/>
          <p:nvPr/>
        </p:nvSpPr>
        <p:spPr>
          <a:xfrm>
            <a:off x="69497" y="5949280"/>
            <a:ext cx="9255493" cy="646331"/>
          </a:xfrm>
          <a:prstGeom prst="rect">
            <a:avLst/>
          </a:prstGeom>
          <a:noFill/>
        </p:spPr>
        <p:txBody>
          <a:bodyPr wrap="square" rtlCol="0">
            <a:spAutoFit/>
          </a:bodyPr>
          <a:lstStyle/>
          <a:p>
            <a:r>
              <a:rPr lang="ru-RU" dirty="0"/>
              <a:t>На </a:t>
            </a:r>
            <a:r>
              <a:rPr lang="ru-RU" dirty="0" err="1"/>
              <a:t>цій</a:t>
            </a:r>
            <a:r>
              <a:rPr lang="ru-RU" dirty="0"/>
              <a:t> </a:t>
            </a:r>
            <a:r>
              <a:rPr lang="ru-RU" dirty="0" err="1"/>
              <a:t>вулиці</a:t>
            </a:r>
            <a:r>
              <a:rPr lang="ru-RU" dirty="0"/>
              <a:t> </a:t>
            </a:r>
            <a:r>
              <a:rPr lang="ru-RU" dirty="0" err="1"/>
              <a:t>продають</a:t>
            </a:r>
            <a:r>
              <a:rPr lang="ru-RU" dirty="0"/>
              <a:t> </a:t>
            </a:r>
            <a:r>
              <a:rPr lang="ru-RU" dirty="0" err="1"/>
              <a:t>картини</a:t>
            </a:r>
            <a:r>
              <a:rPr lang="ru-RU" dirty="0"/>
              <a:t>, </a:t>
            </a:r>
            <a:r>
              <a:rPr lang="ru-RU" dirty="0" err="1"/>
              <a:t>сувеніри</a:t>
            </a:r>
            <a:r>
              <a:rPr lang="ru-RU" dirty="0"/>
              <a:t> і </a:t>
            </a:r>
            <a:r>
              <a:rPr lang="ru-RU" dirty="0" err="1"/>
              <a:t>вироби</a:t>
            </a:r>
            <a:r>
              <a:rPr lang="ru-RU" dirty="0"/>
              <a:t> </a:t>
            </a:r>
            <a:r>
              <a:rPr lang="ru-RU" dirty="0" err="1"/>
              <a:t>місцевих</a:t>
            </a:r>
            <a:r>
              <a:rPr lang="ru-RU" dirty="0"/>
              <a:t> </a:t>
            </a:r>
            <a:r>
              <a:rPr lang="ru-RU" dirty="0" err="1"/>
              <a:t>ремісників</a:t>
            </a:r>
            <a:r>
              <a:rPr lang="ru-RU" dirty="0"/>
              <a:t>. </a:t>
            </a:r>
            <a:r>
              <a:rPr lang="ru-RU" dirty="0" err="1"/>
              <a:t>Щонеділі</a:t>
            </a:r>
            <a:r>
              <a:rPr lang="ru-RU" dirty="0"/>
              <a:t> тут </a:t>
            </a:r>
            <a:r>
              <a:rPr lang="ru-RU" dirty="0" err="1"/>
              <a:t>проводяться</a:t>
            </a:r>
            <a:r>
              <a:rPr lang="ru-RU" dirty="0"/>
              <a:t> </a:t>
            </a:r>
            <a:r>
              <a:rPr lang="ru-RU" dirty="0" err="1"/>
              <a:t>танцювальні</a:t>
            </a:r>
            <a:r>
              <a:rPr lang="ru-RU" dirty="0"/>
              <a:t> </a:t>
            </a:r>
            <a:r>
              <a:rPr lang="ru-RU" dirty="0" err="1"/>
              <a:t>вистави</a:t>
            </a:r>
            <a:r>
              <a:rPr lang="ru-RU" dirty="0"/>
              <a:t> танго.</a:t>
            </a:r>
          </a:p>
        </p:txBody>
      </p:sp>
    </p:spTree>
    <p:extLst>
      <p:ext uri="{BB962C8B-B14F-4D97-AF65-F5344CB8AC3E}">
        <p14:creationId xmlns:p14="http://schemas.microsoft.com/office/powerpoint/2010/main" val="8942425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806" y="105595"/>
            <a:ext cx="8950681" cy="707886"/>
          </a:xfrm>
          <a:prstGeom prst="rect">
            <a:avLst/>
          </a:prstGeom>
          <a:noFill/>
        </p:spPr>
        <p:txBody>
          <a:bodyPr wrap="square" rtlCol="0">
            <a:spAutoFit/>
          </a:bodyPr>
          <a:lstStyle/>
          <a:p>
            <a:r>
              <a:rPr lang="uk-UA" sz="2000" b="1" dirty="0" err="1"/>
              <a:t>Фіцрой</a:t>
            </a:r>
            <a:r>
              <a:rPr lang="uk-UA" sz="2000" dirty="0"/>
              <a:t> - гірська вершина в Патагонії, і одночасно національний парк з тією ж </a:t>
            </a:r>
            <a:r>
              <a:rPr lang="uk-UA" sz="2000" dirty="0" smtClean="0"/>
              <a:t>назвою.</a:t>
            </a:r>
            <a:endParaRPr lang="uk-UA" sz="2000"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9023"/>
            <a:ext cx="9144000" cy="6098977"/>
          </a:xfrm>
          <a:prstGeom prst="rect">
            <a:avLst/>
          </a:prstGeom>
        </p:spPr>
      </p:pic>
    </p:spTree>
    <p:extLst>
      <p:ext uri="{BB962C8B-B14F-4D97-AF65-F5344CB8AC3E}">
        <p14:creationId xmlns:p14="http://schemas.microsoft.com/office/powerpoint/2010/main" val="387096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9023"/>
            <a:ext cx="9144000" cy="6098977"/>
          </a:xfrm>
          <a:prstGeom prst="rect">
            <a:avLst/>
          </a:prstGeom>
        </p:spPr>
      </p:pic>
      <p:sp>
        <p:nvSpPr>
          <p:cNvPr id="3" name="TextBox 2"/>
          <p:cNvSpPr txBox="1"/>
          <p:nvPr/>
        </p:nvSpPr>
        <p:spPr>
          <a:xfrm>
            <a:off x="0" y="1222"/>
            <a:ext cx="9252520" cy="615553"/>
          </a:xfrm>
          <a:prstGeom prst="rect">
            <a:avLst/>
          </a:prstGeom>
          <a:noFill/>
        </p:spPr>
        <p:txBody>
          <a:bodyPr wrap="square" rtlCol="0">
            <a:spAutoFit/>
          </a:bodyPr>
          <a:lstStyle/>
          <a:p>
            <a:r>
              <a:rPr lang="uk-UA" sz="1700" b="1" dirty="0"/>
              <a:t>Пік </a:t>
            </a:r>
            <a:r>
              <a:rPr lang="uk-UA" sz="1700" b="1" dirty="0" err="1"/>
              <a:t>Фіцрой</a:t>
            </a:r>
            <a:r>
              <a:rPr lang="uk-UA" sz="1700" dirty="0"/>
              <a:t> має висоту </a:t>
            </a:r>
            <a:r>
              <a:rPr lang="uk-UA" sz="1700" dirty="0" smtClean="0"/>
              <a:t>3375м. Але </a:t>
            </a:r>
            <a:r>
              <a:rPr lang="uk-UA" sz="1700" dirty="0"/>
              <a:t>при цьому вважається одним з найважчих для сходження в світі - деякі ділянки схилів гори являють собою майже вертикальні гранітні скелі.</a:t>
            </a:r>
          </a:p>
        </p:txBody>
      </p:sp>
    </p:spTree>
    <p:extLst>
      <p:ext uri="{BB962C8B-B14F-4D97-AF65-F5344CB8AC3E}">
        <p14:creationId xmlns:p14="http://schemas.microsoft.com/office/powerpoint/2010/main" val="3875522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6094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7505" y="1412776"/>
            <a:ext cx="5415002" cy="3384376"/>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68144" y="764703"/>
            <a:ext cx="2808312" cy="4258681"/>
          </a:xfrm>
        </p:spPr>
      </p:pic>
      <p:sp>
        <p:nvSpPr>
          <p:cNvPr id="4" name="Заголовок 3"/>
          <p:cNvSpPr>
            <a:spLocks noGrp="1"/>
          </p:cNvSpPr>
          <p:nvPr>
            <p:ph type="title"/>
          </p:nvPr>
        </p:nvSpPr>
        <p:spPr/>
        <p:txBody>
          <a:bodyPr/>
          <a:lstStyle/>
          <a:p>
            <a:pPr algn="ctr"/>
            <a:r>
              <a:rPr lang="uk-UA" dirty="0" smtClean="0"/>
              <a:t>Державні символи</a:t>
            </a:r>
            <a:endParaRPr lang="uk-UA" dirty="0"/>
          </a:p>
        </p:txBody>
      </p:sp>
      <p:sp>
        <p:nvSpPr>
          <p:cNvPr id="7" name="TextBox 6"/>
          <p:cNvSpPr txBox="1"/>
          <p:nvPr/>
        </p:nvSpPr>
        <p:spPr>
          <a:xfrm>
            <a:off x="107504" y="5085184"/>
            <a:ext cx="5472608" cy="400110"/>
          </a:xfrm>
          <a:prstGeom prst="rect">
            <a:avLst/>
          </a:prstGeom>
          <a:noFill/>
        </p:spPr>
        <p:txBody>
          <a:bodyPr wrap="square" rtlCol="0">
            <a:spAutoFit/>
          </a:bodyPr>
          <a:lstStyle/>
          <a:p>
            <a:pPr algn="ctr"/>
            <a:r>
              <a:rPr lang="uk-UA" sz="2000" b="1" dirty="0" smtClean="0"/>
              <a:t>Прапор</a:t>
            </a:r>
            <a:endParaRPr lang="uk-UA" sz="2000" b="1" dirty="0"/>
          </a:p>
        </p:txBody>
      </p:sp>
      <p:sp>
        <p:nvSpPr>
          <p:cNvPr id="8" name="TextBox 7"/>
          <p:cNvSpPr txBox="1"/>
          <p:nvPr/>
        </p:nvSpPr>
        <p:spPr>
          <a:xfrm>
            <a:off x="6156176" y="5098241"/>
            <a:ext cx="2376264" cy="400110"/>
          </a:xfrm>
          <a:prstGeom prst="rect">
            <a:avLst/>
          </a:prstGeom>
          <a:noFill/>
        </p:spPr>
        <p:txBody>
          <a:bodyPr wrap="square" rtlCol="0">
            <a:spAutoFit/>
          </a:bodyPr>
          <a:lstStyle/>
          <a:p>
            <a:pPr algn="ctr"/>
            <a:r>
              <a:rPr lang="uk-UA" sz="2000" b="1" dirty="0" smtClean="0"/>
              <a:t>Герб</a:t>
            </a:r>
            <a:endParaRPr lang="uk-UA" sz="2000" b="1" dirty="0"/>
          </a:p>
        </p:txBody>
      </p:sp>
    </p:spTree>
    <p:extLst>
      <p:ext uri="{BB962C8B-B14F-4D97-AF65-F5344CB8AC3E}">
        <p14:creationId xmlns:p14="http://schemas.microsoft.com/office/powerpoint/2010/main" val="24625607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Джерела</a:t>
            </a:r>
            <a:endParaRPr lang="uk-UA" dirty="0"/>
          </a:p>
        </p:txBody>
      </p:sp>
      <p:sp>
        <p:nvSpPr>
          <p:cNvPr id="4" name="TextBox 3"/>
          <p:cNvSpPr txBox="1"/>
          <p:nvPr/>
        </p:nvSpPr>
        <p:spPr>
          <a:xfrm>
            <a:off x="323528" y="1052736"/>
            <a:ext cx="8424936" cy="2923877"/>
          </a:xfrm>
          <a:prstGeom prst="rect">
            <a:avLst/>
          </a:prstGeom>
          <a:noFill/>
        </p:spPr>
        <p:txBody>
          <a:bodyPr wrap="square" rtlCol="0">
            <a:spAutoFit/>
          </a:bodyPr>
          <a:lstStyle/>
          <a:p>
            <a:pPr marL="342900" indent="-342900">
              <a:buFont typeface="Arial" pitchFamily="34" charset="0"/>
              <a:buChar char="•"/>
            </a:pPr>
            <a:r>
              <a:rPr lang="en-US" sz="2000" dirty="0">
                <a:hlinkClick r:id="rId2"/>
              </a:rPr>
              <a:t>http://uk.wikipedia.org/wiki/%</a:t>
            </a:r>
            <a:r>
              <a:rPr lang="en-US" sz="2000" dirty="0" smtClean="0">
                <a:hlinkClick r:id="rId2"/>
              </a:rPr>
              <a:t>D0%90%D1%80%D0%B3%D0%B5%D0%BD%D1%82%D0%B8%D0%BD%D0%B0</a:t>
            </a:r>
            <a:endParaRPr lang="ru-RU" sz="2000" dirty="0" smtClean="0"/>
          </a:p>
          <a:p>
            <a:endParaRPr lang="uk-UA" dirty="0" smtClean="0"/>
          </a:p>
          <a:p>
            <a:pPr marL="285750" indent="-285750">
              <a:buFont typeface="Arial" pitchFamily="34" charset="0"/>
              <a:buChar char="•"/>
            </a:pPr>
            <a:r>
              <a:rPr lang="en-US" dirty="0">
                <a:hlinkClick r:id="rId3"/>
              </a:rPr>
              <a:t>http://www.argentina.com.ua</a:t>
            </a:r>
            <a:r>
              <a:rPr lang="en-US" dirty="0" smtClean="0">
                <a:hlinkClick r:id="rId3"/>
              </a:rPr>
              <a:t>/</a:t>
            </a:r>
            <a:endParaRPr lang="ru-RU" dirty="0" smtClean="0"/>
          </a:p>
          <a:p>
            <a:endParaRPr lang="uk-UA" dirty="0" smtClean="0"/>
          </a:p>
          <a:p>
            <a:pPr marL="285750" indent="-285750">
              <a:buFont typeface="Arial" pitchFamily="34" charset="0"/>
              <a:buChar char="•"/>
            </a:pPr>
            <a:r>
              <a:rPr lang="en-US" dirty="0">
                <a:hlinkClick r:id="rId4"/>
              </a:rPr>
              <a:t>http://www.otpusk.com/ref/ar</a:t>
            </a:r>
            <a:r>
              <a:rPr lang="en-US" dirty="0" smtClean="0">
                <a:hlinkClick r:id="rId4"/>
              </a:rPr>
              <a:t>/</a:t>
            </a:r>
            <a:endParaRPr lang="ru-RU" dirty="0" smtClean="0"/>
          </a:p>
          <a:p>
            <a:pPr marL="285750" indent="-285750">
              <a:buFont typeface="Arial" pitchFamily="34" charset="0"/>
              <a:buChar char="•"/>
            </a:pPr>
            <a:endParaRPr lang="ru-RU" dirty="0"/>
          </a:p>
          <a:p>
            <a:pPr marL="285750" indent="-285750">
              <a:buFont typeface="Arial" pitchFamily="34" charset="0"/>
              <a:buChar char="•"/>
            </a:pPr>
            <a:r>
              <a:rPr lang="en-US" dirty="0">
                <a:hlinkClick r:id="rId5"/>
              </a:rPr>
              <a:t>http://</a:t>
            </a:r>
            <a:r>
              <a:rPr lang="en-US" dirty="0" smtClean="0">
                <a:hlinkClick r:id="rId5"/>
              </a:rPr>
              <a:t>www.topglobus.ru/argentina-statistika-dannye-strana</a:t>
            </a:r>
            <a:endParaRPr lang="ru-RU" dirty="0" smtClean="0"/>
          </a:p>
          <a:p>
            <a:pPr marL="285750" indent="-285750">
              <a:buFont typeface="Arial" pitchFamily="34" charset="0"/>
              <a:buChar char="•"/>
            </a:pPr>
            <a:endParaRPr lang="ru-RU" dirty="0" smtClean="0"/>
          </a:p>
          <a:p>
            <a:endParaRPr lang="uk-UA" dirty="0"/>
          </a:p>
        </p:txBody>
      </p:sp>
    </p:spTree>
    <p:extLst>
      <p:ext uri="{BB962C8B-B14F-4D97-AF65-F5344CB8AC3E}">
        <p14:creationId xmlns:p14="http://schemas.microsoft.com/office/powerpoint/2010/main" val="29491757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Столиця Буенос-Айрес</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918" y="980728"/>
            <a:ext cx="5188973" cy="3528392"/>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015" y="980728"/>
            <a:ext cx="3491880" cy="2625894"/>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7337" y="4077071"/>
            <a:ext cx="3686810" cy="2304257"/>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616" y="4535742"/>
            <a:ext cx="3096344" cy="2322258"/>
          </a:xfrm>
          <a:prstGeom prst="rect">
            <a:avLst/>
          </a:prstGeom>
        </p:spPr>
      </p:pic>
    </p:spTree>
    <p:extLst>
      <p:ext uri="{BB962C8B-B14F-4D97-AF65-F5344CB8AC3E}">
        <p14:creationId xmlns:p14="http://schemas.microsoft.com/office/powerpoint/2010/main" val="40512116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36139" y="1052735"/>
            <a:ext cx="3984333" cy="5371078"/>
          </a:xfrm>
        </p:spPr>
      </p:pic>
      <p:sp>
        <p:nvSpPr>
          <p:cNvPr id="4" name="Заголовок 3"/>
          <p:cNvSpPr>
            <a:spLocks noGrp="1"/>
          </p:cNvSpPr>
          <p:nvPr>
            <p:ph type="title"/>
          </p:nvPr>
        </p:nvSpPr>
        <p:spPr/>
        <p:txBody>
          <a:bodyPr/>
          <a:lstStyle/>
          <a:p>
            <a:r>
              <a:rPr lang="uk-UA" dirty="0" smtClean="0"/>
              <a:t>Географічне положення</a:t>
            </a:r>
            <a:endParaRPr lang="uk-UA" dirty="0"/>
          </a:p>
        </p:txBody>
      </p:sp>
      <p:sp>
        <p:nvSpPr>
          <p:cNvPr id="7" name="TextBox 6"/>
          <p:cNvSpPr txBox="1"/>
          <p:nvPr/>
        </p:nvSpPr>
        <p:spPr>
          <a:xfrm>
            <a:off x="251520" y="1124744"/>
            <a:ext cx="4680520" cy="3477875"/>
          </a:xfrm>
          <a:prstGeom prst="rect">
            <a:avLst/>
          </a:prstGeom>
          <a:noFill/>
        </p:spPr>
        <p:txBody>
          <a:bodyPr wrap="square" rtlCol="0">
            <a:spAutoFit/>
          </a:bodyPr>
          <a:lstStyle/>
          <a:p>
            <a:pPr marL="285750" indent="-285750">
              <a:buFont typeface="Arial" pitchFamily="34" charset="0"/>
              <a:buChar char="•"/>
            </a:pPr>
            <a:r>
              <a:rPr lang="ru-RU" sz="2000" dirty="0"/>
              <a:t>Аргентина </a:t>
            </a:r>
            <a:r>
              <a:rPr lang="ru-RU" sz="2000" dirty="0" err="1"/>
              <a:t>займає</a:t>
            </a:r>
            <a:r>
              <a:rPr lang="ru-RU" sz="2000" dirty="0"/>
              <a:t> </a:t>
            </a:r>
            <a:r>
              <a:rPr lang="ru-RU" sz="2000" dirty="0" err="1"/>
              <a:t>фактично</a:t>
            </a:r>
            <a:r>
              <a:rPr lang="ru-RU" sz="2000" dirty="0"/>
              <a:t> всю </a:t>
            </a:r>
            <a:r>
              <a:rPr lang="ru-RU" sz="2000" dirty="0" err="1"/>
              <a:t>південно-східну</a:t>
            </a:r>
            <a:r>
              <a:rPr lang="ru-RU" sz="2000" dirty="0"/>
              <a:t> </a:t>
            </a:r>
            <a:r>
              <a:rPr lang="ru-RU" sz="2000" dirty="0" err="1"/>
              <a:t>частину</a:t>
            </a:r>
            <a:r>
              <a:rPr lang="ru-RU" sz="2000" dirty="0"/>
              <a:t> </a:t>
            </a:r>
            <a:r>
              <a:rPr lang="ru-RU" sz="2000" dirty="0" err="1"/>
              <a:t>Південної</a:t>
            </a:r>
            <a:r>
              <a:rPr lang="ru-RU" sz="2000" dirty="0"/>
              <a:t> Америки, </a:t>
            </a:r>
            <a:r>
              <a:rPr lang="ru-RU" sz="2000" dirty="0" err="1"/>
              <a:t>східну</a:t>
            </a:r>
            <a:r>
              <a:rPr lang="ru-RU" sz="2000" dirty="0"/>
              <a:t> </a:t>
            </a:r>
            <a:r>
              <a:rPr lang="ru-RU" sz="2000" dirty="0" err="1"/>
              <a:t>частину</a:t>
            </a:r>
            <a:r>
              <a:rPr lang="ru-RU" sz="2000" dirty="0"/>
              <a:t> острова </a:t>
            </a:r>
            <a:r>
              <a:rPr lang="ru-RU" sz="2000" dirty="0" err="1"/>
              <a:t>Вогняна</a:t>
            </a:r>
            <a:r>
              <a:rPr lang="ru-RU" sz="2000" dirty="0"/>
              <a:t> Земля, </a:t>
            </a:r>
            <a:r>
              <a:rPr lang="ru-RU" sz="2000" dirty="0" err="1"/>
              <a:t>острови</a:t>
            </a:r>
            <a:r>
              <a:rPr lang="ru-RU" sz="2000" dirty="0"/>
              <a:t> </a:t>
            </a:r>
            <a:r>
              <a:rPr lang="ru-RU" sz="2000" dirty="0" err="1"/>
              <a:t>Естадос</a:t>
            </a:r>
            <a:r>
              <a:rPr lang="ru-RU" sz="2000" dirty="0"/>
              <a:t> та </a:t>
            </a:r>
            <a:r>
              <a:rPr lang="ru-RU" sz="2000" dirty="0" err="1" smtClean="0"/>
              <a:t>ін</a:t>
            </a:r>
            <a:r>
              <a:rPr lang="ru-RU" sz="2000" dirty="0" smtClean="0"/>
              <a:t>.</a:t>
            </a:r>
          </a:p>
          <a:p>
            <a:pPr marL="285750" indent="-285750">
              <a:buFont typeface="Arial" pitchFamily="34" charset="0"/>
              <a:buChar char="•"/>
            </a:pPr>
            <a:r>
              <a:rPr lang="ru-RU" sz="2000" dirty="0"/>
              <a:t>Аргентина </a:t>
            </a:r>
            <a:r>
              <a:rPr lang="ru-RU" sz="2000" dirty="0" err="1"/>
              <a:t>вирізняється</a:t>
            </a:r>
            <a:r>
              <a:rPr lang="ru-RU" sz="2000" dirty="0"/>
              <a:t> великою </a:t>
            </a:r>
            <a:r>
              <a:rPr lang="ru-RU" sz="2000" dirty="0" err="1"/>
              <a:t>різноманітністю</a:t>
            </a:r>
            <a:r>
              <a:rPr lang="ru-RU" sz="2000" dirty="0"/>
              <a:t> ландшафту: на </a:t>
            </a:r>
            <a:r>
              <a:rPr lang="ru-RU" sz="2000" dirty="0" err="1"/>
              <a:t>півночі</a:t>
            </a:r>
            <a:r>
              <a:rPr lang="ru-RU" sz="2000" dirty="0"/>
              <a:t> </a:t>
            </a:r>
            <a:r>
              <a:rPr lang="ru-RU" sz="2000" dirty="0" err="1"/>
              <a:t>великі</a:t>
            </a:r>
            <a:r>
              <a:rPr lang="ru-RU" sz="2000" dirty="0"/>
              <a:t> </a:t>
            </a:r>
            <a:r>
              <a:rPr lang="ru-RU" sz="2000" dirty="0" err="1"/>
              <a:t>простори</a:t>
            </a:r>
            <a:r>
              <a:rPr lang="ru-RU" sz="2000" dirty="0"/>
              <a:t> </a:t>
            </a:r>
            <a:r>
              <a:rPr lang="ru-RU" sz="2000" dirty="0" err="1"/>
              <a:t>займає</a:t>
            </a:r>
            <a:r>
              <a:rPr lang="ru-RU" sz="2000" dirty="0"/>
              <a:t> </a:t>
            </a:r>
            <a:r>
              <a:rPr lang="ru-RU" sz="2000" dirty="0" err="1"/>
              <a:t>рівнина</a:t>
            </a:r>
            <a:r>
              <a:rPr lang="ru-RU" sz="2000" dirty="0"/>
              <a:t> Гран-Чако, на </a:t>
            </a:r>
            <a:r>
              <a:rPr lang="ru-RU" sz="2000" dirty="0" err="1" smtClean="0"/>
              <a:t>півдні</a:t>
            </a:r>
            <a:r>
              <a:rPr lang="ru-RU" sz="2000" dirty="0" smtClean="0"/>
              <a:t> - </a:t>
            </a:r>
            <a:r>
              <a:rPr lang="ru-RU" sz="2000" dirty="0" err="1" smtClean="0"/>
              <a:t>Патагонське</a:t>
            </a:r>
            <a:r>
              <a:rPr lang="ru-RU" sz="2000" dirty="0" smtClean="0"/>
              <a:t> </a:t>
            </a:r>
            <a:r>
              <a:rPr lang="ru-RU" sz="2000" dirty="0" err="1"/>
              <a:t>плоскогір'я</a:t>
            </a:r>
            <a:r>
              <a:rPr lang="ru-RU" sz="2000" dirty="0"/>
              <a:t> з </a:t>
            </a:r>
            <a:r>
              <a:rPr lang="ru-RU" sz="2000" dirty="0" err="1"/>
              <a:t>суворим</a:t>
            </a:r>
            <a:r>
              <a:rPr lang="ru-RU" sz="2000" dirty="0"/>
              <a:t> </a:t>
            </a:r>
            <a:r>
              <a:rPr lang="ru-RU" sz="2000" dirty="0" err="1"/>
              <a:t>кліматом</a:t>
            </a:r>
            <a:r>
              <a:rPr lang="ru-RU" sz="2000" dirty="0"/>
              <a:t>.</a:t>
            </a:r>
            <a:endParaRPr lang="ru-RU" sz="2000" dirty="0" smtClean="0"/>
          </a:p>
          <a:p>
            <a:pPr marL="285750" indent="-285750">
              <a:buFont typeface="Arial" pitchFamily="34" charset="0"/>
              <a:buChar char="•"/>
            </a:pPr>
            <a:endParaRPr lang="uk-UA" sz="2000"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37" y="4221088"/>
            <a:ext cx="3312368" cy="2202725"/>
          </a:xfrm>
          <a:prstGeom prst="rect">
            <a:avLst/>
          </a:prstGeom>
        </p:spPr>
      </p:pic>
      <p:sp>
        <p:nvSpPr>
          <p:cNvPr id="9" name="TextBox 8"/>
          <p:cNvSpPr txBox="1"/>
          <p:nvPr/>
        </p:nvSpPr>
        <p:spPr>
          <a:xfrm>
            <a:off x="761937" y="6444448"/>
            <a:ext cx="3312367" cy="369332"/>
          </a:xfrm>
          <a:prstGeom prst="rect">
            <a:avLst/>
          </a:prstGeom>
          <a:noFill/>
        </p:spPr>
        <p:txBody>
          <a:bodyPr wrap="square" rtlCol="0">
            <a:spAutoFit/>
          </a:bodyPr>
          <a:lstStyle/>
          <a:p>
            <a:pPr algn="ctr"/>
            <a:r>
              <a:rPr lang="uk-UA" i="1" dirty="0" smtClean="0"/>
              <a:t>Гран-Чако</a:t>
            </a:r>
            <a:endParaRPr lang="uk-UA" i="1" dirty="0"/>
          </a:p>
        </p:txBody>
      </p:sp>
    </p:spTree>
    <p:extLst>
      <p:ext uri="{BB962C8B-B14F-4D97-AF65-F5344CB8AC3E}">
        <p14:creationId xmlns:p14="http://schemas.microsoft.com/office/powerpoint/2010/main" val="16780522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85723" y="961208"/>
            <a:ext cx="3490733" cy="5346757"/>
          </a:xfrm>
        </p:spPr>
      </p:pic>
      <p:sp>
        <p:nvSpPr>
          <p:cNvPr id="4" name="Заголовок 3"/>
          <p:cNvSpPr>
            <a:spLocks noGrp="1"/>
          </p:cNvSpPr>
          <p:nvPr>
            <p:ph type="title"/>
          </p:nvPr>
        </p:nvSpPr>
        <p:spPr/>
        <p:txBody>
          <a:bodyPr/>
          <a:lstStyle/>
          <a:p>
            <a:pPr algn="ctr"/>
            <a:r>
              <a:rPr lang="uk-UA" dirty="0"/>
              <a:t>Внутрішні води</a:t>
            </a:r>
          </a:p>
        </p:txBody>
      </p:sp>
      <p:sp>
        <p:nvSpPr>
          <p:cNvPr id="6" name="TextBox 5"/>
          <p:cNvSpPr txBox="1"/>
          <p:nvPr/>
        </p:nvSpPr>
        <p:spPr>
          <a:xfrm>
            <a:off x="107504" y="992868"/>
            <a:ext cx="4968552" cy="2585323"/>
          </a:xfrm>
          <a:prstGeom prst="rect">
            <a:avLst/>
          </a:prstGeom>
          <a:noFill/>
        </p:spPr>
        <p:txBody>
          <a:bodyPr wrap="square" rtlCol="0">
            <a:spAutoFit/>
          </a:bodyPr>
          <a:lstStyle/>
          <a:p>
            <a:pPr marL="285750" indent="-285750">
              <a:buFont typeface="Arial" pitchFamily="34" charset="0"/>
              <a:buChar char="•"/>
            </a:pPr>
            <a:r>
              <a:rPr lang="uk-UA" dirty="0" smtClean="0"/>
              <a:t>Річкова </a:t>
            </a:r>
            <a:r>
              <a:rPr lang="uk-UA" dirty="0"/>
              <a:t>сітка густіша на півночі. Великі судноплавні ріки — Парана з Парагваєм, Уругвай. Ріки півдня Аргентини маловодні. В країні багато озер, особливо на півдні Патагонії і в басейні Парани та Уругваю. Переважно озера мають льодовикове </a:t>
            </a:r>
            <a:r>
              <a:rPr lang="uk-UA" dirty="0" smtClean="0"/>
              <a:t>походження.</a:t>
            </a:r>
          </a:p>
          <a:p>
            <a:pPr marL="285750" indent="-285750">
              <a:buFont typeface="Arial" pitchFamily="34" charset="0"/>
              <a:buChar char="•"/>
            </a:pPr>
            <a:r>
              <a:rPr lang="ru-RU" dirty="0" err="1"/>
              <a:t>Головні</a:t>
            </a:r>
            <a:r>
              <a:rPr lang="ru-RU" dirty="0"/>
              <a:t> </a:t>
            </a:r>
            <a:r>
              <a:rPr lang="ru-RU" dirty="0" err="1"/>
              <a:t>ріки</a:t>
            </a:r>
            <a:r>
              <a:rPr lang="ru-RU" dirty="0"/>
              <a:t>: Колорадо, Парана, Уругвай, </a:t>
            </a:r>
            <a:endParaRPr lang="ru-RU" dirty="0" smtClean="0"/>
          </a:p>
          <a:p>
            <a:r>
              <a:rPr lang="ru-RU" dirty="0" smtClean="0"/>
              <a:t>     </a:t>
            </a:r>
            <a:r>
              <a:rPr lang="ru-RU" dirty="0" err="1" smtClean="0"/>
              <a:t>Ріо</a:t>
            </a:r>
            <a:r>
              <a:rPr lang="ru-RU" dirty="0" smtClean="0"/>
              <a:t>-де-</a:t>
            </a:r>
            <a:r>
              <a:rPr lang="ru-RU" dirty="0" err="1" smtClean="0"/>
              <a:t>ла-Плата</a:t>
            </a:r>
            <a:r>
              <a:rPr lang="ru-RU" dirty="0"/>
              <a:t>, Парагвай, </a:t>
            </a:r>
            <a:r>
              <a:rPr lang="ru-RU" dirty="0" err="1"/>
              <a:t>Чубут</a:t>
            </a:r>
            <a:r>
              <a:rPr lang="ru-RU" dirty="0"/>
              <a:t>, </a:t>
            </a:r>
            <a:r>
              <a:rPr lang="ru-RU" dirty="0" err="1"/>
              <a:t>Ріо</a:t>
            </a:r>
            <a:r>
              <a:rPr lang="ru-RU" dirty="0"/>
              <a:t>-Негро.</a:t>
            </a:r>
            <a:endParaRPr lang="uk-UA" dirty="0"/>
          </a:p>
        </p:txBody>
      </p:sp>
      <p:sp>
        <p:nvSpPr>
          <p:cNvPr id="8" name="TextBox 7"/>
          <p:cNvSpPr txBox="1"/>
          <p:nvPr/>
        </p:nvSpPr>
        <p:spPr>
          <a:xfrm>
            <a:off x="5364088" y="6279642"/>
            <a:ext cx="3168352" cy="369332"/>
          </a:xfrm>
          <a:prstGeom prst="rect">
            <a:avLst/>
          </a:prstGeom>
          <a:noFill/>
        </p:spPr>
        <p:txBody>
          <a:bodyPr wrap="square" rtlCol="0">
            <a:spAutoFit/>
          </a:bodyPr>
          <a:lstStyle/>
          <a:p>
            <a:pPr algn="ctr"/>
            <a:r>
              <a:rPr lang="uk-UA" i="1" dirty="0"/>
              <a:t>Водоспад </a:t>
            </a:r>
            <a:r>
              <a:rPr lang="uk-UA" i="1" dirty="0" err="1"/>
              <a:t>Ігуасу</a:t>
            </a:r>
            <a:endParaRPr lang="uk-UA" i="1" dirty="0"/>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3578192"/>
            <a:ext cx="3960440" cy="2729774"/>
          </a:xfrm>
          <a:prstGeom prst="rect">
            <a:avLst/>
          </a:prstGeom>
        </p:spPr>
      </p:pic>
      <p:sp>
        <p:nvSpPr>
          <p:cNvPr id="10" name="TextBox 9"/>
          <p:cNvSpPr txBox="1"/>
          <p:nvPr/>
        </p:nvSpPr>
        <p:spPr>
          <a:xfrm>
            <a:off x="936398" y="6319519"/>
            <a:ext cx="3240360" cy="369332"/>
          </a:xfrm>
          <a:prstGeom prst="rect">
            <a:avLst/>
          </a:prstGeom>
          <a:noFill/>
        </p:spPr>
        <p:txBody>
          <a:bodyPr wrap="square" rtlCol="0">
            <a:spAutoFit/>
          </a:bodyPr>
          <a:lstStyle/>
          <a:p>
            <a:pPr algn="ctr"/>
            <a:r>
              <a:rPr lang="uk-UA" i="1" dirty="0" smtClean="0"/>
              <a:t>Ріка Колорадо</a:t>
            </a:r>
            <a:endParaRPr lang="uk-UA" i="1" dirty="0"/>
          </a:p>
        </p:txBody>
      </p:sp>
    </p:spTree>
    <p:extLst>
      <p:ext uri="{BB962C8B-B14F-4D97-AF65-F5344CB8AC3E}">
        <p14:creationId xmlns:p14="http://schemas.microsoft.com/office/powerpoint/2010/main" val="28431698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5212080" cy="592315"/>
          </a:xfrm>
        </p:spPr>
        <p:txBody>
          <a:bodyPr/>
          <a:lstStyle/>
          <a:p>
            <a:r>
              <a:rPr lang="uk-UA" dirty="0">
                <a:solidFill>
                  <a:schemeClr val="tx1"/>
                </a:solidFill>
              </a:rPr>
              <a:t>Рельєф</a:t>
            </a:r>
          </a:p>
        </p:txBody>
      </p:sp>
      <p:sp>
        <p:nvSpPr>
          <p:cNvPr id="6" name="TextBox 5"/>
          <p:cNvSpPr txBox="1"/>
          <p:nvPr/>
        </p:nvSpPr>
        <p:spPr>
          <a:xfrm>
            <a:off x="179511" y="836712"/>
            <a:ext cx="4680519" cy="2554545"/>
          </a:xfrm>
          <a:prstGeom prst="rect">
            <a:avLst/>
          </a:prstGeom>
          <a:noFill/>
        </p:spPr>
        <p:txBody>
          <a:bodyPr wrap="square" rtlCol="0">
            <a:spAutoFit/>
          </a:bodyPr>
          <a:lstStyle/>
          <a:p>
            <a:r>
              <a:rPr lang="uk-UA" sz="2000" dirty="0"/>
              <a:t>Дві третини території Аргентини займають просторі низовинні рівнини: Гран-Чако, </a:t>
            </a:r>
            <a:r>
              <a:rPr lang="uk-UA" sz="2000" dirty="0" err="1"/>
              <a:t>Ентре-Ріос</a:t>
            </a:r>
            <a:r>
              <a:rPr lang="uk-UA" sz="2000" dirty="0"/>
              <a:t>, Пампа, </a:t>
            </a:r>
            <a:r>
              <a:rPr lang="uk-UA" sz="2000" dirty="0" err="1"/>
              <a:t>Лаплатська</a:t>
            </a:r>
            <a:r>
              <a:rPr lang="uk-UA" sz="2000" dirty="0"/>
              <a:t> низовина. На заході рівнини змінюються </a:t>
            </a:r>
            <a:r>
              <a:rPr lang="uk-UA" sz="2000" dirty="0" err="1"/>
              <a:t>Передандійським</a:t>
            </a:r>
            <a:r>
              <a:rPr lang="uk-UA" sz="2000" dirty="0"/>
              <a:t> плато, що переходить в Анди (г. </a:t>
            </a:r>
            <a:r>
              <a:rPr lang="uk-UA" sz="2000" dirty="0" err="1"/>
              <a:t>Аконкагуа</a:t>
            </a:r>
            <a:r>
              <a:rPr lang="uk-UA" sz="2000" dirty="0"/>
              <a:t>, 6960 м) з численними конусами вулканів і сніговими вершинами. </a:t>
            </a: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1" y="536349"/>
            <a:ext cx="3839261" cy="5709815"/>
          </a:xfrm>
          <a:prstGeom prst="rect">
            <a:avLst/>
          </a:prstGeom>
        </p:spPr>
      </p:pic>
      <p:sp>
        <p:nvSpPr>
          <p:cNvPr id="8" name="TextBox 7"/>
          <p:cNvSpPr txBox="1"/>
          <p:nvPr/>
        </p:nvSpPr>
        <p:spPr>
          <a:xfrm>
            <a:off x="5267494" y="6314158"/>
            <a:ext cx="3024336" cy="369332"/>
          </a:xfrm>
          <a:prstGeom prst="rect">
            <a:avLst/>
          </a:prstGeom>
          <a:noFill/>
        </p:spPr>
        <p:txBody>
          <a:bodyPr wrap="square" rtlCol="0">
            <a:spAutoFit/>
          </a:bodyPr>
          <a:lstStyle/>
          <a:p>
            <a:pPr algn="ctr"/>
            <a:r>
              <a:rPr lang="uk-UA" i="1" dirty="0"/>
              <a:t>Гора </a:t>
            </a:r>
            <a:r>
              <a:rPr lang="uk-UA" i="1" dirty="0" err="1"/>
              <a:t>Аконкагуа</a:t>
            </a:r>
            <a:endParaRPr lang="uk-UA" i="1" dirty="0"/>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240" y="3391257"/>
            <a:ext cx="3707904" cy="2780928"/>
          </a:xfrm>
          <a:prstGeom prst="rect">
            <a:avLst/>
          </a:prstGeom>
        </p:spPr>
      </p:pic>
      <p:sp>
        <p:nvSpPr>
          <p:cNvPr id="10" name="TextBox 9"/>
          <p:cNvSpPr txBox="1"/>
          <p:nvPr/>
        </p:nvSpPr>
        <p:spPr>
          <a:xfrm>
            <a:off x="766428" y="6321034"/>
            <a:ext cx="3009528" cy="369332"/>
          </a:xfrm>
          <a:prstGeom prst="rect">
            <a:avLst/>
          </a:prstGeom>
          <a:noFill/>
        </p:spPr>
        <p:txBody>
          <a:bodyPr wrap="square" rtlCol="0">
            <a:spAutoFit/>
          </a:bodyPr>
          <a:lstStyle/>
          <a:p>
            <a:pPr algn="ctr"/>
            <a:r>
              <a:rPr lang="uk-UA" i="1" dirty="0"/>
              <a:t>Пампа</a:t>
            </a:r>
          </a:p>
        </p:txBody>
      </p:sp>
    </p:spTree>
    <p:extLst>
      <p:ext uri="{BB962C8B-B14F-4D97-AF65-F5344CB8AC3E}">
        <p14:creationId xmlns:p14="http://schemas.microsoft.com/office/powerpoint/2010/main" val="40457078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907704" y="10391"/>
            <a:ext cx="5090864" cy="624277"/>
          </a:xfrm>
        </p:spPr>
        <p:txBody>
          <a:bodyPr/>
          <a:lstStyle/>
          <a:p>
            <a:pPr algn="ctr"/>
            <a:r>
              <a:rPr lang="uk-UA" dirty="0"/>
              <a:t>Клімат</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531" y="836712"/>
            <a:ext cx="4092454" cy="4910946"/>
          </a:xfrm>
          <a:prstGeom prst="rect">
            <a:avLst/>
          </a:prstGeom>
        </p:spPr>
      </p:pic>
      <p:sp>
        <p:nvSpPr>
          <p:cNvPr id="8" name="TextBox 7"/>
          <p:cNvSpPr txBox="1"/>
          <p:nvPr/>
        </p:nvSpPr>
        <p:spPr>
          <a:xfrm>
            <a:off x="323528" y="836712"/>
            <a:ext cx="4680520" cy="3170099"/>
          </a:xfrm>
          <a:prstGeom prst="rect">
            <a:avLst/>
          </a:prstGeom>
          <a:noFill/>
        </p:spPr>
        <p:txBody>
          <a:bodyPr wrap="square" rtlCol="0">
            <a:spAutoFit/>
          </a:bodyPr>
          <a:lstStyle/>
          <a:p>
            <a:pPr marL="342900" indent="-342900">
              <a:buFont typeface="Arial" pitchFamily="34" charset="0"/>
              <a:buChar char="•"/>
            </a:pPr>
            <a:r>
              <a:rPr lang="uk-UA" sz="2000" dirty="0"/>
              <a:t>У зв'язку зі значними розмірами, як поздовжніми так і поперечними, Аргентина має широке розмаїття кліматичних зон. В цілому, в країні кліматичні умови вважаються помірними, але зустрічається вся гама кліматичних умов — від субтропічного клімату в північних районах до субполярного на півдні країни</a:t>
            </a:r>
            <a:r>
              <a:rPr lang="uk-UA" sz="2000" dirty="0" smtClean="0"/>
              <a:t>.</a:t>
            </a:r>
            <a:endParaRPr lang="uk-UA" sz="2000" dirty="0"/>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3933444"/>
            <a:ext cx="3810000" cy="2539365"/>
          </a:xfrm>
          <a:prstGeom prst="rect">
            <a:avLst/>
          </a:prstGeom>
        </p:spPr>
      </p:pic>
      <p:sp>
        <p:nvSpPr>
          <p:cNvPr id="10" name="TextBox 9"/>
          <p:cNvSpPr txBox="1"/>
          <p:nvPr/>
        </p:nvSpPr>
        <p:spPr>
          <a:xfrm>
            <a:off x="4421560" y="5820310"/>
            <a:ext cx="4686348" cy="646331"/>
          </a:xfrm>
          <a:prstGeom prst="rect">
            <a:avLst/>
          </a:prstGeom>
          <a:noFill/>
        </p:spPr>
        <p:txBody>
          <a:bodyPr wrap="square" rtlCol="0">
            <a:spAutoFit/>
          </a:bodyPr>
          <a:lstStyle/>
          <a:p>
            <a:r>
              <a:rPr lang="ru-RU" i="1" dirty="0" err="1"/>
              <a:t>Льодовик</a:t>
            </a:r>
            <a:r>
              <a:rPr lang="ru-RU" i="1" dirty="0"/>
              <a:t> </a:t>
            </a:r>
            <a:r>
              <a:rPr lang="ru-RU" i="1" dirty="0" err="1"/>
              <a:t>Періто</a:t>
            </a:r>
            <a:r>
              <a:rPr lang="ru-RU" i="1" dirty="0"/>
              <a:t>-Морено на </a:t>
            </a:r>
            <a:r>
              <a:rPr lang="ru-RU" i="1" dirty="0" err="1"/>
              <a:t>півдні</a:t>
            </a:r>
            <a:r>
              <a:rPr lang="ru-RU" i="1" dirty="0"/>
              <a:t> </a:t>
            </a:r>
            <a:r>
              <a:rPr lang="ru-RU" i="1" dirty="0" err="1"/>
              <a:t>Аргентини</a:t>
            </a:r>
            <a:endParaRPr lang="uk-UA" i="1" dirty="0"/>
          </a:p>
        </p:txBody>
      </p:sp>
    </p:spTree>
    <p:extLst>
      <p:ext uri="{BB962C8B-B14F-4D97-AF65-F5344CB8AC3E}">
        <p14:creationId xmlns:p14="http://schemas.microsoft.com/office/powerpoint/2010/main" val="214716383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Углы">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Углы">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Углы">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353</TotalTime>
  <Words>1942</Words>
  <Application>Microsoft Office PowerPoint</Application>
  <PresentationFormat>Экран (4:3)</PresentationFormat>
  <Paragraphs>184</Paragraphs>
  <Slides>40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40</vt:i4>
      </vt:variant>
    </vt:vector>
  </HeadingPairs>
  <TitlesOfParts>
    <vt:vector size="41" baseType="lpstr">
      <vt:lpstr>Углы</vt:lpstr>
      <vt:lpstr>Аргентина</vt:lpstr>
      <vt:lpstr>План</vt:lpstr>
      <vt:lpstr>Загальні відомості</vt:lpstr>
      <vt:lpstr>Державні символи</vt:lpstr>
      <vt:lpstr>Столиця Буенос-Айрес</vt:lpstr>
      <vt:lpstr>Географічне положення</vt:lpstr>
      <vt:lpstr>Внутрішні води</vt:lpstr>
      <vt:lpstr>Рельєф</vt:lpstr>
      <vt:lpstr>Клімат</vt:lpstr>
      <vt:lpstr>Узбережжя та моря</vt:lpstr>
      <vt:lpstr>Державний устрій і форма правління</vt:lpstr>
      <vt:lpstr>Адміністративний поділ</vt:lpstr>
      <vt:lpstr>Законодавча влада</vt:lpstr>
      <vt:lpstr>Судова влада</vt:lpstr>
      <vt:lpstr>Збройні сили</vt:lpstr>
      <vt:lpstr>Економіка</vt:lpstr>
      <vt:lpstr>Промисловість</vt:lpstr>
      <vt:lpstr>Енергетика</vt:lpstr>
      <vt:lpstr>Сільське господарство</vt:lpstr>
      <vt:lpstr>Транспорт</vt:lpstr>
      <vt:lpstr>Мови</vt:lpstr>
      <vt:lpstr>Освіта</vt:lpstr>
      <vt:lpstr>Культура</vt:lpstr>
      <vt:lpstr>Музика</vt:lpstr>
      <vt:lpstr>Кухня</vt:lpstr>
      <vt:lpstr>Туризм та відпочинок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Джерела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Аргентина</dc:title>
  <dc:creator>Людмила</dc:creator>
  <cp:lastModifiedBy>Люлмила</cp:lastModifiedBy>
  <cp:revision>32</cp:revision>
  <dcterms:created xsi:type="dcterms:W3CDTF">2013-03-12T13:08:46Z</dcterms:created>
  <dcterms:modified xsi:type="dcterms:W3CDTF">2013-03-19T17:48:59Z</dcterms:modified>
</cp:coreProperties>
</file>