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FBBC-68DC-435E-967D-B0AE8B6F368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30039-EEA4-4E32-A0AB-FBF2536B07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86116" y="5214950"/>
            <a:ext cx="2928926" cy="1428736"/>
          </a:xfrm>
          <a:prstGeom prst="round2DiagRect">
            <a:avLst/>
          </a:prstGeom>
          <a:solidFill>
            <a:schemeClr val="lt1">
              <a:alpha val="37000"/>
            </a:schemeClr>
          </a:solidFill>
          <a:ln w="50800">
            <a:solidFill>
              <a:schemeClr val="bg1">
                <a:alpha val="4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1214422"/>
            <a:ext cx="8572560" cy="1714512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429684" cy="1470025"/>
          </a:xfrm>
        </p:spPr>
        <p:txBody>
          <a:bodyPr>
            <a:normAutofit fontScale="90000"/>
          </a:bodyPr>
          <a:lstStyle/>
          <a:p>
            <a:r>
              <a:rPr lang="uk-UA" sz="8000" b="1" i="1" dirty="0" smtClean="0">
                <a:solidFill>
                  <a:schemeClr val="bg2">
                    <a:lumMod val="10000"/>
                  </a:schemeClr>
                </a:solidFill>
              </a:rPr>
              <a:t>Ерозія </a:t>
            </a:r>
            <a:r>
              <a:rPr lang="ru-RU" sz="8000" b="1" i="1" dirty="0" err="1" smtClean="0">
                <a:solidFill>
                  <a:schemeClr val="bg2">
                    <a:lumMod val="10000"/>
                  </a:schemeClr>
                </a:solidFill>
              </a:rPr>
              <a:t>ґр</a:t>
            </a:r>
            <a:r>
              <a:rPr lang="uk-UA" sz="8000" b="1" i="1" dirty="0" smtClean="0">
                <a:solidFill>
                  <a:schemeClr val="bg2">
                    <a:lumMod val="10000"/>
                  </a:schemeClr>
                </a:solidFill>
              </a:rPr>
              <a:t>унтів </a:t>
            </a:r>
            <a:endParaRPr lang="en-US" sz="8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257800"/>
            <a:ext cx="2643206" cy="1600200"/>
          </a:xfrm>
        </p:spPr>
        <p:txBody>
          <a:bodyPr>
            <a:normAutofit/>
          </a:bodyPr>
          <a:lstStyle/>
          <a:p>
            <a:r>
              <a:rPr lang="uk-UA" sz="1800" b="1" i="1" dirty="0" smtClean="0">
                <a:solidFill>
                  <a:schemeClr val="bg2">
                    <a:lumMod val="10000"/>
                  </a:schemeClr>
                </a:solidFill>
              </a:rPr>
              <a:t>Виконала: </a:t>
            </a:r>
          </a:p>
          <a:p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</a:rPr>
              <a:t>учениця 11 класу </a:t>
            </a:r>
          </a:p>
          <a:p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</a:rPr>
              <a:t>СЗОШ №5,</a:t>
            </a:r>
          </a:p>
          <a:p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</a:rPr>
              <a:t>Гусєва Соня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785926"/>
            <a:ext cx="3857652" cy="3786214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80000" algn="just"/>
            <a:r>
              <a:rPr lang="ru-RU" b="1" dirty="0" err="1" smtClean="0"/>
              <a:t>Ерозія</a:t>
            </a:r>
            <a:r>
              <a:rPr lang="ru-RU" b="1" dirty="0" smtClean="0"/>
              <a:t> </a:t>
            </a:r>
            <a:r>
              <a:rPr lang="ru-RU" b="1" dirty="0" err="1" smtClean="0"/>
              <a:t>ґрунту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верхнього</a:t>
            </a:r>
            <a:r>
              <a:rPr lang="ru-RU" dirty="0"/>
              <a:t> </a:t>
            </a:r>
            <a:r>
              <a:rPr lang="ru-RU" dirty="0" err="1"/>
              <a:t>найродючішого</a:t>
            </a:r>
            <a:r>
              <a:rPr lang="ru-RU" dirty="0"/>
              <a:t> горизонту </a:t>
            </a:r>
            <a:r>
              <a:rPr lang="ru-RU" dirty="0" err="1"/>
              <a:t>і</a:t>
            </a:r>
            <a:r>
              <a:rPr lang="ru-RU" dirty="0"/>
              <a:t> підґрунтя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та </a:t>
            </a:r>
            <a:r>
              <a:rPr lang="ru-RU" dirty="0" err="1"/>
              <a:t>антропогенних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 smtClean="0"/>
              <a:t>.</a:t>
            </a:r>
          </a:p>
          <a:p>
            <a:pPr indent="180000" algn="just"/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,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водну</a:t>
            </a:r>
            <a:r>
              <a:rPr lang="ru-RU" dirty="0"/>
              <a:t> та </a:t>
            </a:r>
            <a:r>
              <a:rPr lang="ru-RU" dirty="0" err="1"/>
              <a:t>вітрову</a:t>
            </a:r>
            <a:r>
              <a:rPr lang="ru-RU" dirty="0"/>
              <a:t> </a:t>
            </a:r>
            <a:r>
              <a:rPr lang="ru-RU" dirty="0" err="1"/>
              <a:t>ерозію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42852"/>
            <a:ext cx="8572560" cy="1071570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857257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chemeClr val="bg2">
                    <a:lumMod val="10000"/>
                  </a:schemeClr>
                </a:solidFill>
              </a:rPr>
              <a:t>Ерозія </a:t>
            </a:r>
            <a:r>
              <a:rPr lang="ru-RU" sz="4800" i="1" dirty="0" err="1" smtClean="0">
                <a:solidFill>
                  <a:schemeClr val="bg2">
                    <a:lumMod val="10000"/>
                  </a:schemeClr>
                </a:solidFill>
              </a:rPr>
              <a:t>ґр</a:t>
            </a:r>
            <a:r>
              <a:rPr lang="uk-UA" sz="4800" i="1" dirty="0" smtClean="0">
                <a:solidFill>
                  <a:schemeClr val="bg2">
                    <a:lumMod val="10000"/>
                  </a:schemeClr>
                </a:solidFill>
              </a:rPr>
              <a:t>унтів та її види </a:t>
            </a:r>
            <a:endParaRPr lang="en-US" sz="4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http://upload.wikimedia.org/wikipedia/commons/0/00/Madagascar_ero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82314"/>
            <a:ext cx="3071834" cy="230387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028" name="Picture 4" descr="http://biocircuits.ucsd.edu/outreach/wp-content/uploads/2013/07/a-rock-formation-shaped-by-wind-erosion-melissa-farl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000504"/>
            <a:ext cx="3071834" cy="22860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714488"/>
            <a:ext cx="4357718" cy="4500594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80000" algn="just"/>
            <a:r>
              <a:rPr lang="ru-RU" b="1" dirty="0" err="1"/>
              <a:t>Водна</a:t>
            </a:r>
            <a:r>
              <a:rPr lang="ru-RU" b="1" dirty="0"/>
              <a:t> </a:t>
            </a:r>
            <a:r>
              <a:rPr lang="ru-RU" b="1" dirty="0" err="1"/>
              <a:t>ерозія</a:t>
            </a:r>
            <a:r>
              <a:rPr lang="ru-RU" b="1" dirty="0"/>
              <a:t> </a:t>
            </a:r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змиванні</a:t>
            </a:r>
            <a:r>
              <a:rPr lang="ru-RU" dirty="0"/>
              <a:t> </a:t>
            </a:r>
            <a:r>
              <a:rPr lang="ru-RU" dirty="0" err="1"/>
              <a:t>верхнього</a:t>
            </a:r>
            <a:r>
              <a:rPr lang="ru-RU" dirty="0"/>
              <a:t> шару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розмиванні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глибину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талих</a:t>
            </a:r>
            <a:r>
              <a:rPr lang="ru-RU" dirty="0"/>
              <a:t>, </a:t>
            </a:r>
            <a:r>
              <a:rPr lang="ru-RU" dirty="0" err="1"/>
              <a:t>дощових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поливних</a:t>
            </a:r>
            <a:r>
              <a:rPr lang="ru-RU" dirty="0"/>
              <a:t> (</a:t>
            </a:r>
            <a:r>
              <a:rPr lang="ru-RU" dirty="0" err="1"/>
              <a:t>іригаційних</a:t>
            </a:r>
            <a:r>
              <a:rPr lang="ru-RU" dirty="0"/>
              <a:t>) вод</a:t>
            </a:r>
            <a:r>
              <a:rPr lang="ru-RU" dirty="0" smtClean="0"/>
              <a:t>. </a:t>
            </a:r>
          </a:p>
          <a:p>
            <a:pPr indent="180000" algn="just"/>
            <a:r>
              <a:rPr lang="ru-RU" dirty="0"/>
              <a:t>За характером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smtClean="0"/>
              <a:t>вона </a:t>
            </a:r>
            <a:r>
              <a:rPr lang="ru-RU" dirty="0" err="1" smtClean="0"/>
              <a:t>поділяється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краплинну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поверхневу</a:t>
            </a:r>
            <a:r>
              <a:rPr lang="ru-RU" dirty="0" smtClean="0"/>
              <a:t>.</a:t>
            </a:r>
          </a:p>
          <a:p>
            <a:pPr indent="180000" algn="just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рельєфом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 Як правило,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на </a:t>
            </a:r>
            <a:r>
              <a:rPr lang="ru-RU" dirty="0" err="1"/>
              <a:t>схилах</a:t>
            </a:r>
            <a:r>
              <a:rPr lang="ru-RU" dirty="0"/>
              <a:t> крутизною 1-2°.</a:t>
            </a:r>
            <a:endParaRPr lang="en-US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42852"/>
            <a:ext cx="8572560" cy="1071570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857257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chemeClr val="bg2">
                    <a:lumMod val="10000"/>
                  </a:schemeClr>
                </a:solidFill>
              </a:rPr>
              <a:t>Водна ерозія </a:t>
            </a:r>
            <a:r>
              <a:rPr lang="ru-RU" sz="4800" i="1" dirty="0" err="1" smtClean="0">
                <a:solidFill>
                  <a:schemeClr val="bg2">
                    <a:lumMod val="10000"/>
                  </a:schemeClr>
                </a:solidFill>
              </a:rPr>
              <a:t>ґр</a:t>
            </a:r>
            <a:r>
              <a:rPr lang="uk-UA" sz="4800" i="1" dirty="0" smtClean="0">
                <a:solidFill>
                  <a:schemeClr val="bg2">
                    <a:lumMod val="10000"/>
                  </a:schemeClr>
                </a:solidFill>
              </a:rPr>
              <a:t>унтів </a:t>
            </a:r>
            <a:endParaRPr lang="en-US" sz="4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386" name="Picture 2" descr="http://upload.wikimedia.org/wikipedia/commons/b/b7/Soil_ero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2857520" cy="214314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6388" name="Picture 4" descr="http://enc.cap.ru/pics/%D0%B2%D0%BE%D0%B4_%D1%8D%D1%80%D0%BE%D0%B7_%D0%BD%D0%BE%D0%B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00504"/>
            <a:ext cx="4090675" cy="185738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1571612"/>
            <a:ext cx="4429156" cy="4857784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80000" algn="just"/>
            <a:r>
              <a:rPr lang="ru-RU" dirty="0"/>
              <a:t>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змитості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слабко</a:t>
            </a:r>
            <a:r>
              <a:rPr lang="ru-RU" dirty="0"/>
              <a:t>-, </a:t>
            </a:r>
            <a:r>
              <a:rPr lang="ru-RU" dirty="0" err="1" smtClean="0"/>
              <a:t>середньо</a:t>
            </a:r>
            <a:r>
              <a:rPr lang="ru-RU" dirty="0" smtClean="0"/>
              <a:t>-, </a:t>
            </a:r>
            <a:r>
              <a:rPr lang="ru-RU" dirty="0" err="1"/>
              <a:t>сильнозмиті</a:t>
            </a:r>
            <a:r>
              <a:rPr lang="ru-RU" dirty="0"/>
              <a:t> та </a:t>
            </a:r>
            <a:r>
              <a:rPr lang="ru-RU" dirty="0" err="1"/>
              <a:t>розмиті</a:t>
            </a:r>
            <a:r>
              <a:rPr lang="ru-RU" dirty="0"/>
              <a:t>.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змитості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порівнянням</a:t>
            </a:r>
            <a:r>
              <a:rPr lang="ru-RU" dirty="0"/>
              <a:t> </a:t>
            </a:r>
            <a:r>
              <a:rPr lang="ru-RU" dirty="0" err="1"/>
              <a:t>еталонного</a:t>
            </a:r>
            <a:r>
              <a:rPr lang="ru-RU" dirty="0"/>
              <a:t> (</a:t>
            </a:r>
            <a:r>
              <a:rPr lang="ru-RU" dirty="0" err="1"/>
              <a:t>незмитого</a:t>
            </a:r>
            <a:r>
              <a:rPr lang="ru-RU" dirty="0"/>
              <a:t>)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профілем</a:t>
            </a:r>
            <a:r>
              <a:rPr lang="ru-RU" dirty="0"/>
              <a:t> </a:t>
            </a:r>
            <a:r>
              <a:rPr lang="ru-RU" dirty="0" err="1"/>
              <a:t>змитого</a:t>
            </a:r>
            <a:r>
              <a:rPr lang="ru-RU" dirty="0"/>
              <a:t>. </a:t>
            </a:r>
            <a:r>
              <a:rPr lang="ru-RU" dirty="0" err="1"/>
              <a:t>Притому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слабкозмитих</a:t>
            </a:r>
            <a:r>
              <a:rPr lang="ru-RU" dirty="0"/>
              <a:t> </a:t>
            </a:r>
            <a:r>
              <a:rPr lang="ru-RU" dirty="0" err="1"/>
              <a:t>ґрунтах</a:t>
            </a:r>
            <a:r>
              <a:rPr lang="ru-RU" dirty="0"/>
              <a:t> </a:t>
            </a:r>
            <a:r>
              <a:rPr lang="ru-RU" dirty="0" err="1"/>
              <a:t>змито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гумусового </a:t>
            </a:r>
            <a:r>
              <a:rPr lang="ru-RU" dirty="0" smtClean="0"/>
              <a:t>горизонту,</a:t>
            </a:r>
            <a:r>
              <a:rPr lang="ru-RU" b="1" dirty="0"/>
              <a:t> </a:t>
            </a:r>
            <a:r>
              <a:rPr lang="ru-RU" dirty="0"/>
              <a:t>у </a:t>
            </a:r>
            <a:r>
              <a:rPr lang="ru-RU" dirty="0" err="1"/>
              <a:t>середньозмитих</a:t>
            </a:r>
            <a:r>
              <a:rPr lang="ru-RU" dirty="0"/>
              <a:t> - </a:t>
            </a:r>
            <a:r>
              <a:rPr lang="ru-RU" dirty="0" err="1"/>
              <a:t>змито</a:t>
            </a:r>
            <a:r>
              <a:rPr lang="ru-RU" dirty="0"/>
              <a:t> </a:t>
            </a:r>
            <a:r>
              <a:rPr lang="ru-RU" dirty="0" err="1"/>
              <a:t>верхню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перехідного</a:t>
            </a:r>
            <a:r>
              <a:rPr lang="ru-RU" dirty="0"/>
              <a:t> (</a:t>
            </a:r>
            <a:r>
              <a:rPr lang="ru-RU" dirty="0" err="1"/>
              <a:t>ілювіального</a:t>
            </a:r>
            <a:r>
              <a:rPr lang="ru-RU" dirty="0"/>
              <a:t>) горизонту, а в </a:t>
            </a:r>
            <a:r>
              <a:rPr lang="ru-RU" dirty="0" err="1"/>
              <a:t>розмитих</a:t>
            </a:r>
            <a:r>
              <a:rPr lang="ru-RU" dirty="0"/>
              <a:t> </a:t>
            </a:r>
            <a:r>
              <a:rPr lang="ru-RU" dirty="0" err="1"/>
              <a:t>ґрунтах</a:t>
            </a:r>
            <a:r>
              <a:rPr lang="ru-RU" dirty="0"/>
              <a:t> </a:t>
            </a:r>
            <a:r>
              <a:rPr lang="ru-RU" dirty="0" err="1"/>
              <a:t>ерозією</a:t>
            </a:r>
            <a:r>
              <a:rPr lang="ru-RU" dirty="0"/>
              <a:t> </a:t>
            </a:r>
            <a:r>
              <a:rPr lang="ru-RU" dirty="0" err="1"/>
              <a:t>зруйновано</a:t>
            </a:r>
            <a:r>
              <a:rPr lang="ru-RU" dirty="0"/>
              <a:t> весь </a:t>
            </a:r>
            <a:r>
              <a:rPr lang="ru-RU" dirty="0" err="1"/>
              <a:t>профіль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ґрунтотворні</a:t>
            </a:r>
            <a:r>
              <a:rPr lang="ru-RU" dirty="0"/>
              <a:t> породи.</a:t>
            </a:r>
            <a:endParaRPr lang="en-US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42852"/>
            <a:ext cx="8572560" cy="1071570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857257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chemeClr val="bg2">
                    <a:lumMod val="10000"/>
                  </a:schemeClr>
                </a:solidFill>
              </a:rPr>
              <a:t>Водна ерозія </a:t>
            </a:r>
            <a:r>
              <a:rPr lang="ru-RU" sz="4800" i="1" dirty="0" err="1" smtClean="0">
                <a:solidFill>
                  <a:schemeClr val="bg2">
                    <a:lumMod val="10000"/>
                  </a:schemeClr>
                </a:solidFill>
              </a:rPr>
              <a:t>ґр</a:t>
            </a:r>
            <a:r>
              <a:rPr lang="uk-UA" sz="4800" i="1" dirty="0" smtClean="0">
                <a:solidFill>
                  <a:schemeClr val="bg2">
                    <a:lumMod val="10000"/>
                  </a:schemeClr>
                </a:solidFill>
              </a:rPr>
              <a:t>унтів </a:t>
            </a:r>
            <a:endParaRPr lang="en-US" sz="4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7410" name="Picture 2" descr="http://upload.wikimedia.org/wikipedia/commons/9/94/Black_dirt_in_Black_Dirt_Reg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857652" cy="221457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9" name="Picture 4" descr="http://unm.org.ua/media/files/content/2013/10/24/watermarked/27e2c6e6be31affae1e5d5744fc89cceffb296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3857652" cy="25350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428736"/>
            <a:ext cx="4286280" cy="5143536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err="1"/>
              <a:t>Вітрова</a:t>
            </a:r>
            <a:r>
              <a:rPr lang="ru-RU" b="1" dirty="0"/>
              <a:t> </a:t>
            </a:r>
            <a:r>
              <a:rPr lang="ru-RU" b="1" dirty="0" err="1"/>
              <a:t>ерозія</a:t>
            </a:r>
            <a:r>
              <a:rPr lang="ru-RU" b="1" dirty="0"/>
              <a:t>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дефляція</a:t>
            </a:r>
            <a:r>
              <a:rPr lang="ru-RU" b="1" dirty="0"/>
              <a:t>, </a:t>
            </a:r>
            <a:r>
              <a:rPr lang="ru-RU" dirty="0" err="1"/>
              <a:t>виникає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сильних</a:t>
            </a:r>
            <a:r>
              <a:rPr lang="ru-RU" dirty="0"/>
              <a:t> </a:t>
            </a:r>
            <a:r>
              <a:rPr lang="ru-RU" dirty="0" err="1"/>
              <a:t>вітрів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видувають</a:t>
            </a:r>
            <a:r>
              <a:rPr lang="ru-RU" dirty="0"/>
              <a:t> </a:t>
            </a:r>
            <a:r>
              <a:rPr lang="ru-RU" dirty="0" err="1"/>
              <a:t>ґрунт</a:t>
            </a:r>
            <a:r>
              <a:rPr lang="ru-RU" dirty="0"/>
              <a:t>.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видування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гранулометричного</a:t>
            </a:r>
            <a:r>
              <a:rPr lang="ru-RU" dirty="0"/>
              <a:t> складу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smtClean="0"/>
              <a:t>гумусу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збільшується</a:t>
            </a:r>
            <a:r>
              <a:rPr lang="ru-RU" dirty="0"/>
              <a:t> сила </a:t>
            </a:r>
            <a:r>
              <a:rPr lang="ru-RU" dirty="0" err="1"/>
              <a:t>вітру</a:t>
            </a:r>
            <a:r>
              <a:rPr lang="ru-RU" dirty="0"/>
              <a:t> -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вітрової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дефляції</a:t>
            </a:r>
            <a:r>
              <a:rPr lang="ru-RU" dirty="0"/>
              <a:t>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 smtClean="0"/>
              <a:t>видувається</a:t>
            </a:r>
            <a:r>
              <a:rPr lang="ru-RU" dirty="0" smtClean="0"/>
              <a:t> </a:t>
            </a:r>
            <a:r>
              <a:rPr lang="ru-RU" dirty="0" err="1" smtClean="0"/>
              <a:t>ґрунт</a:t>
            </a:r>
            <a:r>
              <a:rPr lang="ru-RU" dirty="0" smtClean="0"/>
              <a:t>, та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акумуляції</a:t>
            </a:r>
            <a:r>
              <a:rPr lang="ru-RU" dirty="0"/>
              <a:t>, </a:t>
            </a:r>
            <a:r>
              <a:rPr lang="ru-RU" dirty="0" smtClean="0"/>
              <a:t>де </a:t>
            </a:r>
            <a:r>
              <a:rPr lang="ru-RU" dirty="0" err="1" smtClean="0"/>
              <a:t>нагромаджується</a:t>
            </a:r>
            <a:r>
              <a:rPr lang="ru-RU" dirty="0" smtClean="0"/>
              <a:t> </a:t>
            </a:r>
            <a:r>
              <a:rPr lang="ru-RU" dirty="0" err="1" smtClean="0"/>
              <a:t>ґрунт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акумуляції</a:t>
            </a:r>
            <a:r>
              <a:rPr lang="ru-RU" dirty="0"/>
              <a:t> на </a:t>
            </a:r>
            <a:r>
              <a:rPr lang="ru-RU" dirty="0" err="1"/>
              <a:t>суглинкових</a:t>
            </a:r>
            <a:r>
              <a:rPr lang="ru-RU" dirty="0"/>
              <a:t> </a:t>
            </a:r>
            <a:r>
              <a:rPr lang="ru-RU" dirty="0" err="1"/>
              <a:t>ґрунтах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наносні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, 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розвіювання</a:t>
            </a:r>
            <a:r>
              <a:rPr lang="ru-RU" dirty="0"/>
              <a:t> </a:t>
            </a:r>
            <a:r>
              <a:rPr lang="ru-RU" dirty="0" err="1"/>
              <a:t>пісків</a:t>
            </a:r>
            <a:r>
              <a:rPr lang="ru-RU" dirty="0"/>
              <a:t> - </a:t>
            </a:r>
            <a:r>
              <a:rPr lang="ru-RU" dirty="0" err="1"/>
              <a:t>похований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них </a:t>
            </a:r>
            <a:r>
              <a:rPr lang="ru-RU" dirty="0" err="1"/>
              <a:t>ґрунт</a:t>
            </a:r>
            <a:r>
              <a:rPr lang="ru-RU" dirty="0"/>
              <a:t>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42852"/>
            <a:ext cx="8572560" cy="1071570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857257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chemeClr val="bg2">
                    <a:lumMod val="10000"/>
                  </a:schemeClr>
                </a:solidFill>
              </a:rPr>
              <a:t>Вітрова ерозія </a:t>
            </a:r>
            <a:r>
              <a:rPr lang="ru-RU" sz="4800" i="1" dirty="0" err="1" smtClean="0">
                <a:solidFill>
                  <a:schemeClr val="bg2">
                    <a:lumMod val="10000"/>
                  </a:schemeClr>
                </a:solidFill>
              </a:rPr>
              <a:t>ґр</a:t>
            </a:r>
            <a:r>
              <a:rPr lang="uk-UA" sz="4800" i="1" dirty="0" smtClean="0">
                <a:solidFill>
                  <a:schemeClr val="bg2">
                    <a:lumMod val="10000"/>
                  </a:schemeClr>
                </a:solidFill>
              </a:rPr>
              <a:t>унтів </a:t>
            </a:r>
            <a:endParaRPr lang="en-US" sz="4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434" name="Picture 2" descr="http://host4.images.cdn.fotopedia.com/1xRIQaeAnoA-F3rsSBc84Cg-max_2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3495171" cy="22860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8436" name="Picture 4" descr="http://host4.images.cdn.fotopedia.com/1xRIQaeAnoA-ScJSjEjRQ4s-max_2560.jpg"/>
          <p:cNvPicPr>
            <a:picLocks noChangeAspect="1" noChangeArrowheads="1"/>
          </p:cNvPicPr>
          <p:nvPr/>
        </p:nvPicPr>
        <p:blipFill>
          <a:blip r:embed="rId4" cstate="print"/>
          <a:srcRect t="20208"/>
          <a:stretch>
            <a:fillRect/>
          </a:stretch>
        </p:blipFill>
        <p:spPr bwMode="auto">
          <a:xfrm>
            <a:off x="5715008" y="1357298"/>
            <a:ext cx="2357454" cy="282069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428736"/>
            <a:ext cx="4357718" cy="5143536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err="1"/>
              <a:t>Розрізняють</a:t>
            </a:r>
            <a:r>
              <a:rPr lang="ru-RU" dirty="0"/>
              <a:t> два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вітрової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: </a:t>
            </a:r>
            <a:r>
              <a:rPr lang="ru-RU" dirty="0" err="1"/>
              <a:t>повсякденну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пилові</a:t>
            </a:r>
            <a:r>
              <a:rPr lang="ru-RU" dirty="0"/>
              <a:t> </a:t>
            </a:r>
            <a:r>
              <a:rPr lang="ru-RU" dirty="0" err="1"/>
              <a:t>бурі</a:t>
            </a:r>
            <a:r>
              <a:rPr lang="ru-RU" dirty="0"/>
              <a:t>.</a:t>
            </a:r>
          </a:p>
          <a:p>
            <a:pPr algn="just"/>
            <a:r>
              <a:rPr lang="ru-RU" b="1" dirty="0" err="1" smtClean="0"/>
              <a:t>Повсяденну</a:t>
            </a:r>
            <a:r>
              <a:rPr lang="ru-RU" b="1" dirty="0" smtClean="0"/>
              <a:t> </a:t>
            </a:r>
            <a:r>
              <a:rPr lang="ru-RU" b="1" dirty="0" err="1" smtClean="0"/>
              <a:t>вітрову</a:t>
            </a:r>
            <a:r>
              <a:rPr lang="ru-RU" b="1" dirty="0" smtClean="0"/>
              <a:t> </a:t>
            </a:r>
            <a:r>
              <a:rPr lang="ru-RU" b="1" dirty="0" err="1" smtClean="0"/>
              <a:t>ерозію</a:t>
            </a:r>
            <a:r>
              <a:rPr lang="ru-RU" b="1" dirty="0" smtClean="0"/>
              <a:t> </a:t>
            </a:r>
            <a:r>
              <a:rPr lang="ru-RU" dirty="0" err="1" smtClean="0"/>
              <a:t>спричинюють</a:t>
            </a:r>
            <a:r>
              <a:rPr lang="ru-RU" dirty="0" smtClean="0"/>
              <a:t> </a:t>
            </a:r>
            <a:r>
              <a:rPr lang="ru-RU" dirty="0" err="1"/>
              <a:t>вітри</a:t>
            </a:r>
            <a:r>
              <a:rPr lang="ru-RU" dirty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швидкостей</a:t>
            </a:r>
            <a:r>
              <a:rPr lang="ru-RU" dirty="0" smtClean="0"/>
              <a:t>; </a:t>
            </a:r>
            <a:r>
              <a:rPr lang="ru-RU" dirty="0" err="1"/>
              <a:t>відбувається</a:t>
            </a:r>
            <a:r>
              <a:rPr lang="ru-RU" dirty="0"/>
              <a:t> вона </a:t>
            </a:r>
            <a:r>
              <a:rPr lang="ru-RU" dirty="0" err="1" smtClean="0"/>
              <a:t>повільно</a:t>
            </a:r>
            <a:r>
              <a:rPr lang="ru-RU" dirty="0" smtClean="0"/>
              <a:t>, </a:t>
            </a:r>
            <a:r>
              <a:rPr lang="ru-RU" dirty="0" err="1"/>
              <a:t>переважно</a:t>
            </a:r>
            <a:r>
              <a:rPr lang="ru-RU" dirty="0"/>
              <a:t> на </a:t>
            </a:r>
            <a:r>
              <a:rPr lang="ru-RU" dirty="0" err="1"/>
              <a:t>піщаних</a:t>
            </a:r>
            <a:r>
              <a:rPr lang="ru-RU" dirty="0"/>
              <a:t>, </a:t>
            </a:r>
            <a:r>
              <a:rPr lang="ru-RU" dirty="0" err="1"/>
              <a:t>супіщаних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карбонатних</a:t>
            </a:r>
            <a:r>
              <a:rPr lang="ru-RU" dirty="0"/>
              <a:t> </a:t>
            </a:r>
            <a:r>
              <a:rPr lang="ru-RU" dirty="0" err="1"/>
              <a:t>ґрунтах</a:t>
            </a:r>
            <a:r>
              <a:rPr lang="ru-RU" dirty="0"/>
              <a:t>. За </a:t>
            </a:r>
            <a:r>
              <a:rPr lang="ru-RU" dirty="0" err="1"/>
              <a:t>цього</a:t>
            </a:r>
            <a:r>
              <a:rPr lang="ru-RU" dirty="0"/>
              <a:t> виду </a:t>
            </a:r>
            <a:r>
              <a:rPr lang="ru-RU" dirty="0" err="1"/>
              <a:t>дефляції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спостерігатись</a:t>
            </a:r>
            <a:r>
              <a:rPr lang="ru-RU" dirty="0"/>
              <a:t> </a:t>
            </a:r>
            <a:r>
              <a:rPr lang="ru-RU" dirty="0" err="1"/>
              <a:t>оголення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</a:p>
          <a:p>
            <a:pPr algn="just"/>
            <a:r>
              <a:rPr lang="ru-RU" b="1" dirty="0" err="1" smtClean="0"/>
              <a:t>Пилові</a:t>
            </a:r>
            <a:r>
              <a:rPr lang="ru-RU" b="1" dirty="0" smtClean="0"/>
              <a:t> </a:t>
            </a:r>
            <a:r>
              <a:rPr lang="ru-RU" b="1" dirty="0" err="1" smtClean="0"/>
              <a:t>бурі</a:t>
            </a:r>
            <a:r>
              <a:rPr lang="ru-RU" b="1" dirty="0"/>
              <a:t> </a:t>
            </a:r>
            <a:r>
              <a:rPr lang="ru-RU" b="1" dirty="0" smtClean="0"/>
              <a:t>- </a:t>
            </a:r>
            <a:r>
              <a:rPr lang="ru-RU" dirty="0" err="1"/>
              <a:t>н</a:t>
            </a:r>
            <a:r>
              <a:rPr lang="ru-RU" dirty="0" err="1" smtClean="0"/>
              <a:t>айшкідливіший</a:t>
            </a:r>
            <a:r>
              <a:rPr lang="ru-RU" dirty="0" smtClean="0"/>
              <a:t> </a:t>
            </a:r>
            <a:r>
              <a:rPr lang="ru-RU" dirty="0"/>
              <a:t>вид </a:t>
            </a:r>
            <a:r>
              <a:rPr lang="ru-RU" dirty="0" err="1"/>
              <a:t>дефляції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бурі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сильного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поширюватись</a:t>
            </a:r>
            <a:r>
              <a:rPr lang="ru-RU" dirty="0"/>
              <a:t> на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знищити</a:t>
            </a:r>
            <a:r>
              <a:rPr lang="ru-RU" dirty="0"/>
              <a:t> </a:t>
            </a:r>
            <a:r>
              <a:rPr lang="ru-RU" dirty="0" err="1"/>
              <a:t>посіви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сотнях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гектарів</a:t>
            </a:r>
            <a:r>
              <a:rPr lang="ru-RU" dirty="0"/>
              <a:t>, </a:t>
            </a:r>
            <a:r>
              <a:rPr lang="ru-RU" dirty="0" err="1"/>
              <a:t>знести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родючого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.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42852"/>
            <a:ext cx="8572560" cy="1071570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857257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chemeClr val="bg2">
                    <a:lumMod val="10000"/>
                  </a:schemeClr>
                </a:solidFill>
              </a:rPr>
              <a:t>Вітрова ерозія </a:t>
            </a:r>
            <a:r>
              <a:rPr lang="ru-RU" sz="4800" i="1" dirty="0" err="1" smtClean="0">
                <a:solidFill>
                  <a:schemeClr val="bg2">
                    <a:lumMod val="10000"/>
                  </a:schemeClr>
                </a:solidFill>
              </a:rPr>
              <a:t>ґр</a:t>
            </a:r>
            <a:r>
              <a:rPr lang="uk-UA" sz="4800" i="1" dirty="0" smtClean="0">
                <a:solidFill>
                  <a:schemeClr val="bg2">
                    <a:lumMod val="10000"/>
                  </a:schemeClr>
                </a:solidFill>
              </a:rPr>
              <a:t>унтів </a:t>
            </a:r>
            <a:endParaRPr lang="en-US" sz="4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458" name="Picture 2" descr="http://www.meteoprog.ua/thumbnails/uploaded/feniks_pil/cropr_660x471/447821_1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71942"/>
            <a:ext cx="3403542" cy="242889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9460" name="Picture 4" descr="http://wpapers.ru/wallpapers/nature/Landscapes/3947/1680x1050_%D0%92%D0%B5%D1%82%D0%B5%D1%80-%D0%B2-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414506"/>
            <a:ext cx="3794694" cy="237168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428736"/>
            <a:ext cx="4357718" cy="5143536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Шкода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велика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різноманітна</a:t>
            </a:r>
            <a:r>
              <a:rPr lang="ru-RU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 smtClean="0"/>
              <a:t>еродований</a:t>
            </a:r>
            <a:r>
              <a:rPr lang="ru-RU" dirty="0" smtClean="0"/>
              <a:t> </a:t>
            </a:r>
            <a:r>
              <a:rPr lang="ru-RU" dirty="0" err="1"/>
              <a:t>ґрунт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гумусу, макро-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мікроелементів</a:t>
            </a:r>
            <a:r>
              <a:rPr lang="ru-RU" dirty="0" smtClean="0"/>
              <a:t>, а особливо </a:t>
            </a:r>
            <a:r>
              <a:rPr lang="ru-RU" dirty="0" err="1" smtClean="0"/>
              <a:t>міді</a:t>
            </a:r>
            <a:r>
              <a:rPr lang="ru-RU" dirty="0" smtClean="0"/>
              <a:t> </a:t>
            </a:r>
            <a:r>
              <a:rPr lang="ru-RU" err="1" smtClean="0"/>
              <a:t>й</a:t>
            </a:r>
            <a:r>
              <a:rPr lang="ru-RU" smtClean="0"/>
              <a:t> марганцюі;</a:t>
            </a: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водна</a:t>
            </a:r>
            <a:r>
              <a:rPr lang="ru-RU" dirty="0" smtClean="0"/>
              <a:t> </a:t>
            </a:r>
            <a:r>
              <a:rPr lang="ru-RU" dirty="0" err="1"/>
              <a:t>ерозія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</a:t>
            </a:r>
            <a:r>
              <a:rPr lang="ru-RU" dirty="0" err="1"/>
              <a:t>орних</a:t>
            </a:r>
            <a:r>
              <a:rPr lang="ru-RU" dirty="0"/>
              <a:t> земель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ярів</a:t>
            </a:r>
            <a:r>
              <a:rPr lang="ru-RU" dirty="0"/>
              <a:t>, </a:t>
            </a:r>
            <a:r>
              <a:rPr lang="ru-RU" dirty="0" err="1"/>
              <a:t>замулювання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на </a:t>
            </a:r>
            <a:r>
              <a:rPr lang="ru-RU" dirty="0" err="1"/>
              <a:t>заплавах</a:t>
            </a:r>
            <a:r>
              <a:rPr lang="ru-RU" dirty="0"/>
              <a:t>, </a:t>
            </a:r>
            <a:r>
              <a:rPr lang="ru-RU" dirty="0" err="1"/>
              <a:t>ставків</a:t>
            </a:r>
            <a:r>
              <a:rPr lang="ru-RU" dirty="0"/>
              <a:t>, </a:t>
            </a:r>
            <a:r>
              <a:rPr lang="ru-RU" dirty="0" err="1"/>
              <a:t>водоймищ</a:t>
            </a:r>
            <a:r>
              <a:rPr lang="ru-RU" dirty="0"/>
              <a:t>, русел </a:t>
            </a:r>
            <a:r>
              <a:rPr lang="ru-RU" dirty="0" err="1"/>
              <a:t>річок</a:t>
            </a:r>
            <a:r>
              <a:rPr lang="ru-RU" dirty="0"/>
              <a:t>, </a:t>
            </a:r>
            <a:r>
              <a:rPr lang="ru-RU" dirty="0" err="1"/>
              <a:t>зрошувальних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/>
              <a:t>вітрової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руйнується</a:t>
            </a:r>
            <a:r>
              <a:rPr lang="ru-RU" dirty="0"/>
              <a:t> </a:t>
            </a:r>
            <a:r>
              <a:rPr lang="ru-RU" dirty="0" err="1"/>
              <a:t>ґрунтовий</a:t>
            </a:r>
            <a:r>
              <a:rPr lang="ru-RU" dirty="0"/>
              <a:t> </a:t>
            </a:r>
            <a:r>
              <a:rPr lang="ru-RU" dirty="0" err="1"/>
              <a:t>покрив</a:t>
            </a:r>
            <a:r>
              <a:rPr lang="ru-RU" dirty="0"/>
              <a:t>, </a:t>
            </a:r>
            <a:r>
              <a:rPr lang="ru-RU" dirty="0" err="1"/>
              <a:t>забруднюється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завдає</a:t>
            </a:r>
            <a:r>
              <a:rPr lang="ru-RU" dirty="0"/>
              <a:t> великих </a:t>
            </a:r>
            <a:r>
              <a:rPr lang="ru-RU" dirty="0" err="1"/>
              <a:t>збитків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шкодить </a:t>
            </a:r>
            <a:r>
              <a:rPr lang="ru-RU" dirty="0" err="1"/>
              <a:t>здоров'ю</a:t>
            </a:r>
            <a:r>
              <a:rPr lang="ru-RU" dirty="0"/>
              <a:t> людей.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42852"/>
            <a:ext cx="8572560" cy="1071570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857257"/>
          </a:xfrm>
        </p:spPr>
        <p:txBody>
          <a:bodyPr>
            <a:normAutofit fontScale="90000"/>
          </a:bodyPr>
          <a:lstStyle/>
          <a:p>
            <a:r>
              <a:rPr lang="ru-RU" sz="4800" i="1" dirty="0"/>
              <a:t>Шкода </a:t>
            </a:r>
            <a:r>
              <a:rPr lang="ru-RU" sz="4800" i="1" dirty="0" err="1" smtClean="0"/>
              <a:t>внаслідок</a:t>
            </a:r>
            <a:r>
              <a:rPr lang="ru-RU" sz="4800" i="1" dirty="0" smtClean="0"/>
              <a:t> </a:t>
            </a:r>
            <a:r>
              <a:rPr lang="ru-RU" sz="4800" i="1" dirty="0" err="1"/>
              <a:t>ерозії</a:t>
            </a:r>
            <a:r>
              <a:rPr lang="ru-RU" sz="4800" i="1" dirty="0"/>
              <a:t> </a:t>
            </a:r>
            <a:r>
              <a:rPr lang="ru-RU" sz="4800" i="1" dirty="0" err="1"/>
              <a:t>ґрунтів</a:t>
            </a:r>
            <a:endParaRPr lang="en-US" sz="4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482" name="Picture 2" descr="http://photo.qip.ru/photo/atyua/3829102/89460172.jpg"/>
          <p:cNvPicPr>
            <a:picLocks noChangeAspect="1" noChangeArrowheads="1"/>
          </p:cNvPicPr>
          <p:nvPr/>
        </p:nvPicPr>
        <p:blipFill>
          <a:blip r:embed="rId3"/>
          <a:srcRect t="12403"/>
          <a:stretch>
            <a:fillRect/>
          </a:stretch>
        </p:blipFill>
        <p:spPr bwMode="auto">
          <a:xfrm>
            <a:off x="4929190" y="1571612"/>
            <a:ext cx="3262124" cy="214314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20484" name="Picture 4" descr="http://upload.wikimedia.org/wikipedia/commons/8/81/5922-Daxia-River-fall-into-Liujiaxia-Reservo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6895" y="3929066"/>
            <a:ext cx="3352823" cy="22860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2143116"/>
            <a:ext cx="8501122" cy="2714644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Суть </a:t>
            </a:r>
            <a:r>
              <a:rPr lang="ru-RU" dirty="0" err="1"/>
              <a:t>збитків</a:t>
            </a:r>
            <a:r>
              <a:rPr lang="ru-RU" dirty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</a:t>
            </a:r>
            <a:r>
              <a:rPr lang="ru-RU" dirty="0" err="1"/>
              <a:t>насамперед</a:t>
            </a:r>
            <a:r>
              <a:rPr lang="ru-RU" dirty="0"/>
              <a:t> у </a:t>
            </a:r>
            <a:r>
              <a:rPr lang="ru-RU" dirty="0" err="1"/>
              <a:t>втраті</a:t>
            </a:r>
            <a:r>
              <a:rPr lang="ru-RU" dirty="0"/>
              <a:t> </a:t>
            </a:r>
            <a:r>
              <a:rPr lang="ru-RU" dirty="0" err="1"/>
              <a:t>ґрунтом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- </a:t>
            </a:r>
            <a:r>
              <a:rPr lang="ru-RU" dirty="0" err="1"/>
              <a:t>родючості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прискореного</a:t>
            </a:r>
            <a:r>
              <a:rPr lang="ru-RU" dirty="0"/>
              <a:t> </a:t>
            </a:r>
            <a:r>
              <a:rPr lang="ru-RU" dirty="0" err="1"/>
              <a:t>змиву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розмиву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та </a:t>
            </a:r>
            <a:r>
              <a:rPr lang="ru-RU" dirty="0" err="1"/>
              <a:t>видування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вітром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втрачається</a:t>
            </a:r>
            <a:r>
              <a:rPr lang="ru-RU" dirty="0"/>
              <a:t>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найродючіший</a:t>
            </a:r>
            <a:r>
              <a:rPr lang="ru-RU" dirty="0"/>
              <a:t> шар </a:t>
            </a:r>
            <a:r>
              <a:rPr lang="ru-RU" dirty="0" err="1"/>
              <a:t>ґрунту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гумус,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(азот, фосфор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калій</a:t>
            </a:r>
            <a:r>
              <a:rPr lang="ru-RU" dirty="0"/>
              <a:t>), </a:t>
            </a:r>
            <a:r>
              <a:rPr lang="ru-RU" dirty="0" err="1"/>
              <a:t>мікроелементи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розмиву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яри,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угіддя</a:t>
            </a:r>
            <a:r>
              <a:rPr lang="ru-RU" dirty="0"/>
              <a:t> </a:t>
            </a:r>
            <a:r>
              <a:rPr lang="ru-RU" dirty="0" err="1"/>
              <a:t>втрачають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родючість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саму </a:t>
            </a:r>
            <a:r>
              <a:rPr lang="ru-RU" dirty="0" err="1"/>
              <a:t>площу</a:t>
            </a:r>
            <a:r>
              <a:rPr lang="ru-RU" dirty="0"/>
              <a:t>.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у </a:t>
            </a:r>
            <a:r>
              <a:rPr lang="ru-RU" dirty="0" err="1"/>
              <a:t>розряд</a:t>
            </a:r>
            <a:r>
              <a:rPr lang="ru-RU" dirty="0"/>
              <a:t> </a:t>
            </a:r>
            <a:r>
              <a:rPr lang="ru-RU" dirty="0" err="1"/>
              <a:t>закинутих</a:t>
            </a:r>
            <a:r>
              <a:rPr lang="ru-RU" dirty="0"/>
              <a:t>, не </a:t>
            </a:r>
            <a:r>
              <a:rPr lang="ru-RU" dirty="0" err="1"/>
              <a:t>придатних</a:t>
            </a:r>
            <a:r>
              <a:rPr lang="ru-RU" dirty="0"/>
              <a:t> для </a:t>
            </a:r>
            <a:r>
              <a:rPr lang="ru-RU" dirty="0" err="1" smtClean="0"/>
              <a:t>використання</a:t>
            </a:r>
            <a:r>
              <a:rPr lang="ru-RU" dirty="0"/>
              <a:t>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71414"/>
            <a:ext cx="8572560" cy="1357322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857257"/>
          </a:xfrm>
        </p:spPr>
        <p:txBody>
          <a:bodyPr>
            <a:normAutofit fontScale="90000"/>
          </a:bodyPr>
          <a:lstStyle/>
          <a:p>
            <a:r>
              <a:rPr lang="ru-RU" i="1" dirty="0" err="1"/>
              <a:t>Еколого-економічна</a:t>
            </a:r>
            <a:r>
              <a:rPr lang="ru-RU" i="1" dirty="0"/>
              <a:t> </a:t>
            </a:r>
            <a:r>
              <a:rPr lang="ru-RU" i="1" dirty="0" err="1"/>
              <a:t>оцінка</a:t>
            </a:r>
            <a:r>
              <a:rPr lang="ru-RU" i="1" dirty="0"/>
              <a:t> </a:t>
            </a:r>
            <a:r>
              <a:rPr lang="ru-RU" i="1" dirty="0" err="1"/>
              <a:t>збитків</a:t>
            </a:r>
            <a:r>
              <a:rPr lang="ru-RU" i="1" dirty="0"/>
              <a:t> </a:t>
            </a:r>
            <a:r>
              <a:rPr lang="ru-RU" i="1" dirty="0" err="1"/>
              <a:t>унаслідок</a:t>
            </a:r>
            <a:r>
              <a:rPr lang="ru-RU" i="1" dirty="0"/>
              <a:t> </a:t>
            </a:r>
            <a:r>
              <a:rPr lang="ru-RU" i="1" dirty="0" err="1"/>
              <a:t>ерозії</a:t>
            </a:r>
            <a:r>
              <a:rPr lang="ru-RU" i="1" dirty="0"/>
              <a:t> </a:t>
            </a:r>
            <a:r>
              <a:rPr lang="ru-RU" i="1" dirty="0" err="1"/>
              <a:t>ґрунтів</a:t>
            </a:r>
            <a:endParaRPr lang="en-US" sz="4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14546" y="1714488"/>
            <a:ext cx="4500594" cy="2714644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en-US" sz="2400" dirty="0" smtClean="0"/>
              <a:t>ua.textreferat.com</a:t>
            </a:r>
            <a:r>
              <a:rPr lang="uk-UA" sz="2400" dirty="0" smtClean="0"/>
              <a:t>(4333-2)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en-US" sz="2400" dirty="0" smtClean="0"/>
              <a:t>wikipedia.org</a:t>
            </a:r>
            <a:endParaRPr lang="ru-RU" sz="24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71414"/>
            <a:ext cx="8572560" cy="1357322"/>
          </a:xfrm>
          <a:prstGeom prst="round2DiagRect">
            <a:avLst/>
          </a:prstGeom>
          <a:solidFill>
            <a:schemeClr val="lt1">
              <a:alpha val="39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857257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Використані</a:t>
            </a:r>
            <a:r>
              <a:rPr lang="ru-RU" i="1" dirty="0" smtClean="0"/>
              <a:t> </a:t>
            </a:r>
            <a:r>
              <a:rPr lang="ru-RU" i="1" dirty="0" err="1" smtClean="0"/>
              <a:t>джерела</a:t>
            </a:r>
            <a:endParaRPr lang="en-US" sz="4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345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Ерозія ґрунтів </vt:lpstr>
      <vt:lpstr>Ерозія ґрунтів та її види </vt:lpstr>
      <vt:lpstr>Водна ерозія ґрунтів </vt:lpstr>
      <vt:lpstr>Водна ерозія ґрунтів </vt:lpstr>
      <vt:lpstr>Вітрова ерозія ґрунтів </vt:lpstr>
      <vt:lpstr>Вітрова ерозія ґрунтів </vt:lpstr>
      <vt:lpstr>Шкода внаслідок ерозії ґрунтів</vt:lpstr>
      <vt:lpstr>Еколого-економічна оцінка збитків унаслідок ерозії ґрунтів</vt:lpstr>
      <vt:lpstr>Використані джерела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Ерозія ґрунтів </dc:title>
  <dc:creator>Admin</dc:creator>
  <cp:lastModifiedBy>Admin</cp:lastModifiedBy>
  <cp:revision>8</cp:revision>
  <dcterms:created xsi:type="dcterms:W3CDTF">2013-11-20T20:42:07Z</dcterms:created>
  <dcterms:modified xsi:type="dcterms:W3CDTF">2013-11-20T22:00:56Z</dcterms:modified>
</cp:coreProperties>
</file>