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65F6DC2-44E8-40EB-8EFD-918B90873EEF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BEF4500-6642-4A93-BBB2-79A6CE8BCE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6DC2-44E8-40EB-8EFD-918B90873EEF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4500-6642-4A93-BBB2-79A6CE8BCE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6DC2-44E8-40EB-8EFD-918B90873EEF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4500-6642-4A93-BBB2-79A6CE8BCE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65F6DC2-44E8-40EB-8EFD-918B90873EEF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4500-6642-4A93-BBB2-79A6CE8BCE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65F6DC2-44E8-40EB-8EFD-918B90873EEF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BEF4500-6642-4A93-BBB2-79A6CE8BCE3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5F6DC2-44E8-40EB-8EFD-918B90873EEF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BEF4500-6642-4A93-BBB2-79A6CE8BCE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65F6DC2-44E8-40EB-8EFD-918B90873EEF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BEF4500-6642-4A93-BBB2-79A6CE8BCE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6DC2-44E8-40EB-8EFD-918B90873EEF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4500-6642-4A93-BBB2-79A6CE8BCE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5F6DC2-44E8-40EB-8EFD-918B90873EEF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BEF4500-6642-4A93-BBB2-79A6CE8BCE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65F6DC2-44E8-40EB-8EFD-918B90873EEF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BEF4500-6642-4A93-BBB2-79A6CE8BCE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65F6DC2-44E8-40EB-8EFD-918B90873EEF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BEF4500-6642-4A93-BBB2-79A6CE8BCE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65F6DC2-44E8-40EB-8EFD-918B90873EEF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BEF4500-6642-4A93-BBB2-79A6CE8BCE3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501008"/>
            <a:ext cx="727280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abriola" pitchFamily="82" charset="0"/>
              </a:rPr>
              <a:t>Польща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26" name="Picture 2" descr="C:\Users\ммм\Downloads\varshava_panorama_castle_s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48"/>
            <a:ext cx="7777103" cy="4046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5147032"/>
            <a:ext cx="73448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latin typeface="+mj-lt"/>
              </a:rPr>
              <a:t>Площа: </a:t>
            </a:r>
            <a:r>
              <a:rPr lang="uk-UA" sz="2800" dirty="0" smtClean="0">
                <a:latin typeface="+mj-lt"/>
              </a:rPr>
              <a:t>322,6 тис. км. кв.</a:t>
            </a:r>
          </a:p>
          <a:p>
            <a:pPr algn="just"/>
            <a:r>
              <a:rPr lang="uk-UA" sz="2800" b="1" dirty="0" smtClean="0">
                <a:latin typeface="+mj-lt"/>
              </a:rPr>
              <a:t>Населення: </a:t>
            </a:r>
            <a:r>
              <a:rPr lang="uk-UA" sz="2800" dirty="0" smtClean="0">
                <a:latin typeface="+mj-lt"/>
              </a:rPr>
              <a:t>38,5 млн. чоловік </a:t>
            </a:r>
          </a:p>
          <a:p>
            <a:pPr algn="just"/>
            <a:r>
              <a:rPr lang="uk-UA" sz="2800" b="1" dirty="0" smtClean="0">
                <a:latin typeface="+mj-lt"/>
              </a:rPr>
              <a:t>Столиця: </a:t>
            </a:r>
            <a:r>
              <a:rPr lang="uk-UA" sz="2800" dirty="0" smtClean="0">
                <a:latin typeface="+mj-lt"/>
              </a:rPr>
              <a:t>Варшава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6" y="4351650"/>
            <a:ext cx="2026621" cy="239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84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4808" y="-993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Gabriola" pitchFamily="82" charset="0"/>
              </a:rPr>
              <a:t>1. </a:t>
            </a:r>
            <a:r>
              <a:rPr lang="ru-RU" sz="3600" b="1" dirty="0" smtClean="0">
                <a:solidFill>
                  <a:srgbClr val="0000FF"/>
                </a:solidFill>
                <a:latin typeface="Gabriola" pitchFamily="82" charset="0"/>
              </a:rPr>
              <a:t>Загальн</a:t>
            </a:r>
            <a:r>
              <a:rPr lang="uk-UA" sz="3600" b="1" dirty="0" smtClean="0">
                <a:solidFill>
                  <a:srgbClr val="0000FF"/>
                </a:solidFill>
                <a:latin typeface="Gabriola" pitchFamily="82" charset="0"/>
              </a:rPr>
              <a:t>і відомості про країну.</a:t>
            </a:r>
            <a:endParaRPr lang="ru-RU" sz="36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322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Польща - держава у Центральній Європі, унітарна </a:t>
            </a:r>
            <a:r>
              <a:rPr lang="ru-RU" dirty="0" err="1" smtClean="0"/>
              <a:t>парламентська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в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16 </a:t>
            </a:r>
            <a:r>
              <a:rPr lang="ru-RU" dirty="0" err="1" smtClean="0"/>
              <a:t>воєводств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Грошовою </a:t>
            </a:r>
            <a:r>
              <a:rPr lang="ru-RU" dirty="0" err="1" smtClean="0"/>
              <a:t>одиницею</a:t>
            </a:r>
            <a:r>
              <a:rPr lang="ru-RU" dirty="0" smtClean="0"/>
              <a:t> є </a:t>
            </a:r>
            <a:r>
              <a:rPr lang="ru-RU" dirty="0" err="1" smtClean="0"/>
              <a:t>злотий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Найбільшими</a:t>
            </a:r>
            <a:r>
              <a:rPr lang="ru-RU" dirty="0" smtClean="0"/>
              <a:t>  </a:t>
            </a:r>
            <a:r>
              <a:rPr lang="ru-RU" dirty="0" err="1" smtClean="0"/>
              <a:t>містами</a:t>
            </a:r>
            <a:r>
              <a:rPr lang="ru-RU" dirty="0" smtClean="0"/>
              <a:t> є Варшава, </a:t>
            </a:r>
            <a:r>
              <a:rPr lang="ru-RU" dirty="0" err="1" smtClean="0"/>
              <a:t>Краків</a:t>
            </a:r>
            <a:r>
              <a:rPr lang="ru-RU" dirty="0" smtClean="0"/>
              <a:t>, Лодзь, Вроцлав та Познань. </a:t>
            </a:r>
            <a:r>
              <a:rPr lang="ru-RU" dirty="0" err="1" smtClean="0"/>
              <a:t>Офіційною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є </a:t>
            </a:r>
            <a:r>
              <a:rPr lang="ru-RU" dirty="0" err="1" smtClean="0"/>
              <a:t>польська</a:t>
            </a:r>
            <a:r>
              <a:rPr lang="ru-RU" dirty="0" smtClean="0"/>
              <a:t>. </a:t>
            </a:r>
            <a:r>
              <a:rPr lang="ru-RU" dirty="0" err="1" smtClean="0"/>
              <a:t>Польща</a:t>
            </a:r>
            <a:r>
              <a:rPr lang="ru-RU" dirty="0" smtClean="0"/>
              <a:t> є членом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ООН, МВФ,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союзу, НАТО, ОБСЄ, Ради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ммм\Downloads\site_gdans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2" y="1625354"/>
            <a:ext cx="8616536" cy="4012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3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993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Gabriola" pitchFamily="82" charset="0"/>
              </a:rPr>
              <a:t>2. Географічне положення</a:t>
            </a:r>
            <a:endParaRPr lang="ru-RU" sz="32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22" y="393050"/>
            <a:ext cx="9145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Польща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державний</a:t>
            </a:r>
            <a:r>
              <a:rPr lang="ru-RU" dirty="0" smtClean="0"/>
              <a:t> кордон з </a:t>
            </a:r>
            <a:r>
              <a:rPr lang="ru-RU" dirty="0" err="1" smtClean="0"/>
              <a:t>Росією</a:t>
            </a:r>
            <a:r>
              <a:rPr lang="ru-RU" dirty="0" smtClean="0"/>
              <a:t>, </a:t>
            </a:r>
            <a:r>
              <a:rPr lang="ru-RU" dirty="0" err="1" smtClean="0"/>
              <a:t>Литвою</a:t>
            </a:r>
            <a:r>
              <a:rPr lang="ru-RU" dirty="0" smtClean="0"/>
              <a:t>, </a:t>
            </a:r>
            <a:r>
              <a:rPr lang="ru-RU" dirty="0" err="1" smtClean="0"/>
              <a:t>Білоруссю</a:t>
            </a:r>
            <a:r>
              <a:rPr lang="ru-RU" dirty="0" smtClean="0"/>
              <a:t> , </a:t>
            </a:r>
            <a:r>
              <a:rPr lang="ru-RU" dirty="0" err="1" smtClean="0"/>
              <a:t>Україною</a:t>
            </a:r>
            <a:r>
              <a:rPr lang="ru-RU" dirty="0" smtClean="0"/>
              <a:t>, </a:t>
            </a:r>
            <a:r>
              <a:rPr lang="ru-RU" dirty="0" err="1" smtClean="0"/>
              <a:t>Чехією</a:t>
            </a:r>
            <a:r>
              <a:rPr lang="ru-RU" dirty="0" smtClean="0"/>
              <a:t>, </a:t>
            </a:r>
            <a:r>
              <a:rPr lang="ru-RU" dirty="0" err="1" smtClean="0"/>
              <a:t>Словаччиною</a:t>
            </a:r>
            <a:r>
              <a:rPr lang="ru-RU" dirty="0" smtClean="0"/>
              <a:t>, </a:t>
            </a:r>
            <a:r>
              <a:rPr lang="ru-RU" dirty="0" err="1" smtClean="0"/>
              <a:t>Німеччиною</a:t>
            </a:r>
            <a:r>
              <a:rPr lang="ru-RU" dirty="0" smtClean="0"/>
              <a:t>.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Польща</a:t>
            </a:r>
            <a:r>
              <a:rPr lang="ru-RU" dirty="0" smtClean="0"/>
              <a:t> </a:t>
            </a:r>
            <a:r>
              <a:rPr lang="ru-RU" dirty="0" err="1" smtClean="0"/>
              <a:t>омивається</a:t>
            </a:r>
            <a:r>
              <a:rPr lang="ru-RU" dirty="0" smtClean="0"/>
              <a:t> водами </a:t>
            </a:r>
            <a:r>
              <a:rPr lang="ru-RU" dirty="0" err="1" smtClean="0"/>
              <a:t>Балтійського</a:t>
            </a:r>
            <a:r>
              <a:rPr lang="ru-RU" dirty="0" smtClean="0"/>
              <a:t> моря.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0335" y="2852936"/>
            <a:ext cx="3131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Польща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9-е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 за </a:t>
            </a:r>
            <a:r>
              <a:rPr lang="ru-RU" dirty="0" err="1" smtClean="0"/>
              <a:t>площею</a:t>
            </a:r>
            <a:r>
              <a:rPr lang="ru-RU" dirty="0" smtClean="0"/>
              <a:t> і 8-е 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5" name="Picture 3" descr="C:\Users\ммм\Downloads\Poland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6" y="1288061"/>
            <a:ext cx="6028146" cy="557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993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Gabriola" pitchFamily="82" charset="0"/>
              </a:rPr>
              <a:t>3. Природні умови і ресурси</a:t>
            </a:r>
            <a:endParaRPr lang="ru-RU" sz="32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48" y="4869160"/>
            <a:ext cx="3817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Мінерально-сировинні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кам’яним</a:t>
            </a:r>
            <a:r>
              <a:rPr lang="ru-RU" dirty="0" smtClean="0"/>
              <a:t> </a:t>
            </a:r>
            <a:r>
              <a:rPr lang="ru-RU" dirty="0" err="1" smtClean="0"/>
              <a:t>вугіллям</a:t>
            </a:r>
            <a:r>
              <a:rPr lang="ru-RU" dirty="0" smtClean="0"/>
              <a:t>, </a:t>
            </a:r>
            <a:r>
              <a:rPr lang="ru-RU" dirty="0" err="1" smtClean="0"/>
              <a:t>сіркою</a:t>
            </a:r>
            <a:r>
              <a:rPr lang="ru-RU" dirty="0" smtClean="0"/>
              <a:t>, </a:t>
            </a:r>
            <a:r>
              <a:rPr lang="ru-RU" dirty="0" err="1" smtClean="0"/>
              <a:t>сріблом</a:t>
            </a:r>
            <a:r>
              <a:rPr lang="ru-RU" dirty="0" smtClean="0"/>
              <a:t>, </a:t>
            </a:r>
            <a:r>
              <a:rPr lang="ru-RU" dirty="0" smtClean="0"/>
              <a:t>цинком та </a:t>
            </a:r>
            <a:r>
              <a:rPr lang="ru-RU" dirty="0" err="1" smtClean="0"/>
              <a:t>природним</a:t>
            </a:r>
            <a:r>
              <a:rPr lang="ru-RU" dirty="0" smtClean="0"/>
              <a:t> газом.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" y="459744"/>
            <a:ext cx="4836503" cy="3417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737628"/>
            <a:ext cx="4283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винятком</a:t>
            </a:r>
            <a:r>
              <a:rPr lang="ru-RU" dirty="0" smtClean="0"/>
              <a:t> </a:t>
            </a:r>
            <a:r>
              <a:rPr lang="ru-RU" dirty="0" err="1" smtClean="0"/>
              <a:t>південного</a:t>
            </a:r>
            <a:r>
              <a:rPr lang="ru-RU" dirty="0" smtClean="0"/>
              <a:t> гористого </a:t>
            </a:r>
            <a:r>
              <a:rPr lang="ru-RU" dirty="0" err="1" smtClean="0"/>
              <a:t>регіону</a:t>
            </a:r>
            <a:r>
              <a:rPr lang="ru-RU" dirty="0" smtClean="0"/>
              <a:t>,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рівнинна</a:t>
            </a:r>
            <a:r>
              <a:rPr lang="ru-RU" dirty="0" smtClean="0"/>
              <a:t>.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південних</a:t>
            </a:r>
            <a:r>
              <a:rPr lang="ru-RU" dirty="0" smtClean="0"/>
              <a:t> </a:t>
            </a:r>
            <a:r>
              <a:rPr lang="ru-RU" dirty="0" err="1" smtClean="0"/>
              <a:t>кордонів</a:t>
            </a:r>
            <a:r>
              <a:rPr lang="ru-RU" dirty="0" smtClean="0"/>
              <a:t> </a:t>
            </a:r>
            <a:r>
              <a:rPr lang="ru-RU" dirty="0" err="1" smtClean="0"/>
              <a:t>простягаються</a:t>
            </a:r>
            <a:r>
              <a:rPr lang="ru-RU" dirty="0" smtClean="0"/>
              <a:t> гори </a:t>
            </a:r>
            <a:r>
              <a:rPr lang="ru-RU" dirty="0" err="1" smtClean="0"/>
              <a:t>Судети</a:t>
            </a:r>
            <a:r>
              <a:rPr lang="ru-RU" dirty="0" smtClean="0"/>
              <a:t> і </a:t>
            </a:r>
            <a:r>
              <a:rPr lang="ru-RU" dirty="0" err="1" smtClean="0"/>
              <a:t>Карпати</a:t>
            </a:r>
            <a:r>
              <a:rPr lang="ru-RU" dirty="0" smtClean="0"/>
              <a:t>.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ріки</a:t>
            </a:r>
            <a:r>
              <a:rPr lang="ru-RU" dirty="0" smtClean="0"/>
              <a:t> – </a:t>
            </a:r>
            <a:r>
              <a:rPr lang="ru-RU" dirty="0" err="1" smtClean="0"/>
              <a:t>Вісла</a:t>
            </a:r>
            <a:r>
              <a:rPr lang="ru-RU" dirty="0" smtClean="0"/>
              <a:t> з притоками </a:t>
            </a:r>
            <a:r>
              <a:rPr lang="ru-RU" dirty="0" err="1" smtClean="0"/>
              <a:t>Сян</a:t>
            </a:r>
            <a:r>
              <a:rPr lang="ru-RU" dirty="0" smtClean="0"/>
              <a:t>, </a:t>
            </a:r>
            <a:r>
              <a:rPr lang="ru-RU" dirty="0" err="1" smtClean="0"/>
              <a:t>Вепш</a:t>
            </a:r>
            <a:r>
              <a:rPr lang="ru-RU" dirty="0" smtClean="0"/>
              <a:t> , Буг  і Одра.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помірний</a:t>
            </a:r>
            <a:r>
              <a:rPr lang="ru-RU" dirty="0" smtClean="0"/>
              <a:t>, </a:t>
            </a:r>
            <a:r>
              <a:rPr lang="ru-RU" dirty="0" err="1" smtClean="0"/>
              <a:t>перехідний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морського</a:t>
            </a:r>
            <a:r>
              <a:rPr lang="ru-RU" dirty="0" smtClean="0"/>
              <a:t> до континентального. </a:t>
            </a:r>
            <a:r>
              <a:rPr lang="ru-RU" dirty="0" err="1" smtClean="0"/>
              <a:t>Більше</a:t>
            </a:r>
            <a:r>
              <a:rPr lang="ru-RU" dirty="0" smtClean="0"/>
              <a:t> 25%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099" name="Picture 3" descr="C:\Users\ммм\Downloads\the-Tallest-Mountains-in-Poland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805" y="3846021"/>
            <a:ext cx="5303195" cy="3030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3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993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Gabriola" pitchFamily="82" charset="0"/>
              </a:rPr>
              <a:t>4. Народонаселення і культура</a:t>
            </a:r>
            <a:endParaRPr lang="ru-RU" sz="32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404664"/>
            <a:ext cx="6137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Польща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32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У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проживає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60 % </a:t>
            </a:r>
            <a:r>
              <a:rPr lang="ru-RU" dirty="0" err="1"/>
              <a:t>населення</a:t>
            </a:r>
            <a:r>
              <a:rPr lang="ru-RU" dirty="0"/>
              <a:t>,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розміщено</a:t>
            </a:r>
            <a:r>
              <a:rPr lang="ru-RU" dirty="0"/>
              <a:t> 9 </a:t>
            </a:r>
            <a:r>
              <a:rPr lang="ru-RU" dirty="0" err="1"/>
              <a:t>міських</a:t>
            </a:r>
            <a:r>
              <a:rPr lang="ru-RU" dirty="0"/>
              <a:t> </a:t>
            </a:r>
            <a:r>
              <a:rPr lang="ru-RU" dirty="0" err="1" smtClean="0"/>
              <a:t>агломерацій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віруючих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римо</a:t>
            </a:r>
            <a:r>
              <a:rPr lang="ru-RU" dirty="0" smtClean="0"/>
              <a:t>-католики.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нехристиян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юдеї</a:t>
            </a:r>
            <a:r>
              <a:rPr lang="ru-RU" dirty="0" smtClean="0"/>
              <a:t> та </a:t>
            </a:r>
            <a:r>
              <a:rPr lang="ru-RU" dirty="0" err="1" smtClean="0"/>
              <a:t>мусульмани</a:t>
            </a:r>
            <a:r>
              <a:rPr lang="ru-RU" dirty="0" smtClean="0"/>
              <a:t>. </a:t>
            </a:r>
            <a:r>
              <a:rPr lang="ru-RU" dirty="0" err="1" smtClean="0"/>
              <a:t>Польська</a:t>
            </a:r>
            <a:r>
              <a:rPr lang="ru-RU" dirty="0" smtClean="0"/>
              <a:t> культура </a:t>
            </a:r>
            <a:r>
              <a:rPr lang="ru-RU" dirty="0" err="1" smtClean="0"/>
              <a:t>досягла</a:t>
            </a:r>
            <a:r>
              <a:rPr lang="ru-RU" dirty="0" smtClean="0"/>
              <a:t> </a:t>
            </a:r>
            <a:r>
              <a:rPr lang="ru-RU" dirty="0" err="1" smtClean="0"/>
              <a:t>загальноєвропейських</a:t>
            </a:r>
            <a:r>
              <a:rPr lang="ru-RU" dirty="0" smtClean="0"/>
              <a:t> вершин. </a:t>
            </a:r>
            <a:r>
              <a:rPr lang="ru-RU" dirty="0" err="1" smtClean="0"/>
              <a:t>Хоча</a:t>
            </a:r>
            <a:r>
              <a:rPr lang="ru-RU" dirty="0" smtClean="0"/>
              <a:t> б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передусім</a:t>
            </a:r>
            <a:r>
              <a:rPr lang="ru-RU" dirty="0" smtClean="0"/>
              <a:t> трактат </a:t>
            </a:r>
            <a:r>
              <a:rPr lang="ru-RU" dirty="0" err="1" smtClean="0"/>
              <a:t>Міколая</a:t>
            </a:r>
            <a:r>
              <a:rPr lang="ru-RU" dirty="0" smtClean="0"/>
              <a:t> </a:t>
            </a:r>
            <a:r>
              <a:rPr lang="ru-RU" dirty="0" err="1" smtClean="0"/>
              <a:t>Коперника,Кли­мента</a:t>
            </a:r>
            <a:r>
              <a:rPr lang="ru-RU" dirty="0" smtClean="0"/>
              <a:t> </a:t>
            </a:r>
            <a:r>
              <a:rPr lang="ru-RU" dirty="0" err="1" smtClean="0"/>
              <a:t>Яницького</a:t>
            </a:r>
            <a:r>
              <a:rPr lang="ru-RU" dirty="0" smtClean="0"/>
              <a:t> </a:t>
            </a:r>
            <a:r>
              <a:rPr lang="en-US" dirty="0" smtClean="0"/>
              <a:t>,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увінчали</a:t>
            </a:r>
            <a:r>
              <a:rPr lang="ru-RU" dirty="0" smtClean="0"/>
              <a:t> в </a:t>
            </a:r>
            <a:r>
              <a:rPr lang="ru-RU" dirty="0" err="1" smtClean="0"/>
              <a:t>Римі</a:t>
            </a:r>
            <a:r>
              <a:rPr lang="ru-RU" dirty="0" smtClean="0"/>
              <a:t> </a:t>
            </a:r>
            <a:r>
              <a:rPr lang="ru-RU" dirty="0" err="1" smtClean="0"/>
              <a:t>лавровим</a:t>
            </a:r>
            <a:r>
              <a:rPr lang="ru-RU" dirty="0" smtClean="0"/>
              <a:t> </a:t>
            </a:r>
            <a:r>
              <a:rPr lang="ru-RU" dirty="0" err="1" smtClean="0"/>
              <a:t>вінком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5122" name="Picture 2" descr="C:\Users\ммм\Downloads\1356786402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" y="404664"/>
            <a:ext cx="2990056" cy="2859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мм\Downloads\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b="7365"/>
          <a:stretch/>
        </p:blipFill>
        <p:spPr bwMode="auto">
          <a:xfrm>
            <a:off x="1619672" y="3252063"/>
            <a:ext cx="6610351" cy="3605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3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54" y="-993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Gabriola" pitchFamily="82" charset="0"/>
              </a:rPr>
              <a:t>5. Промисловість</a:t>
            </a:r>
            <a:endParaRPr lang="ru-RU" sz="32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857" y="3861048"/>
            <a:ext cx="44267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 є основною </a:t>
            </a:r>
            <a:r>
              <a:rPr lang="ru-RU" dirty="0" err="1" smtClean="0"/>
              <a:t>галуззю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—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металургійна</a:t>
            </a:r>
            <a:r>
              <a:rPr lang="ru-RU" dirty="0" smtClean="0"/>
              <a:t>, </a:t>
            </a:r>
            <a:r>
              <a:rPr lang="ru-RU" dirty="0" err="1" smtClean="0"/>
              <a:t>гірнича</a:t>
            </a:r>
            <a:r>
              <a:rPr lang="ru-RU" dirty="0" smtClean="0"/>
              <a:t>, </a:t>
            </a:r>
            <a:r>
              <a:rPr lang="ru-RU" dirty="0" err="1" smtClean="0"/>
              <a:t>хімічна</a:t>
            </a:r>
            <a:r>
              <a:rPr lang="ru-RU" dirty="0" smtClean="0"/>
              <a:t>, </a:t>
            </a:r>
            <a:r>
              <a:rPr lang="ru-RU" dirty="0" err="1" smtClean="0"/>
              <a:t>суднобудування</a:t>
            </a:r>
            <a:r>
              <a:rPr lang="ru-RU" dirty="0" smtClean="0"/>
              <a:t>, </a:t>
            </a:r>
            <a:r>
              <a:rPr lang="ru-RU" dirty="0" err="1" smtClean="0"/>
              <a:t>харчова</a:t>
            </a:r>
            <a:r>
              <a:rPr lang="ru-RU" dirty="0" smtClean="0"/>
              <a:t>, </a:t>
            </a:r>
            <a:r>
              <a:rPr lang="ru-RU" dirty="0" err="1" smtClean="0"/>
              <a:t>текстильна</a:t>
            </a:r>
            <a:r>
              <a:rPr lang="ru-RU" dirty="0" smtClean="0"/>
              <a:t> та легка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потенціалу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переробці</a:t>
            </a:r>
            <a:r>
              <a:rPr lang="ru-RU" dirty="0" smtClean="0"/>
              <a:t> </a:t>
            </a:r>
            <a:r>
              <a:rPr lang="ru-RU" dirty="0" err="1" smtClean="0"/>
              <a:t>мінеральної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193043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Польща</a:t>
            </a:r>
            <a:r>
              <a:rPr lang="ru-RU" dirty="0" smtClean="0"/>
              <a:t> — </a:t>
            </a:r>
            <a:r>
              <a:rPr lang="ru-RU" dirty="0" err="1" smtClean="0"/>
              <a:t>індустріально-аграрна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6146" name="Picture 2" descr="C:\Users\ммм\Downloads\Opel-car_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7" b="18840"/>
          <a:stretch/>
        </p:blipFill>
        <p:spPr bwMode="auto">
          <a:xfrm>
            <a:off x="4173571" y="4131072"/>
            <a:ext cx="4862925" cy="2592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1" y="796110"/>
            <a:ext cx="4595134" cy="297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41" y="796110"/>
            <a:ext cx="4331359" cy="297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10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4" y="-993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Gabriola" pitchFamily="82" charset="0"/>
              </a:rPr>
              <a:t>6. Сільське господарство</a:t>
            </a:r>
            <a:endParaRPr lang="ru-RU" sz="32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9" y="836712"/>
            <a:ext cx="3635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Основу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 </a:t>
            </a:r>
            <a:r>
              <a:rPr lang="ru-RU" dirty="0" err="1" smtClean="0"/>
              <a:t>становилиять</a:t>
            </a:r>
            <a:r>
              <a:rPr lang="ru-RU" dirty="0" smtClean="0"/>
              <a:t> </a:t>
            </a:r>
            <a:r>
              <a:rPr lang="ru-RU" dirty="0" err="1" smtClean="0"/>
              <a:t>дрібні</a:t>
            </a:r>
            <a:r>
              <a:rPr lang="ru-RU" dirty="0" smtClean="0"/>
              <a:t> </a:t>
            </a:r>
            <a:r>
              <a:rPr lang="ru-RU" dirty="0" err="1"/>
              <a:t>одноосібні</a:t>
            </a:r>
            <a:r>
              <a:rPr lang="ru-RU" dirty="0"/>
              <a:t> ферми</a:t>
            </a:r>
            <a:r>
              <a:rPr lang="ru-RU" dirty="0" smtClean="0"/>
              <a:t>. </a:t>
            </a:r>
            <a:r>
              <a:rPr lang="ru-RU" dirty="0" err="1"/>
              <a:t>Польща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як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виробник</a:t>
            </a:r>
            <a:r>
              <a:rPr lang="ru-RU" dirty="0"/>
              <a:t> </a:t>
            </a:r>
            <a:r>
              <a:rPr lang="ru-RU" dirty="0" err="1"/>
              <a:t>картоплі</a:t>
            </a:r>
            <a:r>
              <a:rPr lang="ru-RU" dirty="0"/>
              <a:t> й жита.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6887"/>
            <a:ext cx="5080680" cy="336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" y="3499805"/>
            <a:ext cx="4927416" cy="3286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7700" y="4005064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Важливими</a:t>
            </a:r>
            <a:r>
              <a:rPr lang="ru-RU" dirty="0" smtClean="0"/>
              <a:t> культурами є </a:t>
            </a:r>
            <a:r>
              <a:rPr lang="ru-RU" dirty="0" err="1" smtClean="0"/>
              <a:t>цукрові</a:t>
            </a:r>
            <a:r>
              <a:rPr lang="ru-RU" dirty="0" smtClean="0"/>
              <a:t> </a:t>
            </a:r>
            <a:r>
              <a:rPr lang="ru-RU" dirty="0" err="1" smtClean="0"/>
              <a:t>буряки</a:t>
            </a:r>
            <a:r>
              <a:rPr lang="ru-RU" dirty="0" smtClean="0"/>
              <a:t>, </a:t>
            </a:r>
            <a:r>
              <a:rPr lang="ru-RU" dirty="0" err="1" smtClean="0"/>
              <a:t>ячмінь</a:t>
            </a:r>
            <a:r>
              <a:rPr lang="ru-RU" dirty="0" smtClean="0"/>
              <a:t> і </a:t>
            </a:r>
            <a:r>
              <a:rPr lang="ru-RU" dirty="0" err="1" smtClean="0"/>
              <a:t>пшениця</a:t>
            </a:r>
            <a:r>
              <a:rPr lang="ru-RU" dirty="0" smtClean="0"/>
              <a:t>. </a:t>
            </a:r>
            <a:r>
              <a:rPr lang="ru-RU" dirty="0" err="1" smtClean="0"/>
              <a:t>Повсюдно</a:t>
            </a:r>
            <a:r>
              <a:rPr lang="ru-RU" dirty="0" smtClean="0"/>
              <a:t> </a:t>
            </a:r>
            <a:r>
              <a:rPr lang="ru-RU" dirty="0" err="1" smtClean="0"/>
              <a:t>розвинене</a:t>
            </a:r>
            <a:r>
              <a:rPr lang="ru-RU" dirty="0" smtClean="0"/>
              <a:t> </a:t>
            </a:r>
            <a:r>
              <a:rPr lang="ru-RU" dirty="0" err="1" smtClean="0"/>
              <a:t>свинарство</a:t>
            </a:r>
            <a:r>
              <a:rPr lang="ru-RU" dirty="0" smtClean="0"/>
              <a:t>. </a:t>
            </a:r>
            <a:r>
              <a:rPr lang="ru-RU" dirty="0" err="1" smtClean="0"/>
              <a:t>Розведення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рогатої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 </a:t>
            </a:r>
            <a:r>
              <a:rPr lang="ru-RU" dirty="0" err="1" smtClean="0"/>
              <a:t>поширене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на </a:t>
            </a:r>
            <a:r>
              <a:rPr lang="ru-RU" dirty="0" err="1" smtClean="0"/>
              <a:t>погорбованому</a:t>
            </a:r>
            <a:r>
              <a:rPr lang="ru-RU" dirty="0" smtClean="0"/>
              <a:t> </a:t>
            </a:r>
            <a:r>
              <a:rPr lang="ru-RU" dirty="0" err="1" smtClean="0"/>
              <a:t>півдні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58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99392"/>
            <a:ext cx="766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Gabriola" pitchFamily="82" charset="0"/>
              </a:rPr>
              <a:t>7. Сфера послуг</a:t>
            </a:r>
            <a:endParaRPr lang="ru-RU" sz="32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6733" y="1268760"/>
            <a:ext cx="4539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Найважливішими</a:t>
            </a:r>
            <a:r>
              <a:rPr lang="ru-RU" dirty="0" smtClean="0"/>
              <a:t> центрами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: </a:t>
            </a:r>
            <a:r>
              <a:rPr lang="ru-RU" dirty="0" err="1" smtClean="0"/>
              <a:t>освіта</a:t>
            </a:r>
            <a:r>
              <a:rPr lang="ru-RU" dirty="0" smtClean="0"/>
              <a:t>, наука, культура, </a:t>
            </a:r>
            <a:r>
              <a:rPr lang="ru-RU" dirty="0" err="1" smtClean="0"/>
              <a:t>охорона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. За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десятиліття</a:t>
            </a:r>
            <a:r>
              <a:rPr lang="ru-RU" dirty="0" smtClean="0"/>
              <a:t> в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 smtClean="0"/>
              <a:t>розпочався</a:t>
            </a:r>
            <a:r>
              <a:rPr lang="ru-RU" dirty="0" smtClean="0"/>
              <a:t> </a:t>
            </a:r>
            <a:r>
              <a:rPr lang="ru-RU" dirty="0" err="1" smtClean="0"/>
              <a:t>інтенсивний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туристсько-рекреаційного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195" name="Picture 3" descr="C:\Users\ммм\Downloads\post-724-1213001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05" y="3140968"/>
            <a:ext cx="4564152" cy="3423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8538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і характер </a:t>
            </a:r>
            <a:r>
              <a:rPr lang="ru-RU" dirty="0" err="1" smtClean="0"/>
              <a:t>розвитку</a:t>
            </a:r>
            <a:r>
              <a:rPr lang="ru-RU" dirty="0" smtClean="0"/>
              <a:t> сектору </a:t>
            </a:r>
            <a:r>
              <a:rPr lang="ru-RU" dirty="0" err="1" smtClean="0"/>
              <a:t>послуг</a:t>
            </a:r>
            <a:r>
              <a:rPr lang="ru-RU" dirty="0" smtClean="0"/>
              <a:t> у </a:t>
            </a:r>
            <a:r>
              <a:rPr lang="ru-RU" dirty="0" err="1" smtClean="0"/>
              <a:t>Польщі</a:t>
            </a:r>
            <a:r>
              <a:rPr lang="ru-RU" dirty="0" smtClean="0"/>
              <a:t> </a:t>
            </a:r>
            <a:r>
              <a:rPr lang="ru-RU" dirty="0" err="1" smtClean="0"/>
              <a:t>типовий</a:t>
            </a:r>
            <a:r>
              <a:rPr lang="ru-RU" dirty="0" smtClean="0"/>
              <a:t> для </a:t>
            </a:r>
            <a:r>
              <a:rPr lang="ru-RU" dirty="0" err="1" smtClean="0"/>
              <a:t>середньо-розвинених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196" name="Picture 4" descr="C:\Users\ммм\Downloads\800px-UniwersytetWrocławs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62" y="1131714"/>
            <a:ext cx="4628498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7" y="4128666"/>
            <a:ext cx="3960440" cy="2637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18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Gabriola" pitchFamily="82" charset="0"/>
              </a:rPr>
              <a:t>8. Зовнішньоекономічні зв'язки</a:t>
            </a:r>
            <a:endParaRPr lang="ru-RU" sz="32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369332"/>
            <a:ext cx="4716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десятиліття</a:t>
            </a:r>
            <a:r>
              <a:rPr lang="ru-RU" dirty="0" smtClean="0"/>
              <a:t> </a:t>
            </a:r>
            <a:r>
              <a:rPr lang="ru-RU" dirty="0" err="1" smtClean="0"/>
              <a:t>Польща</a:t>
            </a:r>
            <a:r>
              <a:rPr lang="ru-RU" dirty="0" smtClean="0"/>
              <a:t> активно </a:t>
            </a:r>
            <a:r>
              <a:rPr lang="ru-RU" dirty="0" err="1" smtClean="0"/>
              <a:t>розвиває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зовнішньоекономічні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. </a:t>
            </a:r>
            <a:r>
              <a:rPr lang="ru-RU" dirty="0" err="1" smtClean="0"/>
              <a:t>Традиційними</a:t>
            </a:r>
            <a:r>
              <a:rPr lang="ru-RU" dirty="0" smtClean="0"/>
              <a:t> продуктами </a:t>
            </a:r>
            <a:r>
              <a:rPr lang="ru-RU" dirty="0" err="1" smtClean="0"/>
              <a:t>експорту</a:t>
            </a:r>
            <a:r>
              <a:rPr lang="ru-RU" dirty="0" smtClean="0"/>
              <a:t> </a:t>
            </a:r>
            <a:r>
              <a:rPr lang="ru-RU" dirty="0" err="1" smtClean="0"/>
              <a:t>Польщі</a:t>
            </a:r>
            <a:r>
              <a:rPr lang="ru-RU" dirty="0" smtClean="0"/>
              <a:t> : </a:t>
            </a:r>
            <a:r>
              <a:rPr lang="ru-RU" dirty="0" err="1" smtClean="0"/>
              <a:t>кольорі</a:t>
            </a:r>
            <a:r>
              <a:rPr lang="ru-RU" dirty="0" smtClean="0"/>
              <a:t> метали, текстиль, </a:t>
            </a:r>
            <a:r>
              <a:rPr lang="ru-RU" dirty="0" err="1" smtClean="0"/>
              <a:t>камяне</a:t>
            </a:r>
            <a:r>
              <a:rPr lang="ru-RU" dirty="0" smtClean="0"/>
              <a:t> </a:t>
            </a:r>
            <a:r>
              <a:rPr lang="ru-RU" dirty="0" err="1" smtClean="0"/>
              <a:t>вугілля,сірка</a:t>
            </a:r>
            <a:r>
              <a:rPr lang="ru-RU" dirty="0" smtClean="0"/>
              <a:t>, </a:t>
            </a:r>
            <a:r>
              <a:rPr lang="ru-RU" dirty="0" err="1" smtClean="0"/>
              <a:t>заморожені</a:t>
            </a:r>
            <a:r>
              <a:rPr lang="ru-RU" dirty="0" smtClean="0"/>
              <a:t> </a:t>
            </a:r>
            <a:r>
              <a:rPr lang="ru-RU" dirty="0" err="1" smtClean="0"/>
              <a:t>овочі</a:t>
            </a:r>
            <a:r>
              <a:rPr lang="ru-RU" dirty="0" smtClean="0"/>
              <a:t>, </a:t>
            </a:r>
            <a:r>
              <a:rPr lang="ru-RU" dirty="0" err="1" smtClean="0"/>
              <a:t>сире</a:t>
            </a:r>
            <a:r>
              <a:rPr lang="ru-RU" dirty="0" smtClean="0"/>
              <a:t> </a:t>
            </a:r>
            <a:r>
              <a:rPr lang="ru-RU" dirty="0" err="1" smtClean="0"/>
              <a:t>м'ясо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Україну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5% </a:t>
            </a:r>
            <a:r>
              <a:rPr lang="ru-RU" dirty="0" err="1" smtClean="0"/>
              <a:t>польського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 і </a:t>
            </a:r>
            <a:r>
              <a:rPr lang="ru-RU" dirty="0" err="1" smtClean="0"/>
              <a:t>всього</a:t>
            </a:r>
            <a:r>
              <a:rPr lang="ru-RU" dirty="0" smtClean="0"/>
              <a:t> 1% </a:t>
            </a:r>
            <a:r>
              <a:rPr lang="ru-RU" dirty="0" err="1" smtClean="0"/>
              <a:t>польського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9" name="Picture 3" descr="C:\Users\ммм\Downloads\09-12_07_201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" y="654744"/>
            <a:ext cx="4373939" cy="2299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ммм\Downloads\28303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2" y="3082696"/>
            <a:ext cx="8040815" cy="365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2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349</TotalTime>
  <Words>415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ммм</dc:creator>
  <cp:lastModifiedBy>ммм</cp:lastModifiedBy>
  <cp:revision>17</cp:revision>
  <dcterms:created xsi:type="dcterms:W3CDTF">2013-02-05T14:43:57Z</dcterms:created>
  <dcterms:modified xsi:type="dcterms:W3CDTF">2013-02-05T21:05:09Z</dcterms:modified>
</cp:coreProperties>
</file>