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8722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Китайская опера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94244"/>
            <a:ext cx="4716016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Выполнила: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ченица 11-Б класса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Прищепа Елизавета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6747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оперы Пекина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052736"/>
            <a:ext cx="5040560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Пекинская </a:t>
            </a:r>
            <a:r>
              <a:rPr lang="ru-RU" dirty="0">
                <a:solidFill>
                  <a:schemeClr val="tx1"/>
                </a:solidFill>
              </a:rPr>
              <a:t>опера называется «оперой Востока». Она является драгоценным национальным наследием Китая и называется так потому, что как самостоятельный театральный жанр она родилась и сформировалась в Пекине. Пекинская опера существует уже более 200 лет. Ее истоки корнями уходят в XVIII век и Она берет начало от нескольких видов древних местных музыкальных драм, особенно от местных драм провинции </a:t>
            </a:r>
            <a:r>
              <a:rPr lang="ru-RU" dirty="0" err="1" smtClean="0">
                <a:solidFill>
                  <a:schemeClr val="tx1"/>
                </a:solidFill>
              </a:rPr>
              <a:t>Аньхой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6" y="1052736"/>
            <a:ext cx="36868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4945752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Пекинская </a:t>
            </a:r>
            <a:r>
              <a:rPr lang="ru-RU" dirty="0">
                <a:solidFill>
                  <a:schemeClr val="tx1"/>
                </a:solidFill>
              </a:rPr>
              <a:t>опера — это синтетическое исполнительное искусство, поскольку в ней представлены движения, акробатика, жесты и мимика. Грим в Пекинской опере представляет собой отдельное, весьма специфическое искусство. Характеристику персонажа можно определять по особенностям грима. Например, красный цвет в гриме означает преданность и честность, фиолетовый — храбрость и решительность, черный указывает на прямоту и верность персонажа, а белый разоблачает преступление! Синий — символ твердости и храбрости, желтый — жестокости и обмана, и, повторим, золотой и серебряный цвета применяются для характеристики буддийских и мифических героев.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6441"/>
            <a:ext cx="3456384" cy="54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7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595360" cy="3600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В </a:t>
            </a:r>
            <a:r>
              <a:rPr lang="ru-RU" dirty="0">
                <a:solidFill>
                  <a:schemeClr val="tx1"/>
                </a:solidFill>
              </a:rPr>
              <a:t>годы реформ и открытости искусство Пекинской оперы получило новое развитие. Как драгоценное достояние искусства Китая, Пекинская опера получила большую помощь и поддержку со стороны китайского правительства. Сейчас в Большом театре «</a:t>
            </a:r>
            <a:r>
              <a:rPr lang="ru-RU" dirty="0" err="1">
                <a:solidFill>
                  <a:schemeClr val="tx1"/>
                </a:solidFill>
              </a:rPr>
              <a:t>Чанъань</a:t>
            </a:r>
            <a:r>
              <a:rPr lang="ru-RU" dirty="0">
                <a:solidFill>
                  <a:schemeClr val="tx1"/>
                </a:solidFill>
              </a:rPr>
              <a:t>» в Пекине круглый год идут спектакли Пекинской оперы. А конкурс любителей Пекинской оперы привлекает многочисленных любителей данного вида театрализованными представлениями со всех концов света. Кроме того, Пекинская опера еще играет важную роль в культурном обмене Китая с другими странами мира.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3645024"/>
            <a:ext cx="4861048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99593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10" y="476672"/>
            <a:ext cx="4536504" cy="5851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300" dirty="0" smtClean="0">
                <a:solidFill>
                  <a:schemeClr val="tx1"/>
                </a:solidFill>
                <a:latin typeface="+mj-lt"/>
              </a:rPr>
              <a:t>Китайская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опера 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 —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вид музыки, соединяющий в себе драму и мюзикл, очень популярный в Китае, где корни оперы восходят к 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III </a:t>
            </a:r>
            <a:r>
              <a:rPr lang="ru-RU" sz="3300" dirty="0">
                <a:solidFill>
                  <a:schemeClr val="tx1"/>
                </a:solidFill>
                <a:latin typeface="+mj-lt"/>
              </a:rPr>
              <a:t>веку н. э.. Существует множество региональных течений китайской оперы, наиболее значимым из которых является пекинская </a:t>
            </a:r>
            <a:r>
              <a:rPr lang="ru-RU" sz="3300" dirty="0" smtClean="0">
                <a:solidFill>
                  <a:schemeClr val="tx1"/>
                </a:solidFill>
                <a:latin typeface="+mj-lt"/>
              </a:rPr>
              <a:t>опера.</a:t>
            </a:r>
            <a:endParaRPr lang="ru-RU" sz="33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92696"/>
            <a:ext cx="4404615" cy="532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6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Пекинская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опера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возникла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в конце XVIII века и стала в полной мере разработана и признана в середине XIX века. Сочетает в себе музыку, вокальные исполнения, пантомимы, танцы и акробатику. По одной из версий в 1790 году в Пекин на праздник в честь 80-летия императора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Цяньлуна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приехали сразу четыре оперные труппы из провинции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Аньхой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. Игра их так понравилась императору, что он велел всем артистам остаться в столице навсегда и развивать в ней театр. Основные труппы находятся в Пекине и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Тяньцзине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на севере и в Шанхае на юге страны. Пекинская опера представлена также и на Тайване. Самый знаменитый фильм о пекинской опере — «Прощай, моя наложница»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4854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48" y="3645025"/>
            <a:ext cx="4443232" cy="29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4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9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127"/>
            <a:ext cx="8735566" cy="818729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Грим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980728"/>
            <a:ext cx="4464496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4200" dirty="0" smtClean="0">
                <a:solidFill>
                  <a:schemeClr val="tx1"/>
                </a:solidFill>
              </a:rPr>
              <a:t>В </a:t>
            </a:r>
            <a:r>
              <a:rPr lang="ru-RU" sz="4200" dirty="0">
                <a:solidFill>
                  <a:schemeClr val="tx1"/>
                </a:solidFill>
              </a:rPr>
              <a:t>Пекинской опере для мужских ролей установлен определенный грим. Сочетая реалистичность и символичность, исходя из душевного состояния, моральных качеств, мыслей и чувств, а также внешности, возраста и гражданского состояния героя, гримеры-художники обобщают все это в наиболее типичных чертах облика и характера и в соответствии с этим создают различные образцы грима, давая характеристику персонажа так же с помощью цвета. Обычно красный цвет в гриме — это цвет верности и честности, черный — прямоты и смелости, синий и зеленый — храбрости и решительности, желтый и матово-белый — жестокости и хитрости; золотой же и серебристый цвета используют для мифических героев.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40" cy="55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67471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Варианты гримов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01770"/>
            <a:ext cx="2664296" cy="295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2018"/>
            <a:ext cx="3558128" cy="295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431"/>
            <a:ext cx="3707904" cy="2861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019"/>
            <a:ext cx="3284069" cy="30144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01771"/>
            <a:ext cx="2738608" cy="2956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6" y="982019"/>
            <a:ext cx="2412415" cy="30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591550" cy="64807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Персонажи Пекинской оперы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784976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	Персонажи </a:t>
            </a:r>
            <a:r>
              <a:rPr lang="ru-RU" sz="1400" dirty="0">
                <a:solidFill>
                  <a:schemeClr val="tx1"/>
                </a:solidFill>
              </a:rPr>
              <a:t>Пекинской оперы делятся на 4 основных вида, и каждый вид, в свою очередь, делится на разные, сценические роли.</a:t>
            </a:r>
          </a:p>
          <a:p>
            <a:pPr marL="285750" indent="-285750"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</a:rPr>
              <a:t>Роль «</a:t>
            </a:r>
            <a:r>
              <a:rPr lang="ru-RU" sz="1400" dirty="0" err="1">
                <a:solidFill>
                  <a:schemeClr val="tx1"/>
                </a:solidFill>
              </a:rPr>
              <a:t>шэн</a:t>
            </a:r>
            <a:r>
              <a:rPr lang="ru-RU" sz="1400" dirty="0">
                <a:solidFill>
                  <a:schemeClr val="tx1"/>
                </a:solidFill>
              </a:rPr>
              <a:t>» — это мужская роль. В соответствии с социальным положением и возрастом роль «</a:t>
            </a:r>
            <a:r>
              <a:rPr lang="ru-RU" sz="1400" dirty="0" err="1">
                <a:solidFill>
                  <a:schemeClr val="tx1"/>
                </a:solidFill>
              </a:rPr>
              <a:t>шэн</a:t>
            </a:r>
            <a:r>
              <a:rPr lang="ru-RU" sz="1400" dirty="0">
                <a:solidFill>
                  <a:schemeClr val="tx1"/>
                </a:solidFill>
              </a:rPr>
              <a:t>» делится на персонажей категории «</a:t>
            </a:r>
            <a:r>
              <a:rPr lang="ru-RU" sz="1400" dirty="0" err="1">
                <a:solidFill>
                  <a:schemeClr val="tx1"/>
                </a:solidFill>
              </a:rPr>
              <a:t>лаошен</a:t>
            </a:r>
            <a:r>
              <a:rPr lang="ru-RU" sz="1400" dirty="0">
                <a:solidFill>
                  <a:schemeClr val="tx1"/>
                </a:solidFill>
              </a:rPr>
              <a:t>» — старых и пожилых людей с бородой и «</a:t>
            </a:r>
            <a:r>
              <a:rPr lang="ru-RU" sz="1400" dirty="0" err="1">
                <a:solidFill>
                  <a:schemeClr val="tx1"/>
                </a:solidFill>
              </a:rPr>
              <a:t>сяошен</a:t>
            </a:r>
            <a:r>
              <a:rPr lang="ru-RU" sz="1400" dirty="0">
                <a:solidFill>
                  <a:schemeClr val="tx1"/>
                </a:solidFill>
              </a:rPr>
              <a:t>» — молодых ребят, юношей.</a:t>
            </a:r>
          </a:p>
          <a:p>
            <a:pPr marL="285750" indent="-285750"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</a:rPr>
              <a:t>Роль «дань» — это женская роль, среди них выделяются персонажи, изображающие молодых женщин и женщин средних лет. В роли «дань» входят: «</a:t>
            </a:r>
            <a:r>
              <a:rPr lang="ru-RU" sz="1400" dirty="0" err="1">
                <a:solidFill>
                  <a:schemeClr val="tx1"/>
                </a:solidFill>
              </a:rPr>
              <a:t>циньи</a:t>
            </a:r>
            <a:r>
              <a:rPr lang="ru-RU" sz="1400" dirty="0">
                <a:solidFill>
                  <a:schemeClr val="tx1"/>
                </a:solidFill>
              </a:rPr>
              <a:t>», то есть роли спокойных, сдержанных женщин, «</a:t>
            </a:r>
            <a:r>
              <a:rPr lang="ru-RU" sz="1400" dirty="0" err="1">
                <a:solidFill>
                  <a:schemeClr val="tx1"/>
                </a:solidFill>
              </a:rPr>
              <a:t>хуадань</a:t>
            </a:r>
            <a:r>
              <a:rPr lang="ru-RU" sz="1400" dirty="0">
                <a:solidFill>
                  <a:schemeClr val="tx1"/>
                </a:solidFill>
              </a:rPr>
              <a:t>» — непосредственные, смелые девушки и «В настоящее», то есть собственно главные героини.</a:t>
            </a:r>
          </a:p>
          <a:p>
            <a:pPr marL="285750" indent="-285750"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</a:rPr>
              <a:t>Роль «</a:t>
            </a:r>
            <a:r>
              <a:rPr lang="ru-RU" sz="1400" dirty="0" err="1">
                <a:solidFill>
                  <a:schemeClr val="tx1"/>
                </a:solidFill>
              </a:rPr>
              <a:t>цзин</a:t>
            </a:r>
            <a:r>
              <a:rPr lang="ru-RU" sz="1400" dirty="0">
                <a:solidFill>
                  <a:schemeClr val="tx1"/>
                </a:solidFill>
              </a:rPr>
              <a:t>» — это так же мужская роль, в которой показаны мужские персонажи с открытым смелым характером.</a:t>
            </a:r>
          </a:p>
          <a:p>
            <a:pPr marL="285750" indent="-285750"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</a:rPr>
              <a:t>Роль «</a:t>
            </a:r>
            <a:r>
              <a:rPr lang="ru-RU" sz="1400" dirty="0" err="1">
                <a:solidFill>
                  <a:schemeClr val="tx1"/>
                </a:solidFill>
              </a:rPr>
              <a:t>мо</a:t>
            </a:r>
            <a:r>
              <a:rPr lang="ru-RU" sz="1400" dirty="0">
                <a:solidFill>
                  <a:schemeClr val="tx1"/>
                </a:solidFill>
              </a:rPr>
              <a:t>» — это второстепенная роль, он приближается к роли «</a:t>
            </a:r>
            <a:r>
              <a:rPr lang="ru-RU" sz="1400" dirty="0" err="1">
                <a:solidFill>
                  <a:schemeClr val="tx1"/>
                </a:solidFill>
              </a:rPr>
              <a:t>лаошен</a:t>
            </a:r>
            <a:r>
              <a:rPr lang="ru-RU" sz="1400" dirty="0">
                <a:solidFill>
                  <a:schemeClr val="tx1"/>
                </a:solidFill>
              </a:rPr>
              <a:t>»; по возрасту персонаж «</a:t>
            </a:r>
            <a:r>
              <a:rPr lang="ru-RU" sz="1400" dirty="0" err="1">
                <a:solidFill>
                  <a:schemeClr val="tx1"/>
                </a:solidFill>
              </a:rPr>
              <a:t>мо</a:t>
            </a:r>
            <a:r>
              <a:rPr lang="ru-RU" sz="1400" dirty="0">
                <a:solidFill>
                  <a:schemeClr val="tx1"/>
                </a:solidFill>
              </a:rPr>
              <a:t>» должен быть старше чем персонаж «</a:t>
            </a:r>
            <a:r>
              <a:rPr lang="ru-RU" sz="1400" dirty="0" err="1">
                <a:solidFill>
                  <a:schemeClr val="tx1"/>
                </a:solidFill>
              </a:rPr>
              <a:t>лаошен</a:t>
            </a:r>
            <a:r>
              <a:rPr lang="ru-RU" sz="1400" dirty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	Обычно </a:t>
            </a:r>
            <a:r>
              <a:rPr lang="ru-RU" sz="1400" dirty="0">
                <a:solidFill>
                  <a:schemeClr val="tx1"/>
                </a:solidFill>
              </a:rPr>
              <a:t>персонаж «</a:t>
            </a:r>
            <a:r>
              <a:rPr lang="ru-RU" sz="1400" dirty="0" err="1">
                <a:solidFill>
                  <a:schemeClr val="tx1"/>
                </a:solidFill>
              </a:rPr>
              <a:t>мо</a:t>
            </a:r>
            <a:r>
              <a:rPr lang="ru-RU" sz="1400" dirty="0">
                <a:solidFill>
                  <a:schemeClr val="tx1"/>
                </a:solidFill>
              </a:rPr>
              <a:t>» предусматривается в Пекинской опере как глуповатый безродный старик из низших слоёв общества.</a:t>
            </a:r>
          </a:p>
          <a:p>
            <a:pPr marL="285750" indent="-285750"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</a:rPr>
              <a:t>К роли «</a:t>
            </a:r>
            <a:r>
              <a:rPr lang="ru-RU" sz="1400" dirty="0" err="1">
                <a:solidFill>
                  <a:schemeClr val="tx1"/>
                </a:solidFill>
              </a:rPr>
              <a:t>чоу</a:t>
            </a:r>
            <a:r>
              <a:rPr lang="ru-RU" sz="1400" dirty="0">
                <a:solidFill>
                  <a:schemeClr val="tx1"/>
                </a:solidFill>
              </a:rPr>
              <a:t>» относятся добрые, комические персонажи или хитрые, коварные, но глупые злодеи. Подобные роли могут играть и женщины, и мужчины, и все это в Пекинской опере служит для изображения людей опять же из низших слоёв 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192"/>
            <a:ext cx="8280920" cy="16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91550" cy="81872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Костюмы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225672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Костюмы </a:t>
            </a:r>
            <a:r>
              <a:rPr lang="ru-RU" dirty="0">
                <a:solidFill>
                  <a:schemeClr val="tx1"/>
                </a:solidFill>
              </a:rPr>
              <a:t>пекинской оперы очень разнообразны, имеют множество вариаций, каждый персонаж может иметь в своем костюме некие отличительные черты, но общий вид костюма отдельного амплуа строго регламентирован. Человек, изучающий особенности этих наикрасивейших в своем большинстве одеяний, легко может отличить, актер в каком амплуа сейчас перед ним на сцене.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72" y="917228"/>
            <a:ext cx="3738744" cy="56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5040560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3400" dirty="0" smtClean="0">
                <a:solidFill>
                  <a:schemeClr val="tx1"/>
                </a:solidFill>
              </a:rPr>
              <a:t>Костюмы </a:t>
            </a:r>
            <a:r>
              <a:rPr lang="ru-RU" sz="3400" dirty="0">
                <a:solidFill>
                  <a:schemeClr val="tx1"/>
                </a:solidFill>
              </a:rPr>
              <a:t>классифицируются по форме, а затем распределяются по статусу и рангу. Четыре главных типа костюма составляют те, что носят представители различных амплуа в Пекинской опере.</a:t>
            </a:r>
          </a:p>
          <a:p>
            <a:pPr>
              <a:buClr>
                <a:schemeClr val="tx1"/>
              </a:buClr>
            </a:pPr>
            <a:r>
              <a:rPr lang="ru-RU" sz="3400" dirty="0" err="1" smtClean="0">
                <a:solidFill>
                  <a:schemeClr val="tx1"/>
                </a:solidFill>
              </a:rPr>
              <a:t>Ман</a:t>
            </a:r>
            <a:r>
              <a:rPr lang="ru-RU" sz="3400" dirty="0">
                <a:solidFill>
                  <a:schemeClr val="tx1"/>
                </a:solidFill>
              </a:rPr>
              <a:t> — судебный халат, считается самым высокопоставленным типом одежды, и носят его высокопоставленные должностные лица в суде.</a:t>
            </a:r>
          </a:p>
          <a:p>
            <a:pPr>
              <a:buClr>
                <a:schemeClr val="tx1"/>
              </a:buClr>
            </a:pPr>
            <a:r>
              <a:rPr lang="ru-RU" sz="3400" dirty="0" smtClean="0">
                <a:solidFill>
                  <a:schemeClr val="tx1"/>
                </a:solidFill>
              </a:rPr>
              <a:t>Пи</a:t>
            </a:r>
            <a:r>
              <a:rPr lang="ru-RU" sz="3400" dirty="0">
                <a:solidFill>
                  <a:schemeClr val="tx1"/>
                </a:solidFill>
              </a:rPr>
              <a:t> — формальное одеяние, следующая по статусу, и носили ее вне суда.</a:t>
            </a:r>
          </a:p>
          <a:p>
            <a:pPr>
              <a:buClr>
                <a:schemeClr val="tx1"/>
              </a:buClr>
            </a:pPr>
            <a:r>
              <a:rPr lang="ru-RU" sz="3400" dirty="0" err="1" smtClean="0">
                <a:solidFill>
                  <a:schemeClr val="tx1"/>
                </a:solidFill>
              </a:rPr>
              <a:t>Као</a:t>
            </a:r>
            <a:r>
              <a:rPr lang="ru-RU" sz="3400" dirty="0">
                <a:solidFill>
                  <a:schemeClr val="tx1"/>
                </a:solidFill>
              </a:rPr>
              <a:t> — броня, ее носили генералы, находясь в суде или в бою, идет третьей по статусу.</a:t>
            </a:r>
          </a:p>
          <a:p>
            <a:pPr>
              <a:buClr>
                <a:schemeClr val="tx1"/>
              </a:buClr>
            </a:pPr>
            <a:r>
              <a:rPr lang="ru-RU" sz="3400" dirty="0" err="1" smtClean="0">
                <a:solidFill>
                  <a:schemeClr val="tx1"/>
                </a:solidFill>
              </a:rPr>
              <a:t>Сюэ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цзы</a:t>
            </a:r>
            <a:r>
              <a:rPr lang="ru-RU" sz="3400" dirty="0">
                <a:solidFill>
                  <a:schemeClr val="tx1"/>
                </a:solidFill>
              </a:rPr>
              <a:t> — неофициальный халат, низкий по статусу, так как его могут надевать представители всех амплуа.</a:t>
            </a:r>
          </a:p>
          <a:p>
            <a:pPr>
              <a:buClr>
                <a:schemeClr val="tx1"/>
              </a:buClr>
            </a:pPr>
            <a:r>
              <a:rPr lang="ru-RU" sz="3400" dirty="0" smtClean="0">
                <a:solidFill>
                  <a:schemeClr val="tx1"/>
                </a:solidFill>
              </a:rPr>
              <a:t>И</a:t>
            </a:r>
            <a:r>
              <a:rPr lang="ru-RU" sz="3400" dirty="0">
                <a:solidFill>
                  <a:schemeClr val="tx1"/>
                </a:solidFill>
              </a:rPr>
              <a:t> — все прочие костюмы одежда.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	По </a:t>
            </a:r>
            <a:r>
              <a:rPr lang="ru-RU" sz="3400" dirty="0">
                <a:solidFill>
                  <a:schemeClr val="tx1"/>
                </a:solidFill>
              </a:rPr>
              <a:t>конструкции костюм обычно делился на 4 </a:t>
            </a:r>
            <a:r>
              <a:rPr lang="ru-RU" sz="3400" dirty="0" smtClean="0">
                <a:solidFill>
                  <a:schemeClr val="tx1"/>
                </a:solidFill>
              </a:rPr>
              <a:t>категории: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</a:rPr>
              <a:t> длинный</a:t>
            </a:r>
            <a:r>
              <a:rPr lang="ru-RU" sz="3400" dirty="0">
                <a:solidFill>
                  <a:schemeClr val="tx1"/>
                </a:solidFill>
              </a:rPr>
              <a:t>, от плеча до пят;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</a:rPr>
              <a:t> короткий</a:t>
            </a:r>
            <a:r>
              <a:rPr lang="ru-RU" sz="3400" dirty="0">
                <a:solidFill>
                  <a:schemeClr val="tx1"/>
                </a:solidFill>
              </a:rPr>
              <a:t>, сочетающий две части, в верхней части и юбка или брюки;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</a:rPr>
              <a:t> специальные костюмы для определенных персонажей, как костюмы по эскизам известного актера двадцатого века — </a:t>
            </a:r>
            <a:r>
              <a:rPr lang="ru-RU" sz="3400" dirty="0" err="1" smtClean="0">
                <a:solidFill>
                  <a:schemeClr val="tx1"/>
                </a:solidFill>
              </a:rPr>
              <a:t>Мэй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</a:rPr>
              <a:t>ЛаньФана</a:t>
            </a:r>
            <a:r>
              <a:rPr lang="ru-RU" sz="3400" dirty="0" smtClean="0">
                <a:solidFill>
                  <a:schemeClr val="tx1"/>
                </a:solidFill>
              </a:rPr>
              <a:t>;</a:t>
            </a:r>
            <a:endParaRPr lang="ru-RU" sz="3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400" dirty="0" smtClean="0">
                <a:solidFill>
                  <a:schemeClr val="tx1"/>
                </a:solidFill>
              </a:rPr>
              <a:t> отдельные </a:t>
            </a:r>
            <a:r>
              <a:rPr lang="ru-RU" sz="3400" dirty="0">
                <a:solidFill>
                  <a:schemeClr val="tx1"/>
                </a:solidFill>
              </a:rPr>
              <a:t>части костюма, которые добавляются в костюм, такие как накидки, жилеты, пояса, обувь.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30" y="3346748"/>
            <a:ext cx="4098070" cy="3034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30" y="260648"/>
            <a:ext cx="409807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127</TotalTime>
  <Words>19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Soho</vt:lpstr>
      <vt:lpstr>Китайская опера</vt:lpstr>
      <vt:lpstr>Презентация PowerPoint</vt:lpstr>
      <vt:lpstr>Презентация PowerPoint</vt:lpstr>
      <vt:lpstr>Презентация PowerPoint</vt:lpstr>
      <vt:lpstr>Грим</vt:lpstr>
      <vt:lpstr>Варианты гримов</vt:lpstr>
      <vt:lpstr>Персонажи Пекинской оперы</vt:lpstr>
      <vt:lpstr>Костюмы</vt:lpstr>
      <vt:lpstr>Презентация PowerPoint</vt:lpstr>
      <vt:lpstr>История оперы Пекина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Китайся</dc:title>
  <cp:lastModifiedBy>qwery</cp:lastModifiedBy>
  <cp:revision>13</cp:revision>
  <dcterms:modified xsi:type="dcterms:W3CDTF">2014-03-01T15:10:19Z</dcterms:modified>
</cp:coreProperties>
</file>