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7" r:id="rId4"/>
    <p:sldId id="278" r:id="rId5"/>
    <p:sldId id="280" r:id="rId6"/>
    <p:sldId id="279" r:id="rId7"/>
    <p:sldId id="281" r:id="rId8"/>
    <p:sldId id="269" r:id="rId9"/>
    <p:sldId id="282" r:id="rId10"/>
    <p:sldId id="283" r:id="rId11"/>
    <p:sldId id="284" r:id="rId12"/>
    <p:sldId id="299" r:id="rId13"/>
    <p:sldId id="286" r:id="rId14"/>
    <p:sldId id="287" r:id="rId15"/>
    <p:sldId id="288" r:id="rId16"/>
    <p:sldId id="289" r:id="rId17"/>
    <p:sldId id="290" r:id="rId18"/>
    <p:sldId id="291" r:id="rId19"/>
    <p:sldId id="292" r:id="rId20"/>
    <p:sldId id="300" r:id="rId21"/>
    <p:sldId id="301" r:id="rId22"/>
    <p:sldId id="293" r:id="rId23"/>
    <p:sldId id="294" r:id="rId24"/>
    <p:sldId id="295" r:id="rId25"/>
    <p:sldId id="296" r:id="rId26"/>
    <p:sldId id="297" r:id="rId27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87" autoAdjust="0"/>
    <p:restoredTop sz="94660"/>
  </p:normalViewPr>
  <p:slideViewPr>
    <p:cSldViewPr>
      <p:cViewPr>
        <p:scale>
          <a:sx n="100" d="100"/>
          <a:sy n="100" d="100"/>
        </p:scale>
        <p:origin x="-510" y="6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 userDrawn="1"/>
        </p:nvGrpSpPr>
        <p:grpSpPr>
          <a:xfrm>
            <a:off x="5899151" y="0"/>
            <a:ext cx="3243263" cy="5143500"/>
            <a:chOff x="5899151" y="0"/>
            <a:chExt cx="3243263" cy="6858000"/>
          </a:xfrm>
        </p:grpSpPr>
        <p:sp>
          <p:nvSpPr>
            <p:cNvPr id="10" name="Rectangle 90483"/>
            <p:cNvSpPr>
              <a:spLocks noChangeArrowheads="1"/>
            </p:cNvSpPr>
            <p:nvPr userDrawn="1"/>
          </p:nvSpPr>
          <p:spPr bwMode="auto">
            <a:xfrm>
              <a:off x="5899151" y="5651500"/>
              <a:ext cx="3243263" cy="850900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0000">
                  <a:schemeClr val="accent2"/>
                </a:gs>
                <a:gs pos="100000">
                  <a:schemeClr val="accent2">
                    <a:lumMod val="60000"/>
                    <a:lumOff val="40000"/>
                  </a:schemeClr>
                </a:gs>
              </a:gsLst>
              <a:lin ang="16200000" scaled="0"/>
            </a:gra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Rectangle 90484"/>
            <p:cNvSpPr>
              <a:spLocks noChangeArrowheads="1"/>
            </p:cNvSpPr>
            <p:nvPr userDrawn="1"/>
          </p:nvSpPr>
          <p:spPr bwMode="auto">
            <a:xfrm>
              <a:off x="5899151" y="0"/>
              <a:ext cx="3243263" cy="5724525"/>
            </a:xfrm>
            <a:prstGeom prst="rect">
              <a:avLst/>
            </a:prstGeom>
            <a:gradFill>
              <a:gsLst>
                <a:gs pos="0">
                  <a:schemeClr val="accent1">
                    <a:lumMod val="50000"/>
                  </a:schemeClr>
                </a:gs>
                <a:gs pos="50000">
                  <a:schemeClr val="accent1"/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16200000" scaled="0"/>
            </a:gra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Rectangle 90485"/>
            <p:cNvSpPr>
              <a:spLocks noChangeArrowheads="1"/>
            </p:cNvSpPr>
            <p:nvPr userDrawn="1"/>
          </p:nvSpPr>
          <p:spPr bwMode="auto">
            <a:xfrm>
              <a:off x="5899151" y="6448425"/>
              <a:ext cx="3243263" cy="409575"/>
            </a:xfrm>
            <a:prstGeom prst="rect">
              <a:avLst/>
            </a:prstGeom>
            <a:gradFill>
              <a:gsLst>
                <a:gs pos="0">
                  <a:schemeClr val="accent3">
                    <a:lumMod val="75000"/>
                  </a:schemeClr>
                </a:gs>
                <a:gs pos="50000">
                  <a:schemeClr val="accent3"/>
                </a:gs>
                <a:gs pos="100000">
                  <a:schemeClr val="accent3">
                    <a:lumMod val="60000"/>
                    <a:lumOff val="40000"/>
                  </a:schemeClr>
                </a:gs>
              </a:gsLst>
              <a:lin ang="16200000" scaled="0"/>
            </a:gra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868694"/>
            <a:ext cx="7772400" cy="703056"/>
          </a:xfrm>
        </p:spPr>
        <p:txBody>
          <a:bodyPr>
            <a:normAutofit/>
          </a:bodyPr>
          <a:lstStyle>
            <a:lvl1pPr algn="r"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4600" y="2571750"/>
            <a:ext cx="6400800" cy="838200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0672256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6A866-0A23-491F-85A5-D120BEBA0BC2}" type="datetimeFigureOut">
              <a:rPr lang="en-US" smtClean="0"/>
              <a:pPr/>
              <a:t>10/13/2014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C93B1-FCDD-4EE2-9D2A-962769FD0B9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0751847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6A866-0A23-491F-85A5-D120BEBA0BC2}" type="datetimeFigureOut">
              <a:rPr lang="en-US" smtClean="0"/>
              <a:pPr/>
              <a:t>10/13/2014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C93B1-FCDD-4EE2-9D2A-962769FD0B9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7106953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6A866-0A23-491F-85A5-D120BEBA0BC2}" type="datetimeFigureOut">
              <a:rPr lang="en-US" smtClean="0"/>
              <a:pPr/>
              <a:t>10/13/2014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C93B1-FCDD-4EE2-9D2A-962769FD0B9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3148081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6A866-0A23-491F-85A5-D120BEBA0BC2}" type="datetimeFigureOut">
              <a:rPr lang="en-US" smtClean="0"/>
              <a:pPr/>
              <a:t>10/13/2014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C93B1-FCDD-4EE2-9D2A-962769FD0B9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1296882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6A866-0A23-491F-85A5-D120BEBA0BC2}" type="datetimeFigureOut">
              <a:rPr lang="en-US" smtClean="0"/>
              <a:pPr/>
              <a:t>10/13/2014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C93B1-FCDD-4EE2-9D2A-962769FD0B9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795002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6A866-0A23-491F-85A5-D120BEBA0BC2}" type="datetimeFigureOut">
              <a:rPr lang="en-US" smtClean="0"/>
              <a:pPr/>
              <a:t>10/13/2014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C93B1-FCDD-4EE2-9D2A-962769FD0B9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6273824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6A866-0A23-491F-85A5-D120BEBA0BC2}" type="datetimeFigureOut">
              <a:rPr lang="en-US" smtClean="0"/>
              <a:pPr/>
              <a:t>10/13/2014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C93B1-FCDD-4EE2-9D2A-962769FD0B9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4912776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6A866-0A23-491F-85A5-D120BEBA0BC2}" type="datetimeFigureOut">
              <a:rPr lang="en-US" smtClean="0"/>
              <a:pPr/>
              <a:t>10/13/2014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C93B1-FCDD-4EE2-9D2A-962769FD0B9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2614154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6A866-0A23-491F-85A5-D120BEBA0BC2}" type="datetimeFigureOut">
              <a:rPr lang="en-US" smtClean="0"/>
              <a:pPr/>
              <a:t>10/13/2014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C93B1-FCDD-4EE2-9D2A-962769FD0B9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5753036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6A866-0A23-491F-85A5-D120BEBA0BC2}" type="datetimeFigureOut">
              <a:rPr lang="en-US" smtClean="0"/>
              <a:pPr/>
              <a:t>10/13/2014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C93B1-FCDD-4EE2-9D2A-962769FD0B9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3952419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/>
          <p:cNvSpPr>
            <a:spLocks noChangeArrowheads="1"/>
          </p:cNvSpPr>
          <p:nvPr userDrawn="1"/>
        </p:nvSpPr>
        <p:spPr bwMode="auto">
          <a:xfrm>
            <a:off x="8620125" y="3"/>
            <a:ext cx="533400" cy="971549"/>
          </a:xfrm>
          <a:prstGeom prst="rect">
            <a:avLst/>
          </a:prstGeom>
          <a:gradFill>
            <a:gsLst>
              <a:gs pos="0">
                <a:schemeClr val="accent3">
                  <a:lumMod val="75000"/>
                </a:schemeClr>
              </a:gs>
              <a:gs pos="50000">
                <a:schemeClr val="accent3"/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0"/>
          </a:gra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Rectangle 10"/>
          <p:cNvSpPr>
            <a:spLocks noChangeArrowheads="1"/>
          </p:cNvSpPr>
          <p:nvPr userDrawn="1"/>
        </p:nvSpPr>
        <p:spPr bwMode="auto">
          <a:xfrm>
            <a:off x="7799388" y="3"/>
            <a:ext cx="960438" cy="971549"/>
          </a:xfrm>
          <a:prstGeom prst="rect">
            <a:avLst/>
          </a:prstGeom>
          <a:gradFill>
            <a:gsLst>
              <a:gs pos="0">
                <a:schemeClr val="accent2">
                  <a:lumMod val="75000"/>
                </a:schemeClr>
              </a:gs>
              <a:gs pos="50000">
                <a:schemeClr val="accent2"/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0"/>
          </a:gra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Rectangle 11"/>
          <p:cNvSpPr>
            <a:spLocks noChangeArrowheads="1"/>
          </p:cNvSpPr>
          <p:nvPr userDrawn="1"/>
        </p:nvSpPr>
        <p:spPr bwMode="auto">
          <a:xfrm>
            <a:off x="0" y="3"/>
            <a:ext cx="7837488" cy="971549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</a:schemeClr>
              </a:gs>
              <a:gs pos="50000">
                <a:schemeClr val="accent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0"/>
          </a:gra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7150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Microsoft Sans Serif" pitchFamily="34" charset="0"/>
                <a:cs typeface="Microsoft Sans Serif" pitchFamily="34" charset="0"/>
              </a:defRPr>
            </a:lvl1pPr>
          </a:lstStyle>
          <a:p>
            <a:fld id="{69C6A866-0A23-491F-85A5-D120BEBA0BC2}" type="datetimeFigureOut">
              <a:rPr lang="en-US" smtClean="0"/>
              <a:pPr/>
              <a:t>10/13/2014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Microsoft Sans Serif" pitchFamily="34" charset="0"/>
                <a:cs typeface="Microsoft Sans Serif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Microsoft Sans Serif" pitchFamily="34" charset="0"/>
                <a:cs typeface="Microsoft Sans Serif" pitchFamily="34" charset="0"/>
              </a:defRPr>
            </a:lvl1pPr>
          </a:lstStyle>
          <a:p>
            <a:fld id="{F54C93B1-FCDD-4EE2-9D2A-962769FD0B9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0804088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3200" kern="1200">
          <a:solidFill>
            <a:schemeClr val="bg1"/>
          </a:solidFill>
          <a:latin typeface="Microsoft Sans Serif" pitchFamily="34" charset="0"/>
          <a:ea typeface="+mj-ea"/>
          <a:cs typeface="Microsoft Sans Serif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Microsoft Sans Serif" pitchFamily="34" charset="0"/>
          <a:ea typeface="+mn-ea"/>
          <a:cs typeface="Microsoft Sans Serif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Microsoft Sans Serif" pitchFamily="34" charset="0"/>
          <a:ea typeface="+mn-ea"/>
          <a:cs typeface="Microsoft Sans Serif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Microsoft Sans Serif" pitchFamily="34" charset="0"/>
          <a:ea typeface="+mn-ea"/>
          <a:cs typeface="Microsoft Sans Serif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Microsoft Sans Serif" pitchFamily="34" charset="0"/>
          <a:ea typeface="+mn-ea"/>
          <a:cs typeface="Microsoft Sans Serif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Microsoft Sans Serif" pitchFamily="34" charset="0"/>
          <a:ea typeface="+mn-ea"/>
          <a:cs typeface="Microsoft Sans Serif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picasaweb.google.com/106080128602913880034/GwBqBD#5929500752201887554" TargetMode="External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hyperlink" Target="https://picasaweb.google.com/106080128602913880034/GwBqBD#5930153287609692802" TargetMode="Externa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hyperlink" Target="https://picasaweb.google.com/106080128602913880034/GwBqBD#5930153291961167026" TargetMode="External"/><Relationship Id="rId13" Type="http://schemas.openxmlformats.org/officeDocument/2006/relationships/image" Target="../media/image43.jpeg"/><Relationship Id="rId3" Type="http://schemas.openxmlformats.org/officeDocument/2006/relationships/image" Target="../media/image38.jpeg"/><Relationship Id="rId7" Type="http://schemas.openxmlformats.org/officeDocument/2006/relationships/image" Target="../media/image40.jpeg"/><Relationship Id="rId12" Type="http://schemas.openxmlformats.org/officeDocument/2006/relationships/hyperlink" Target="https://picasaweb.google.com/106080128602913880034/GwBqBD#5930153306532273026" TargetMode="External"/><Relationship Id="rId2" Type="http://schemas.openxmlformats.org/officeDocument/2006/relationships/hyperlink" Target="https://picasaweb.google.com/106080128602913880034/GwBqBD#5930153301845607170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picasaweb.google.com/106080128602913880034/GwBqBD#5930153311080179362" TargetMode="External"/><Relationship Id="rId11" Type="http://schemas.openxmlformats.org/officeDocument/2006/relationships/image" Target="../media/image42.jpeg"/><Relationship Id="rId5" Type="http://schemas.openxmlformats.org/officeDocument/2006/relationships/image" Target="../media/image39.jpeg"/><Relationship Id="rId10" Type="http://schemas.openxmlformats.org/officeDocument/2006/relationships/hyperlink" Target="https://picasaweb.google.com/106080128602913880034/GwBqBD#5930153277214499186" TargetMode="External"/><Relationship Id="rId4" Type="http://schemas.openxmlformats.org/officeDocument/2006/relationships/hyperlink" Target="https://picasaweb.google.com/106080128602913880034/GwBqBD#5930153277896161122" TargetMode="External"/><Relationship Id="rId9" Type="http://schemas.openxmlformats.org/officeDocument/2006/relationships/image" Target="../media/image4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7" Type="http://schemas.openxmlformats.org/officeDocument/2006/relationships/image" Target="../media/image46.jpeg"/><Relationship Id="rId2" Type="http://schemas.openxmlformats.org/officeDocument/2006/relationships/hyperlink" Target="https://picasaweb.google.com/106080128602913880034/GwBqBD#5929500672137697922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picasaweb.google.com/106080128602913880034/GwBqBD#5929500734749887826" TargetMode="External"/><Relationship Id="rId5" Type="http://schemas.openxmlformats.org/officeDocument/2006/relationships/image" Target="../media/image45.jpeg"/><Relationship Id="rId4" Type="http://schemas.openxmlformats.org/officeDocument/2006/relationships/hyperlink" Target="https://picasaweb.google.com/106080128602913880034/GwBqBD#5929500683442038530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7" Type="http://schemas.openxmlformats.org/officeDocument/2006/relationships/image" Target="../media/image49.jpeg"/><Relationship Id="rId2" Type="http://schemas.openxmlformats.org/officeDocument/2006/relationships/hyperlink" Target="https://picasaweb.google.com/106080128602913880034/GwBqBD#5930153288311271026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picasaweb.google.com/106080128602913880034/GwBqBD#5929500701743612962" TargetMode="External"/><Relationship Id="rId5" Type="http://schemas.openxmlformats.org/officeDocument/2006/relationships/image" Target="../media/image48.jpeg"/><Relationship Id="rId4" Type="http://schemas.openxmlformats.org/officeDocument/2006/relationships/hyperlink" Target="https://picasaweb.google.com/106080128602913880034/GwBqBD#5929500744752581106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6800" y="209550"/>
            <a:ext cx="7772400" cy="1828800"/>
          </a:xfrm>
        </p:spPr>
        <p:txBody>
          <a:bodyPr>
            <a:noAutofit/>
          </a:bodyPr>
          <a:lstStyle/>
          <a:p>
            <a:r>
              <a:rPr lang="ru-RU" sz="3200" dirty="0" smtClean="0">
                <a:latin typeface="DS Greece" pitchFamily="66" charset="-52"/>
              </a:rPr>
              <a:t>Культура</a:t>
            </a:r>
            <a:br>
              <a:rPr lang="ru-RU" sz="3200" dirty="0" smtClean="0">
                <a:latin typeface="DS Greece" pitchFamily="66" charset="-52"/>
              </a:rPr>
            </a:br>
            <a:r>
              <a:rPr lang="ru-RU" sz="3200" dirty="0" err="1" smtClean="0">
                <a:latin typeface="DS Greece" pitchFamily="66" charset="-52"/>
              </a:rPr>
              <a:t>стародавньо</a:t>
            </a:r>
            <a:r>
              <a:rPr lang="uk-UA" sz="3200" dirty="0" smtClean="0">
                <a:latin typeface="Comic Sans MS" pitchFamily="66" charset="0"/>
              </a:rPr>
              <a:t>ї</a:t>
            </a:r>
            <a:r>
              <a:rPr lang="uk-UA" sz="3200" dirty="0" smtClean="0">
                <a:latin typeface="DS Greece" pitchFamily="66" charset="-52"/>
              </a:rPr>
              <a:t/>
            </a:r>
            <a:br>
              <a:rPr lang="uk-UA" sz="3200" dirty="0" smtClean="0">
                <a:latin typeface="DS Greece" pitchFamily="66" charset="-52"/>
              </a:rPr>
            </a:br>
            <a:r>
              <a:rPr lang="uk-UA" sz="3200" dirty="0" err="1" smtClean="0">
                <a:latin typeface="DS Greece" pitchFamily="66" charset="-52"/>
              </a:rPr>
              <a:t>грец</a:t>
            </a:r>
            <a:r>
              <a:rPr lang="uk-UA" sz="3200" dirty="0" err="1" smtClean="0">
                <a:latin typeface="Comic Sans MS" pitchFamily="66" charset="0"/>
              </a:rPr>
              <a:t>ії</a:t>
            </a:r>
            <a:r>
              <a:rPr lang="uk-UA" sz="3200" dirty="0" smtClean="0">
                <a:latin typeface="DS Greece" pitchFamily="66" charset="-52"/>
              </a:rPr>
              <a:t>,</a:t>
            </a:r>
            <a:br>
              <a:rPr lang="uk-UA" sz="3200" dirty="0" smtClean="0">
                <a:latin typeface="DS Greece" pitchFamily="66" charset="-52"/>
              </a:rPr>
            </a:br>
            <a:r>
              <a:rPr lang="uk-UA" sz="3200" b="1" dirty="0" smtClean="0">
                <a:latin typeface="GulimChe" pitchFamily="49" charset="-127"/>
                <a:ea typeface="GulimChe" pitchFamily="49" charset="-127"/>
              </a:rPr>
              <a:t>ЇЇ</a:t>
            </a:r>
            <a:r>
              <a:rPr lang="uk-UA" sz="3200" dirty="0" smtClean="0">
                <a:latin typeface="DS Greece" pitchFamily="66" charset="-52"/>
              </a:rPr>
              <a:t> специф</a:t>
            </a:r>
            <a:r>
              <a:rPr lang="uk-UA" sz="3200" dirty="0" smtClean="0">
                <a:latin typeface="Comic Sans MS" pitchFamily="66" charset="0"/>
              </a:rPr>
              <a:t>і</a:t>
            </a:r>
            <a:r>
              <a:rPr lang="uk-UA" sz="3200" dirty="0" smtClean="0">
                <a:latin typeface="DS Greece" pitchFamily="66" charset="-52"/>
              </a:rPr>
              <a:t>ка</a:t>
            </a:r>
            <a:endParaRPr lang="en-US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43200" y="3257550"/>
            <a:ext cx="6400800" cy="1524000"/>
          </a:xfrm>
        </p:spPr>
        <p:txBody>
          <a:bodyPr>
            <a:normAutofit/>
          </a:bodyPr>
          <a:lstStyle/>
          <a:p>
            <a:r>
              <a:rPr lang="ru-RU" sz="1000" dirty="0" smtClean="0">
                <a:cs typeface="Estrangelo Edessa" pitchFamily="66" charset="0"/>
              </a:rPr>
              <a:t>П</a:t>
            </a:r>
            <a:r>
              <a:rPr lang="uk-UA" sz="1000" dirty="0" err="1" smtClean="0">
                <a:cs typeface="Estrangelo Edessa" pitchFamily="66" charset="0"/>
              </a:rPr>
              <a:t>ідготували</a:t>
            </a:r>
            <a:r>
              <a:rPr lang="uk-UA" sz="1000" dirty="0" smtClean="0">
                <a:cs typeface="Estrangelo Edessa" pitchFamily="66" charset="0"/>
              </a:rPr>
              <a:t> студенти 12 групи</a:t>
            </a:r>
          </a:p>
          <a:p>
            <a:r>
              <a:rPr lang="uk-UA" sz="1000" dirty="0" smtClean="0">
                <a:cs typeface="Estrangelo Edessa" pitchFamily="66" charset="0"/>
              </a:rPr>
              <a:t>Фізико-математичного факультету</a:t>
            </a:r>
          </a:p>
          <a:p>
            <a:r>
              <a:rPr lang="uk-UA" sz="1000" dirty="0" err="1" smtClean="0">
                <a:cs typeface="Estrangelo Edessa" pitchFamily="66" charset="0"/>
              </a:rPr>
              <a:t>Янгулова</a:t>
            </a:r>
            <a:r>
              <a:rPr lang="uk-UA" sz="1000" dirty="0" smtClean="0">
                <a:cs typeface="Estrangelo Edessa" pitchFamily="66" charset="0"/>
              </a:rPr>
              <a:t> Марія, Стельмах Наталія,</a:t>
            </a:r>
          </a:p>
          <a:p>
            <a:r>
              <a:rPr lang="uk-UA" sz="1000" dirty="0" smtClean="0">
                <a:cs typeface="Estrangelo Edessa" pitchFamily="66" charset="0"/>
              </a:rPr>
              <a:t>Бондар Вікторія, </a:t>
            </a:r>
            <a:r>
              <a:rPr lang="uk-UA" sz="1000" dirty="0" err="1" smtClean="0">
                <a:cs typeface="Estrangelo Edessa" pitchFamily="66" charset="0"/>
              </a:rPr>
              <a:t>Котвіцька</a:t>
            </a:r>
            <a:r>
              <a:rPr lang="uk-UA" sz="1000" dirty="0" smtClean="0">
                <a:cs typeface="Estrangelo Edessa" pitchFamily="66" charset="0"/>
              </a:rPr>
              <a:t> Анна,</a:t>
            </a:r>
          </a:p>
          <a:p>
            <a:r>
              <a:rPr lang="uk-UA" sz="1000" dirty="0" smtClean="0">
                <a:cs typeface="Estrangelo Edessa" pitchFamily="66" charset="0"/>
              </a:rPr>
              <a:t>Шахрай Євгеній, </a:t>
            </a:r>
            <a:r>
              <a:rPr lang="uk-UA" sz="1000" dirty="0" err="1" smtClean="0">
                <a:cs typeface="Estrangelo Edessa" pitchFamily="66" charset="0"/>
              </a:rPr>
              <a:t>Опанасюк</a:t>
            </a:r>
            <a:r>
              <a:rPr lang="uk-UA" sz="1000" dirty="0" smtClean="0">
                <a:cs typeface="Estrangelo Edessa" pitchFamily="66" charset="0"/>
              </a:rPr>
              <a:t> Тетяна.</a:t>
            </a:r>
          </a:p>
          <a:p>
            <a:endParaRPr lang="en-US" sz="1000" dirty="0" smtClean="0">
              <a:cs typeface="Estrangelo Edessa" pitchFamily="66" charset="0"/>
            </a:endParaRPr>
          </a:p>
          <a:p>
            <a:endParaRPr lang="en-US" sz="1000" dirty="0"/>
          </a:p>
        </p:txBody>
      </p:sp>
      <p:sp>
        <p:nvSpPr>
          <p:cNvPr id="4" name="TextBox 3"/>
          <p:cNvSpPr txBox="1"/>
          <p:nvPr/>
        </p:nvSpPr>
        <p:spPr>
          <a:xfrm>
            <a:off x="5867400" y="2190750"/>
            <a:ext cx="3276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200" b="1" dirty="0" smtClean="0">
                <a:solidFill>
                  <a:schemeClr val="bg1"/>
                </a:solidFill>
                <a:latin typeface="GulimChe" pitchFamily="49" charset="-127"/>
                <a:ea typeface="GulimChe" pitchFamily="49" charset="-127"/>
              </a:rPr>
              <a:t>Ελληνική</a:t>
            </a:r>
            <a:endParaRPr lang="ru-RU" sz="3200" dirty="0">
              <a:solidFill>
                <a:schemeClr val="bg1"/>
              </a:solidFill>
              <a:latin typeface="GulimChe" pitchFamily="49" charset="-127"/>
              <a:ea typeface="GulimChe" pitchFamily="49" charset="-127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096000" y="2724150"/>
            <a:ext cx="28956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/>
                </a:solidFill>
              </a:rPr>
              <a:t>[e l: </a:t>
            </a:r>
            <a:r>
              <a:rPr lang="en-US" sz="1000" dirty="0" err="1" smtClean="0">
                <a:solidFill>
                  <a:schemeClr val="bg1"/>
                </a:solidFill>
              </a:rPr>
              <a:t>i</a:t>
            </a:r>
            <a:r>
              <a:rPr lang="en-US" sz="1000" dirty="0" smtClean="0">
                <a:solidFill>
                  <a:schemeClr val="bg1"/>
                </a:solidFill>
              </a:rPr>
              <a:t> n </a:t>
            </a:r>
            <a:r>
              <a:rPr lang="en-US" sz="1000" dirty="0" err="1" smtClean="0">
                <a:solidFill>
                  <a:schemeClr val="bg1"/>
                </a:solidFill>
              </a:rPr>
              <a:t>i</a:t>
            </a:r>
            <a:r>
              <a:rPr lang="en-US" sz="1000" dirty="0" smtClean="0">
                <a:solidFill>
                  <a:schemeClr val="bg1"/>
                </a:solidFill>
              </a:rPr>
              <a:t> k </a:t>
            </a:r>
            <a:r>
              <a:rPr lang="en-US" sz="1000" dirty="0" err="1" smtClean="0">
                <a:solidFill>
                  <a:schemeClr val="bg1"/>
                </a:solidFill>
              </a:rPr>
              <a:t>i</a:t>
            </a:r>
            <a:r>
              <a:rPr lang="en-US" sz="1000" dirty="0" smtClean="0">
                <a:solidFill>
                  <a:schemeClr val="bg1"/>
                </a:solidFill>
              </a:rPr>
              <a:t>]</a:t>
            </a:r>
            <a:endParaRPr lang="ru-RU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21364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Byzantium550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 descr="Byzantiumforecrusade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733550"/>
            <a:ext cx="4267200" cy="3409950"/>
          </a:xfrm>
          <a:prstGeom prst="rect">
            <a:avLst/>
          </a:prstGeom>
        </p:spPr>
      </p:pic>
      <p:pic>
        <p:nvPicPr>
          <p:cNvPr id="4" name="Содержимое 3" descr="Bizancio1204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4276307" y="1749425"/>
            <a:ext cx="4867693" cy="3394075"/>
          </a:xfrm>
        </p:spPr>
      </p:pic>
    </p:spTree>
  </p:cSld>
  <p:clrMapOvr>
    <a:masterClrMapping/>
  </p:clrMapOvr>
  <p:transition>
    <p:cover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>
                <a:latin typeface="DS Greece" pitchFamily="66" charset="-52"/>
              </a:rPr>
              <a:t>М</a:t>
            </a:r>
            <a:r>
              <a:rPr lang="uk-UA" dirty="0" smtClean="0">
                <a:latin typeface="Comic Sans MS" pitchFamily="66" charset="0"/>
              </a:rPr>
              <a:t>і</a:t>
            </a:r>
            <a:r>
              <a:rPr lang="ru-RU" dirty="0" err="1" smtClean="0">
                <a:latin typeface="DS Greece" pitchFamily="66" charset="-52"/>
              </a:rPr>
              <a:t>фолог</a:t>
            </a:r>
            <a:r>
              <a:rPr lang="uk-UA" dirty="0" smtClean="0">
                <a:latin typeface="Comic Sans MS" pitchFamily="66" charset="0"/>
              </a:rPr>
              <a:t>і</a:t>
            </a:r>
            <a:r>
              <a:rPr lang="ru-RU" dirty="0" smtClean="0">
                <a:latin typeface="DS Greece" pitchFamily="66" charset="-52"/>
              </a:rPr>
              <a:t>я</a:t>
            </a:r>
            <a:endParaRPr lang="ru-RU" dirty="0"/>
          </a:p>
        </p:txBody>
      </p:sp>
      <p:pic>
        <p:nvPicPr>
          <p:cNvPr id="4" name="Содержимое 3" descr="Q80N7ZhlVQY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343400" y="2247751"/>
            <a:ext cx="4347869" cy="2895749"/>
          </a:xfrm>
        </p:spPr>
      </p:pic>
      <p:sp>
        <p:nvSpPr>
          <p:cNvPr id="6" name="Содержимое 2"/>
          <p:cNvSpPr txBox="1">
            <a:spLocks/>
          </p:cNvSpPr>
          <p:nvPr/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uk-UA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icrosoft Sans Serif" pitchFamily="34" charset="0"/>
                <a:ea typeface="+mn-ea"/>
                <a:cs typeface="Microsoft Sans Serif" pitchFamily="34" charset="0"/>
              </a:rPr>
              <a:t>Що таке міфологія?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uk-UA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icrosoft Sans Serif" pitchFamily="34" charset="0"/>
                <a:ea typeface="+mn-ea"/>
                <a:cs typeface="Microsoft Sans Serif" pitchFamily="34" charset="0"/>
              </a:rPr>
              <a:t>Особливості формування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uk-UA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icrosoft Sans Serif" pitchFamily="34" charset="0"/>
                <a:ea typeface="+mn-ea"/>
                <a:cs typeface="Microsoft Sans Serif" pitchFamily="34" charset="0"/>
              </a:rPr>
              <a:t>Головні ознаки грецьких міфів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uk-UA" sz="2000" dirty="0" smtClean="0">
                <a:latin typeface="Microsoft Sans Serif" pitchFamily="34" charset="0"/>
                <a:cs typeface="Microsoft Sans Serif" pitchFamily="34" charset="0"/>
              </a:rPr>
              <a:t>Пантеон богів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Microsoft Sans Serif" pitchFamily="34" charset="0"/>
              <a:ea typeface="+mn-ea"/>
              <a:cs typeface="Microsoft Sans Serif" pitchFamily="34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>
                <a:latin typeface="DS Greece" pitchFamily="66" charset="-52"/>
              </a:rPr>
              <a:t>Гомер </a:t>
            </a:r>
            <a:r>
              <a:rPr lang="uk-UA" dirty="0" smtClean="0">
                <a:latin typeface="Comic Sans MS" pitchFamily="66" charset="0"/>
              </a:rPr>
              <a:t>і</a:t>
            </a:r>
            <a:r>
              <a:rPr lang="uk-UA" dirty="0" smtClean="0">
                <a:latin typeface="DS Greece" pitchFamily="66" charset="-52"/>
              </a:rPr>
              <a:t> </a:t>
            </a:r>
            <a:r>
              <a:rPr lang="uk-UA" dirty="0" err="1" smtClean="0">
                <a:latin typeface="DS Greece" pitchFamily="66" charset="-52"/>
              </a:rPr>
              <a:t>Гес</a:t>
            </a:r>
            <a:r>
              <a:rPr lang="uk-UA" dirty="0" err="1" smtClean="0">
                <a:latin typeface="Comic Sans MS" pitchFamily="66" charset="0"/>
              </a:rPr>
              <a:t>і</a:t>
            </a:r>
            <a:r>
              <a:rPr lang="uk-UA" dirty="0" err="1" smtClean="0">
                <a:latin typeface="DS Greece" pitchFamily="66" charset="-52"/>
              </a:rPr>
              <a:t>од</a:t>
            </a:r>
            <a:endParaRPr lang="ru-RU" dirty="0">
              <a:latin typeface="DS Greece" pitchFamily="66" charset="-52"/>
            </a:endParaRPr>
          </a:p>
        </p:txBody>
      </p:sp>
      <p:pic>
        <p:nvPicPr>
          <p:cNvPr id="4" name="Содержимое 3" descr="gdCkKK3xbNk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105400" y="1123950"/>
            <a:ext cx="3394075" cy="3394075"/>
          </a:xfrm>
        </p:spPr>
      </p:pic>
      <p:pic>
        <p:nvPicPr>
          <p:cNvPr id="5" name="Рисунок 4" descr="PzdHJa9nqDY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90600" y="1123950"/>
            <a:ext cx="2392711" cy="35052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>
                <a:latin typeface="DS Greece" pitchFamily="66" charset="-52"/>
              </a:rPr>
              <a:t>л</a:t>
            </a:r>
            <a:r>
              <a:rPr lang="uk-UA" dirty="0" smtClean="0">
                <a:latin typeface="Comic Sans MS" pitchFamily="66" charset="0"/>
              </a:rPr>
              <a:t>і</a:t>
            </a:r>
            <a:r>
              <a:rPr lang="uk-UA" dirty="0" smtClean="0">
                <a:latin typeface="DS Greece" pitchFamily="66" charset="-52"/>
              </a:rPr>
              <a:t>тература</a:t>
            </a:r>
            <a:endParaRPr lang="ru-RU" dirty="0">
              <a:latin typeface="DS Greece" pitchFamily="66" charset="-52"/>
            </a:endParaRPr>
          </a:p>
        </p:txBody>
      </p:sp>
      <p:pic>
        <p:nvPicPr>
          <p:cNvPr id="4" name="Содержимое 3" descr="640px-Pseudo-Seneca_BM_GR1962.8-24.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943600" y="1047750"/>
            <a:ext cx="2336800" cy="35814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bg1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5" name="Рисунок 4" descr="PzdHJa9nqDY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14400" y="1047750"/>
            <a:ext cx="2444725" cy="35814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bg1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914400" y="4629150"/>
            <a:ext cx="243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 smtClean="0"/>
              <a:t>Гомер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5943600" y="4629150"/>
            <a:ext cx="236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 err="1" smtClean="0"/>
              <a:t>Гесіод</a:t>
            </a:r>
            <a:endParaRPr lang="ru-RU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>
                <a:latin typeface="DS Greece" pitchFamily="66" charset="-52"/>
                <a:cs typeface="Arial" pitchFamily="34" charset="0"/>
              </a:rPr>
              <a:t>осв</a:t>
            </a:r>
            <a:r>
              <a:rPr lang="uk-UA" dirty="0" smtClean="0">
                <a:latin typeface="Comic Sans MS" pitchFamily="66" charset="0"/>
              </a:rPr>
              <a:t>і</a:t>
            </a:r>
            <a:r>
              <a:rPr lang="uk-UA" dirty="0" smtClean="0">
                <a:latin typeface="DS Greece" pitchFamily="66" charset="-52"/>
                <a:cs typeface="Arial" pitchFamily="34" charset="0"/>
              </a:rPr>
              <a:t>та</a:t>
            </a:r>
            <a:endParaRPr lang="ru-RU" dirty="0"/>
          </a:p>
        </p:txBody>
      </p:sp>
      <p:pic>
        <p:nvPicPr>
          <p:cNvPr id="4" name="Содержимое 3" descr="640px-Olympia_-_Palaestra_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2400" y="1047750"/>
            <a:ext cx="2438400" cy="365759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bg1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5" name="Рисунок 4" descr="800px-Sanzio_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10000" y="1030700"/>
            <a:ext cx="4648200" cy="360816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bg1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152400" y="4705350"/>
            <a:ext cx="2438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err="1" smtClean="0"/>
              <a:t>Гімназія</a:t>
            </a:r>
            <a:r>
              <a:rPr lang="ru-RU" sz="1400" dirty="0" smtClean="0"/>
              <a:t> (палестра) в </a:t>
            </a:r>
            <a:r>
              <a:rPr lang="ru-RU" sz="1400" dirty="0" err="1" smtClean="0"/>
              <a:t>Олімпії</a:t>
            </a:r>
            <a:endParaRPr lang="ru-RU" sz="1400" dirty="0"/>
          </a:p>
        </p:txBody>
      </p:sp>
      <p:sp>
        <p:nvSpPr>
          <p:cNvPr id="7" name="TextBox 6"/>
          <p:cNvSpPr txBox="1"/>
          <p:nvPr/>
        </p:nvSpPr>
        <p:spPr>
          <a:xfrm>
            <a:off x="3810000" y="4629150"/>
            <a:ext cx="4724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/>
              <a:t>Фреска </a:t>
            </a:r>
            <a:r>
              <a:rPr lang="ru-RU" sz="1600" i="1" dirty="0" err="1" smtClean="0"/>
              <a:t>Платонівська</a:t>
            </a:r>
            <a:r>
              <a:rPr lang="ru-RU" sz="1600" i="1" dirty="0" smtClean="0"/>
              <a:t> </a:t>
            </a:r>
            <a:r>
              <a:rPr lang="ru-RU" sz="1600" i="1" dirty="0" err="1" smtClean="0"/>
              <a:t>академія</a:t>
            </a:r>
            <a:r>
              <a:rPr lang="ru-RU" sz="1600" dirty="0" smtClean="0"/>
              <a:t>, </a:t>
            </a:r>
            <a:r>
              <a:rPr lang="ru-RU" sz="1600" dirty="0" err="1" smtClean="0"/>
              <a:t>Рафаель</a:t>
            </a:r>
            <a:r>
              <a:rPr lang="ru-RU" sz="1600" dirty="0" smtClean="0"/>
              <a:t> </a:t>
            </a:r>
            <a:r>
              <a:rPr lang="ru-RU" sz="1600" dirty="0" err="1" smtClean="0"/>
              <a:t>Санті</a:t>
            </a:r>
            <a:endParaRPr lang="ru-RU" sz="160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dirty="0" smtClean="0">
                <a:latin typeface="DS Greece" pitchFamily="66" charset="-52"/>
                <a:cs typeface="Arial" pitchFamily="34" charset="0"/>
              </a:rPr>
              <a:t>Драматург</a:t>
            </a:r>
            <a:r>
              <a:rPr lang="uk-UA" dirty="0" smtClean="0">
                <a:latin typeface="Comic Sans MS" pitchFamily="66" charset="0"/>
              </a:rPr>
              <a:t>і</a:t>
            </a:r>
            <a:r>
              <a:rPr lang="uk-UA" dirty="0" smtClean="0">
                <a:latin typeface="DS Greece" pitchFamily="66" charset="-52"/>
                <a:cs typeface="Arial" pitchFamily="34" charset="0"/>
              </a:rPr>
              <a:t>я </a:t>
            </a:r>
            <a:r>
              <a:rPr lang="uk-UA" dirty="0" smtClean="0">
                <a:latin typeface="Comic Sans MS" pitchFamily="66" charset="0"/>
              </a:rPr>
              <a:t>і</a:t>
            </a:r>
            <a:r>
              <a:rPr lang="uk-UA" dirty="0" smtClean="0">
                <a:latin typeface="DS Greece" pitchFamily="66" charset="-52"/>
                <a:cs typeface="Arial" pitchFamily="34" charset="0"/>
              </a:rPr>
              <a:t> театр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uk-UA" b="1" dirty="0" smtClean="0"/>
              <a:t>Історія виникнення</a:t>
            </a:r>
          </a:p>
          <a:p>
            <a:r>
              <a:rPr lang="uk-UA" b="1" dirty="0" smtClean="0"/>
              <a:t>Т</a:t>
            </a:r>
            <a:r>
              <a:rPr lang="en-US" b="1" dirty="0" err="1" smtClean="0"/>
              <a:t>еатр</a:t>
            </a:r>
            <a:endParaRPr lang="ru-RU" dirty="0" smtClean="0"/>
          </a:p>
          <a:p>
            <a:r>
              <a:rPr lang="uk-UA" b="1" dirty="0" smtClean="0"/>
              <a:t>К</a:t>
            </a:r>
            <a:r>
              <a:rPr lang="en-US" b="1" dirty="0" err="1" smtClean="0"/>
              <a:t>омедія</a:t>
            </a:r>
            <a:endParaRPr lang="ru-RU" dirty="0" smtClean="0"/>
          </a:p>
          <a:p>
            <a:endParaRPr lang="ru-RU" dirty="0"/>
          </a:p>
        </p:txBody>
      </p:sp>
      <p:pic>
        <p:nvPicPr>
          <p:cNvPr id="4" name="Рисунок 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2952750"/>
            <a:ext cx="80772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ЧОРНИЙ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118467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7400" y="0"/>
            <a:ext cx="4799013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dirty="0" smtClean="0">
                <a:latin typeface="DS Greece" pitchFamily="66" charset="-52"/>
                <a:cs typeface="Arial" pitchFamily="34" charset="0"/>
              </a:rPr>
              <a:t>музика</a:t>
            </a:r>
            <a:endParaRPr lang="ru-RU" dirty="0"/>
          </a:p>
        </p:txBody>
      </p:sp>
      <p:pic>
        <p:nvPicPr>
          <p:cNvPr id="6" name="Содержимое 5" descr="Delphichymn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828800" y="1047750"/>
            <a:ext cx="5562600" cy="3933151"/>
          </a:xfr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>
                <a:latin typeface="DS Greece" pitchFamily="66" charset="-52"/>
              </a:rPr>
              <a:t>зм</a:t>
            </a:r>
            <a:r>
              <a:rPr lang="uk-UA" dirty="0" smtClean="0">
                <a:latin typeface="Comic Sans MS" pitchFamily="66" charset="0"/>
              </a:rPr>
              <a:t>і</a:t>
            </a:r>
            <a:r>
              <a:rPr lang="uk-UA" dirty="0" smtClean="0">
                <a:latin typeface="DS Greece" pitchFamily="66" charset="-52"/>
              </a:rPr>
              <a:t>ст</a:t>
            </a:r>
            <a:endParaRPr lang="en-US" dirty="0">
              <a:latin typeface="DS Greece" pitchFamily="66" charset="-52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362200" y="1047751"/>
            <a:ext cx="5562600" cy="5334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5400" cap="flat" cmpd="sng" algn="ctr">
            <a:solidFill>
              <a:schemeClr val="accent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DS Greece" pitchFamily="66" charset="-52"/>
                <a:cs typeface="Arial" pitchFamily="34" charset="0"/>
              </a:rPr>
              <a:t> 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DS Greece" pitchFamily="66" charset="-52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514600" y="1047750"/>
            <a:ext cx="5257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err="1" smtClean="0">
                <a:latin typeface="DS Greece" pitchFamily="66" charset="-52"/>
              </a:rPr>
              <a:t>Стародавня</a:t>
            </a:r>
            <a:r>
              <a:rPr lang="ru-RU" sz="2400" dirty="0" smtClean="0">
                <a:latin typeface="DS Greece" pitchFamily="66" charset="-52"/>
              </a:rPr>
              <a:t> </a:t>
            </a:r>
            <a:r>
              <a:rPr lang="ru-RU" sz="2400" dirty="0" err="1" smtClean="0">
                <a:latin typeface="DS Greece" pitchFamily="66" charset="-52"/>
              </a:rPr>
              <a:t>Греція</a:t>
            </a:r>
            <a:r>
              <a:rPr lang="ru-RU" sz="2400" dirty="0" smtClean="0">
                <a:latin typeface="DS Greece" pitchFamily="66" charset="-52"/>
              </a:rPr>
              <a:t> </a:t>
            </a:r>
            <a:r>
              <a:rPr lang="uk-UA" sz="2400" dirty="0" smtClean="0">
                <a:latin typeface="Comic Sans MS" pitchFamily="66" charset="0"/>
              </a:rPr>
              <a:t>і</a:t>
            </a:r>
            <a:r>
              <a:rPr lang="ru-RU" sz="2400" dirty="0" smtClean="0">
                <a:latin typeface="DS Greece" pitchFamily="66" charset="-52"/>
              </a:rPr>
              <a:t> </a:t>
            </a:r>
            <a:r>
              <a:rPr lang="uk-UA" sz="2400" dirty="0" smtClean="0">
                <a:latin typeface="Comic Sans MS" pitchFamily="66" charset="0"/>
              </a:rPr>
              <a:t>її</a:t>
            </a:r>
            <a:r>
              <a:rPr lang="ru-RU" sz="2400" dirty="0" smtClean="0">
                <a:latin typeface="DS Greece" pitchFamily="66" charset="-52"/>
              </a:rPr>
              <a:t> </a:t>
            </a:r>
            <a:r>
              <a:rPr lang="ru-RU" sz="2400" dirty="0" err="1" smtClean="0">
                <a:latin typeface="DS Greece" pitchFamily="66" charset="-52"/>
              </a:rPr>
              <a:t>особливост</a:t>
            </a:r>
            <a:r>
              <a:rPr lang="uk-UA" sz="2400" dirty="0" smtClean="0">
                <a:latin typeface="Comic Sans MS" pitchFamily="66" charset="0"/>
              </a:rPr>
              <a:t>і</a:t>
            </a:r>
            <a:endParaRPr lang="en-US" sz="2300" dirty="0">
              <a:latin typeface="DS Greece" pitchFamily="66" charset="-52"/>
              <a:cs typeface="Arial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219200" y="1047750"/>
            <a:ext cx="762000" cy="541941"/>
          </a:xfrm>
          <a:prstGeom prst="rect">
            <a:avLst/>
          </a:prstGeom>
          <a:solidFill>
            <a:schemeClr val="accent1"/>
          </a:solidFill>
          <a:ln w="25400" cap="flat" cmpd="sng" algn="ctr">
            <a:solidFill>
              <a:schemeClr val="accent1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DS Greece" pitchFamily="66" charset="-52"/>
                <a:cs typeface="Arial" pitchFamily="34" charset="0"/>
              </a:rPr>
              <a:t>1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DS Greece" pitchFamily="66" charset="-52"/>
              <a:cs typeface="Arial" pitchFamily="34" charset="0"/>
            </a:endParaRPr>
          </a:p>
        </p:txBody>
      </p:sp>
      <p:sp>
        <p:nvSpPr>
          <p:cNvPr id="20" name="Rectangle 13"/>
          <p:cNvSpPr/>
          <p:nvPr/>
        </p:nvSpPr>
        <p:spPr>
          <a:xfrm>
            <a:off x="1219200" y="1733550"/>
            <a:ext cx="762000" cy="541941"/>
          </a:xfrm>
          <a:prstGeom prst="rect">
            <a:avLst/>
          </a:prstGeom>
          <a:solidFill>
            <a:schemeClr val="accent1"/>
          </a:solidFill>
          <a:ln w="25400" cap="flat" cmpd="sng" algn="ctr">
            <a:solidFill>
              <a:schemeClr val="accent1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2400" b="1" kern="0" dirty="0" smtClean="0">
                <a:solidFill>
                  <a:sysClr val="window" lastClr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S Greece" pitchFamily="66" charset="-52"/>
                <a:cs typeface="Arial" pitchFamily="34" charset="0"/>
              </a:rPr>
              <a:t>2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DS Greece" pitchFamily="66" charset="-52"/>
              <a:cs typeface="Arial" pitchFamily="34" charset="0"/>
            </a:endParaRPr>
          </a:p>
        </p:txBody>
      </p:sp>
      <p:sp>
        <p:nvSpPr>
          <p:cNvPr id="21" name="Rectangle 13"/>
          <p:cNvSpPr/>
          <p:nvPr/>
        </p:nvSpPr>
        <p:spPr>
          <a:xfrm>
            <a:off x="1219200" y="2419350"/>
            <a:ext cx="762000" cy="541941"/>
          </a:xfrm>
          <a:prstGeom prst="rect">
            <a:avLst/>
          </a:prstGeom>
          <a:solidFill>
            <a:schemeClr val="accent1"/>
          </a:solidFill>
          <a:ln w="25400" cap="flat" cmpd="sng" algn="ctr">
            <a:solidFill>
              <a:schemeClr val="accent1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2400" b="1" kern="0" dirty="0" smtClean="0">
                <a:solidFill>
                  <a:sysClr val="window" lastClr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S Greece" pitchFamily="66" charset="-52"/>
                <a:cs typeface="Arial" pitchFamily="34" charset="0"/>
              </a:rPr>
              <a:t>3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DS Greece" pitchFamily="66" charset="-52"/>
              <a:cs typeface="Arial" pitchFamily="34" charset="0"/>
            </a:endParaRPr>
          </a:p>
        </p:txBody>
      </p:sp>
      <p:sp>
        <p:nvSpPr>
          <p:cNvPr id="22" name="Rectangle 13"/>
          <p:cNvSpPr/>
          <p:nvPr/>
        </p:nvSpPr>
        <p:spPr>
          <a:xfrm>
            <a:off x="1219200" y="3105150"/>
            <a:ext cx="762000" cy="541941"/>
          </a:xfrm>
          <a:prstGeom prst="rect">
            <a:avLst/>
          </a:prstGeom>
          <a:solidFill>
            <a:schemeClr val="accent1"/>
          </a:solidFill>
          <a:ln w="25400" cap="flat" cmpd="sng" algn="ctr">
            <a:solidFill>
              <a:schemeClr val="accent1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2400" b="1" kern="0" dirty="0" smtClean="0">
                <a:solidFill>
                  <a:sysClr val="window" lastClr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S Greece" pitchFamily="66" charset="-52"/>
                <a:cs typeface="Arial" pitchFamily="34" charset="0"/>
              </a:rPr>
              <a:t>4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DS Greece" pitchFamily="66" charset="-52"/>
              <a:cs typeface="Arial" pitchFamily="34" charset="0"/>
            </a:endParaRPr>
          </a:p>
        </p:txBody>
      </p:sp>
      <p:sp>
        <p:nvSpPr>
          <p:cNvPr id="23" name="Rectangle 13"/>
          <p:cNvSpPr/>
          <p:nvPr/>
        </p:nvSpPr>
        <p:spPr>
          <a:xfrm>
            <a:off x="1219200" y="3790950"/>
            <a:ext cx="762000" cy="541941"/>
          </a:xfrm>
          <a:prstGeom prst="rect">
            <a:avLst/>
          </a:prstGeom>
          <a:solidFill>
            <a:schemeClr val="accent1"/>
          </a:solidFill>
          <a:ln w="25400" cap="flat" cmpd="sng" algn="ctr">
            <a:solidFill>
              <a:schemeClr val="accent1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2400" b="1" kern="0" dirty="0" smtClean="0">
                <a:solidFill>
                  <a:sysClr val="window" lastClr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S Greece" pitchFamily="66" charset="-52"/>
                <a:cs typeface="Arial" pitchFamily="34" charset="0"/>
              </a:rPr>
              <a:t>5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DS Greece" pitchFamily="66" charset="-52"/>
              <a:cs typeface="Arial" pitchFamily="34" charset="0"/>
            </a:endParaRPr>
          </a:p>
        </p:txBody>
      </p:sp>
      <p:sp>
        <p:nvSpPr>
          <p:cNvPr id="24" name="Rectangle 13"/>
          <p:cNvSpPr/>
          <p:nvPr/>
        </p:nvSpPr>
        <p:spPr>
          <a:xfrm>
            <a:off x="1219200" y="4476750"/>
            <a:ext cx="762000" cy="541941"/>
          </a:xfrm>
          <a:prstGeom prst="rect">
            <a:avLst/>
          </a:prstGeom>
          <a:solidFill>
            <a:schemeClr val="accent1"/>
          </a:solidFill>
          <a:ln w="25400" cap="flat" cmpd="sng" algn="ctr">
            <a:solidFill>
              <a:schemeClr val="accent1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2400" b="1" kern="0" dirty="0" smtClean="0">
                <a:solidFill>
                  <a:sysClr val="window" lastClr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S Greece" pitchFamily="66" charset="-52"/>
                <a:cs typeface="Arial" pitchFamily="34" charset="0"/>
              </a:rPr>
              <a:t>6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DS Greece" pitchFamily="66" charset="-52"/>
              <a:cs typeface="Arial" pitchFamily="34" charset="0"/>
            </a:endParaRPr>
          </a:p>
        </p:txBody>
      </p:sp>
      <p:sp>
        <p:nvSpPr>
          <p:cNvPr id="25" name="Rectangle 11"/>
          <p:cNvSpPr/>
          <p:nvPr/>
        </p:nvSpPr>
        <p:spPr>
          <a:xfrm>
            <a:off x="2362200" y="3105150"/>
            <a:ext cx="5562600" cy="5334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5400" cap="flat" cmpd="sng" algn="ctr">
            <a:solidFill>
              <a:schemeClr val="accent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DS Greece" pitchFamily="66" charset="-52"/>
                <a:cs typeface="Arial" pitchFamily="34" charset="0"/>
              </a:rPr>
              <a:t> 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DS Greece" pitchFamily="66" charset="-52"/>
              <a:cs typeface="Arial" pitchFamily="34" charset="0"/>
            </a:endParaRPr>
          </a:p>
        </p:txBody>
      </p:sp>
      <p:sp>
        <p:nvSpPr>
          <p:cNvPr id="26" name="Rectangle 11"/>
          <p:cNvSpPr/>
          <p:nvPr/>
        </p:nvSpPr>
        <p:spPr>
          <a:xfrm>
            <a:off x="2362200" y="2419350"/>
            <a:ext cx="5562600" cy="5334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5400" cap="flat" cmpd="sng" algn="ctr">
            <a:solidFill>
              <a:schemeClr val="accent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DS Greece" pitchFamily="66" charset="-52"/>
                <a:cs typeface="Arial" pitchFamily="34" charset="0"/>
              </a:rPr>
              <a:t> 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DS Greece" pitchFamily="66" charset="-52"/>
              <a:cs typeface="Arial" pitchFamily="34" charset="0"/>
            </a:endParaRPr>
          </a:p>
        </p:txBody>
      </p:sp>
      <p:sp>
        <p:nvSpPr>
          <p:cNvPr id="27" name="Rectangle 11"/>
          <p:cNvSpPr/>
          <p:nvPr/>
        </p:nvSpPr>
        <p:spPr>
          <a:xfrm>
            <a:off x="2362200" y="1733550"/>
            <a:ext cx="5562600" cy="5334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5400" cap="flat" cmpd="sng" algn="ctr">
            <a:solidFill>
              <a:schemeClr val="accent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DS Greece" pitchFamily="66" charset="-52"/>
                <a:cs typeface="Arial" pitchFamily="34" charset="0"/>
              </a:rPr>
              <a:t> 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DS Greece" pitchFamily="66" charset="-52"/>
              <a:cs typeface="Arial" pitchFamily="34" charset="0"/>
            </a:endParaRPr>
          </a:p>
        </p:txBody>
      </p:sp>
      <p:sp>
        <p:nvSpPr>
          <p:cNvPr id="28" name="Rectangle 11"/>
          <p:cNvSpPr/>
          <p:nvPr/>
        </p:nvSpPr>
        <p:spPr>
          <a:xfrm>
            <a:off x="2362200" y="3790950"/>
            <a:ext cx="5562600" cy="5334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5400" cap="flat" cmpd="sng" algn="ctr">
            <a:solidFill>
              <a:schemeClr val="accent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DS Greece" pitchFamily="66" charset="-52"/>
                <a:cs typeface="Arial" pitchFamily="34" charset="0"/>
              </a:rPr>
              <a:t> 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DS Greece" pitchFamily="66" charset="-52"/>
              <a:cs typeface="Arial" pitchFamily="34" charset="0"/>
            </a:endParaRPr>
          </a:p>
        </p:txBody>
      </p:sp>
      <p:sp>
        <p:nvSpPr>
          <p:cNvPr id="29" name="Rectangle 11"/>
          <p:cNvSpPr/>
          <p:nvPr/>
        </p:nvSpPr>
        <p:spPr>
          <a:xfrm>
            <a:off x="2362200" y="4476750"/>
            <a:ext cx="5562600" cy="5334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5400" cap="flat" cmpd="sng" algn="ctr">
            <a:solidFill>
              <a:schemeClr val="accent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DS Greece" pitchFamily="66" charset="-52"/>
                <a:cs typeface="Arial" pitchFamily="34" charset="0"/>
              </a:rPr>
              <a:t> 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DS Greece" pitchFamily="66" charset="-52"/>
              <a:cs typeface="Arial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514600" y="1809750"/>
            <a:ext cx="5257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DS Greece" pitchFamily="66" charset="-52"/>
              </a:rPr>
              <a:t>М</a:t>
            </a:r>
            <a:r>
              <a:rPr lang="uk-UA" sz="2400" dirty="0" smtClean="0">
                <a:latin typeface="Comic Sans MS" pitchFamily="66" charset="0"/>
              </a:rPr>
              <a:t>і</a:t>
            </a:r>
            <a:r>
              <a:rPr lang="ru-RU" sz="2400" dirty="0" err="1" smtClean="0">
                <a:latin typeface="DS Greece" pitchFamily="66" charset="-52"/>
              </a:rPr>
              <a:t>фолог</a:t>
            </a:r>
            <a:r>
              <a:rPr lang="uk-UA" sz="2400" dirty="0" smtClean="0">
                <a:latin typeface="Comic Sans MS" pitchFamily="66" charset="0"/>
              </a:rPr>
              <a:t>і</a:t>
            </a:r>
            <a:r>
              <a:rPr lang="ru-RU" sz="2400" dirty="0" smtClean="0">
                <a:latin typeface="DS Greece" pitchFamily="66" charset="-52"/>
              </a:rPr>
              <a:t>я</a:t>
            </a:r>
            <a:endParaRPr lang="en-US" sz="2300" dirty="0">
              <a:latin typeface="DS Greece" pitchFamily="66" charset="-52"/>
              <a:cs typeface="Arial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514600" y="2419350"/>
            <a:ext cx="5257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300" dirty="0" smtClean="0">
                <a:latin typeface="DS Greece" pitchFamily="66" charset="-52"/>
                <a:cs typeface="Arial" pitchFamily="34" charset="0"/>
              </a:rPr>
              <a:t>Л</a:t>
            </a:r>
            <a:r>
              <a:rPr lang="uk-UA" sz="2400" dirty="0" smtClean="0">
                <a:latin typeface="Comic Sans MS" pitchFamily="66" charset="0"/>
              </a:rPr>
              <a:t>і</a:t>
            </a:r>
            <a:r>
              <a:rPr lang="uk-UA" sz="2300" dirty="0" smtClean="0">
                <a:latin typeface="DS Greece" pitchFamily="66" charset="-52"/>
                <a:cs typeface="Arial" pitchFamily="34" charset="0"/>
              </a:rPr>
              <a:t>тература та осв</a:t>
            </a:r>
            <a:r>
              <a:rPr lang="uk-UA" sz="2400" dirty="0" smtClean="0">
                <a:latin typeface="Comic Sans MS" pitchFamily="66" charset="0"/>
              </a:rPr>
              <a:t>і</a:t>
            </a:r>
            <a:r>
              <a:rPr lang="uk-UA" sz="2300" dirty="0" smtClean="0">
                <a:latin typeface="DS Greece" pitchFamily="66" charset="-52"/>
                <a:cs typeface="Arial" pitchFamily="34" charset="0"/>
              </a:rPr>
              <a:t>та</a:t>
            </a:r>
            <a:endParaRPr lang="en-US" sz="2300" dirty="0">
              <a:latin typeface="DS Greece" pitchFamily="66" charset="-52"/>
              <a:cs typeface="Arial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2514600" y="3105150"/>
            <a:ext cx="5257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300" dirty="0" smtClean="0">
                <a:latin typeface="DS Greece" pitchFamily="66" charset="-52"/>
                <a:cs typeface="Arial" pitchFamily="34" charset="0"/>
              </a:rPr>
              <a:t>Драматург</a:t>
            </a:r>
            <a:r>
              <a:rPr lang="uk-UA" sz="2400" dirty="0" smtClean="0">
                <a:latin typeface="Comic Sans MS" pitchFamily="66" charset="0"/>
              </a:rPr>
              <a:t>і</a:t>
            </a:r>
            <a:r>
              <a:rPr lang="uk-UA" sz="2300" dirty="0" smtClean="0">
                <a:latin typeface="DS Greece" pitchFamily="66" charset="-52"/>
                <a:cs typeface="Arial" pitchFamily="34" charset="0"/>
              </a:rPr>
              <a:t>я </a:t>
            </a:r>
            <a:r>
              <a:rPr lang="uk-UA" sz="2400" dirty="0" smtClean="0">
                <a:latin typeface="Comic Sans MS" pitchFamily="66" charset="0"/>
              </a:rPr>
              <a:t>і</a:t>
            </a:r>
            <a:r>
              <a:rPr lang="uk-UA" sz="2300" dirty="0" smtClean="0">
                <a:latin typeface="DS Greece" pitchFamily="66" charset="-52"/>
                <a:cs typeface="Arial" pitchFamily="34" charset="0"/>
              </a:rPr>
              <a:t> театр</a:t>
            </a:r>
            <a:endParaRPr lang="en-US" sz="2300" dirty="0">
              <a:latin typeface="DS Greece" pitchFamily="66" charset="-52"/>
              <a:cs typeface="Arial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514600" y="3867150"/>
            <a:ext cx="5257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300" dirty="0" smtClean="0">
                <a:latin typeface="DS Greece" pitchFamily="66" charset="-52"/>
                <a:cs typeface="Arial" pitchFamily="34" charset="0"/>
              </a:rPr>
              <a:t>музика</a:t>
            </a:r>
            <a:endParaRPr lang="en-US" sz="2300" dirty="0">
              <a:latin typeface="DS Greece" pitchFamily="66" charset="-52"/>
              <a:cs typeface="Arial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2514600" y="4476750"/>
            <a:ext cx="5257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300" dirty="0" smtClean="0">
                <a:latin typeface="DS Greece" pitchFamily="66" charset="-52"/>
                <a:cs typeface="Arial" pitchFamily="34" charset="0"/>
              </a:rPr>
              <a:t>арх</a:t>
            </a:r>
            <a:r>
              <a:rPr lang="uk-UA" sz="2400" dirty="0" smtClean="0">
                <a:latin typeface="Comic Sans MS" pitchFamily="66" charset="0"/>
              </a:rPr>
              <a:t>і</a:t>
            </a:r>
            <a:r>
              <a:rPr lang="uk-UA" sz="2300" dirty="0" smtClean="0">
                <a:latin typeface="DS Greece" pitchFamily="66" charset="-52"/>
                <a:cs typeface="Arial" pitchFamily="34" charset="0"/>
              </a:rPr>
              <a:t>тектура</a:t>
            </a:r>
            <a:endParaRPr lang="en-US" sz="2300" dirty="0">
              <a:latin typeface="DS Greece" pitchFamily="66" charset="-52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599618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>
                <a:latin typeface="DS Greece" pitchFamily="66" charset="-52"/>
              </a:rPr>
              <a:t>Грана авлос</a:t>
            </a:r>
            <a:r>
              <a:rPr lang="uk-UA" dirty="0" smtClean="0">
                <a:latin typeface="Comic Sans MS" pitchFamily="66" charset="0"/>
              </a:rPr>
              <a:t>і</a:t>
            </a:r>
            <a:endParaRPr lang="ru-RU" dirty="0"/>
          </a:p>
        </p:txBody>
      </p:sp>
      <p:pic>
        <p:nvPicPr>
          <p:cNvPr id="4" name="Содержимое 3" descr="Aulos_player_Louvre_G31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876800" y="1352550"/>
            <a:ext cx="3383266" cy="3394075"/>
          </a:xfrm>
        </p:spPr>
      </p:pic>
      <p:pic>
        <p:nvPicPr>
          <p:cNvPr id="5" name="Рисунок 4" descr="Aulos_player_MAR_Palermo_NI2271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66800" y="1123950"/>
            <a:ext cx="2476500" cy="371475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ЧОРНИЙ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Eros_Kitharoidos_Louvre_Myr178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3048000" y="0"/>
            <a:ext cx="2926080" cy="5153890"/>
          </a:xfr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dirty="0" smtClean="0">
                <a:latin typeface="DS Greece" pitchFamily="66" charset="-52"/>
                <a:cs typeface="Arial" pitchFamily="34" charset="0"/>
              </a:rPr>
              <a:t>арх</a:t>
            </a:r>
            <a:r>
              <a:rPr lang="uk-UA" dirty="0" smtClean="0">
                <a:latin typeface="Comic Sans MS" pitchFamily="66" charset="0"/>
              </a:rPr>
              <a:t>і</a:t>
            </a:r>
            <a:r>
              <a:rPr lang="uk-UA" dirty="0" smtClean="0">
                <a:latin typeface="DS Greece" pitchFamily="66" charset="-52"/>
                <a:cs typeface="Arial" pitchFamily="34" charset="0"/>
              </a:rPr>
              <a:t>тектура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uk-UA" dirty="0" smtClean="0"/>
              <a:t>Типізація храмів</a:t>
            </a:r>
          </a:p>
          <a:p>
            <a:r>
              <a:rPr lang="uk-UA" dirty="0" smtClean="0"/>
              <a:t>Колони і фризи (ордери)</a:t>
            </a:r>
          </a:p>
          <a:p>
            <a:r>
              <a:rPr lang="uk-UA" dirty="0" smtClean="0"/>
              <a:t>Акрополі</a:t>
            </a:r>
            <a:endParaRPr lang="ru-RU" dirty="0"/>
          </a:p>
        </p:txBody>
      </p:sp>
      <p:pic>
        <p:nvPicPr>
          <p:cNvPr id="4" name="Рисунок 3" descr="49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67000" y="2952750"/>
            <a:ext cx="3124200" cy="20026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No name">
            <a:hlinkClick r:id="rId3" tgtFrame="&quot;_blank&quot;" tooltip="&quot;No name&quot;"/>
          </p:cNvPr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67400" y="1047750"/>
            <a:ext cx="3129348" cy="2057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dirty="0" smtClean="0">
                <a:latin typeface="DS Greece" pitchFamily="66" charset="-52"/>
              </a:rPr>
              <a:t>Тип</a:t>
            </a:r>
            <a:r>
              <a:rPr lang="uk-UA" dirty="0" smtClean="0">
                <a:latin typeface="Comic Sans MS" pitchFamily="66" charset="0"/>
              </a:rPr>
              <a:t>і</a:t>
            </a:r>
            <a:r>
              <a:rPr lang="uk-UA" dirty="0" smtClean="0">
                <a:latin typeface="DS Greece" pitchFamily="66" charset="-52"/>
              </a:rPr>
              <a:t>зац</a:t>
            </a:r>
            <a:r>
              <a:rPr lang="uk-UA" dirty="0" smtClean="0">
                <a:latin typeface="Comic Sans MS" pitchFamily="66" charset="0"/>
              </a:rPr>
              <a:t>і</a:t>
            </a:r>
            <a:r>
              <a:rPr lang="uk-UA" dirty="0" smtClean="0">
                <a:latin typeface="DS Greece" pitchFamily="66" charset="-52"/>
              </a:rPr>
              <a:t>я храм</a:t>
            </a:r>
            <a:r>
              <a:rPr lang="uk-UA" dirty="0" smtClean="0">
                <a:latin typeface="Comic Sans MS" pitchFamily="66" charset="0"/>
              </a:rPr>
              <a:t>і</a:t>
            </a:r>
            <a:r>
              <a:rPr lang="uk-UA" dirty="0" smtClean="0">
                <a:latin typeface="DS Greece" pitchFamily="66" charset="-52"/>
              </a:rPr>
              <a:t>в</a:t>
            </a:r>
            <a:endParaRPr lang="ru-RU" dirty="0">
              <a:latin typeface="DS Greece" pitchFamily="66" charset="-52"/>
            </a:endParaRPr>
          </a:p>
        </p:txBody>
      </p:sp>
      <p:pic>
        <p:nvPicPr>
          <p:cNvPr id="4" name="Содержимое 3" descr="No name">
            <a:hlinkClick r:id="rId2" tgtFrame="&quot;_blank&quot;" tooltip="&quot;No name&quot;"/>
          </p:cNvPr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1047750"/>
            <a:ext cx="87630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0" y="379095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 smtClean="0"/>
              <a:t>1 Храм в антів 2 </a:t>
            </a:r>
            <a:r>
              <a:rPr lang="uk-UA" dirty="0" err="1" smtClean="0"/>
              <a:t>Простиль</a:t>
            </a:r>
            <a:r>
              <a:rPr lang="uk-UA" dirty="0" smtClean="0"/>
              <a:t> 3 </a:t>
            </a:r>
            <a:r>
              <a:rPr lang="uk-UA" dirty="0" err="1" smtClean="0"/>
              <a:t>амфипростиль</a:t>
            </a:r>
            <a:r>
              <a:rPr lang="uk-UA" dirty="0" smtClean="0"/>
              <a:t> 4 Периптер 5 </a:t>
            </a:r>
            <a:r>
              <a:rPr lang="uk-UA" dirty="0" err="1" smtClean="0"/>
              <a:t>диптер</a:t>
            </a:r>
            <a:r>
              <a:rPr lang="uk-UA" dirty="0" smtClean="0"/>
              <a:t> 6 </a:t>
            </a:r>
            <a:r>
              <a:rPr lang="uk-UA" dirty="0" err="1" smtClean="0"/>
              <a:t>псевдодиптер</a:t>
            </a:r>
            <a:r>
              <a:rPr lang="uk-UA" dirty="0" smtClean="0"/>
              <a:t> 7 </a:t>
            </a:r>
            <a:r>
              <a:rPr lang="uk-UA" dirty="0" err="1" smtClean="0"/>
              <a:t>Толоса</a:t>
            </a:r>
            <a:endParaRPr lang="ru-RU" dirty="0" smtClean="0"/>
          </a:p>
          <a:p>
            <a:pPr algn="ctr"/>
            <a:endParaRPr lang="ru-RU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dirty="0" smtClean="0">
                <a:latin typeface="DS Greece" pitchFamily="66" charset="-52"/>
              </a:rPr>
              <a:t>Колони </a:t>
            </a:r>
            <a:r>
              <a:rPr lang="uk-UA" dirty="0" smtClean="0">
                <a:latin typeface="Comic Sans MS" pitchFamily="66" charset="0"/>
              </a:rPr>
              <a:t>і</a:t>
            </a:r>
            <a:r>
              <a:rPr lang="uk-UA" dirty="0" smtClean="0">
                <a:latin typeface="DS Greece" pitchFamily="66" charset="-52"/>
              </a:rPr>
              <a:t> фризи (ордери)</a:t>
            </a:r>
            <a:endParaRPr lang="ru-RU" dirty="0">
              <a:latin typeface="DS Greece" pitchFamily="66" charset="-52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 descr="No name">
            <a:hlinkClick r:id="rId2" tgtFrame="&quot;_blank&quot;" tooltip="&quot;No name&quot;"/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504950"/>
            <a:ext cx="14478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No name">
            <a:hlinkClick r:id="rId4" tgtFrame="&quot;_blank&quot;" tooltip="&quot;No name&quot;"/>
          </p:cNvPr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95600" y="1581150"/>
            <a:ext cx="1470703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No name">
            <a:hlinkClick r:id="rId6" tgtFrame="&quot;_blank&quot;" tooltip="&quot;No name&quot;"/>
          </p:cNvPr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943600" y="1657350"/>
            <a:ext cx="1752600" cy="18816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No name">
            <a:hlinkClick r:id="rId8" tgtFrame="&quot;_blank&quot;" tooltip="&quot;No name&quot;"/>
          </p:cNvPr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447800" y="1504950"/>
            <a:ext cx="14478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No name">
            <a:hlinkClick r:id="rId10" tgtFrame="&quot;_blank&quot;" tooltip="&quot;No name&quot;"/>
          </p:cNvPr>
          <p:cNvPicPr/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343400" y="1581150"/>
            <a:ext cx="16002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No name">
            <a:hlinkClick r:id="rId12" tgtFrame="&quot;_blank&quot;" tooltip="&quot;No name&quot;"/>
          </p:cNvPr>
          <p:cNvPicPr/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673297" y="1657350"/>
            <a:ext cx="1470703" cy="1900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0" y="3562350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       Доричний ордер                           Іонічний ордер                            Коринфський ордер</a:t>
            </a:r>
            <a:endParaRPr lang="ru-RU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dirty="0" smtClean="0">
                <a:latin typeface="DS Greece" pitchFamily="66" charset="-52"/>
              </a:rPr>
              <a:t>Акрополь в Аф</a:t>
            </a:r>
            <a:r>
              <a:rPr lang="uk-UA" dirty="0" smtClean="0">
                <a:latin typeface="Comic Sans MS" pitchFamily="66" charset="0"/>
              </a:rPr>
              <a:t>і</a:t>
            </a:r>
            <a:r>
              <a:rPr lang="uk-UA" dirty="0" smtClean="0">
                <a:latin typeface="DS Greece" pitchFamily="66" charset="-52"/>
              </a:rPr>
              <a:t>нах</a:t>
            </a:r>
            <a:endParaRPr lang="ru-RU" dirty="0">
              <a:latin typeface="DS Greece" pitchFamily="66" charset="-52"/>
            </a:endParaRPr>
          </a:p>
        </p:txBody>
      </p:sp>
      <p:pic>
        <p:nvPicPr>
          <p:cNvPr id="4" name="Содержимое 3" descr="No name">
            <a:hlinkClick r:id="rId2" tgtFrame="&quot;_blank&quot;" tooltip="&quot;No name&quot;"/>
          </p:cNvPr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1047750"/>
            <a:ext cx="46482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No name">
            <a:hlinkClick r:id="rId4" tgtFrame="&quot;_blank&quot;" tooltip="&quot;No name&quot;"/>
          </p:cNvPr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67200" y="1047750"/>
            <a:ext cx="471923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No name">
            <a:hlinkClick r:id="rId6" tgtFrame="&quot;_blank&quot;" tooltip="&quot;No name&quot;"/>
          </p:cNvPr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438400" y="1047750"/>
            <a:ext cx="46482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>
                <a:latin typeface="DS Greece" pitchFamily="66" charset="-52"/>
              </a:rPr>
              <a:t>Акропол</a:t>
            </a:r>
            <a:r>
              <a:rPr lang="uk-UA" dirty="0" smtClean="0">
                <a:latin typeface="Comic Sans MS" pitchFamily="66" charset="0"/>
              </a:rPr>
              <a:t>і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Рисунок 5" descr="No name">
            <a:hlinkClick r:id="rId2" tgtFrame="&quot;_blank&quot;" tooltip="&quot;No name&quot;"/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00" y="971550"/>
            <a:ext cx="3031890" cy="20242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No name">
            <a:hlinkClick r:id="rId4" tgtFrame="&quot;_blank&quot;" tooltip="&quot;No name&quot;"/>
          </p:cNvPr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00400" y="2724150"/>
            <a:ext cx="33528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No name">
            <a:hlinkClick r:id="rId6" tgtFrame="&quot;_blank&quot;" tooltip="&quot;No name&quot;"/>
          </p:cNvPr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52400" y="1047750"/>
            <a:ext cx="31242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457200" y="3333750"/>
            <a:ext cx="2209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Акрополь Пропілеї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6781800" y="3105150"/>
            <a:ext cx="1676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600" dirty="0" smtClean="0"/>
              <a:t>Акрополь. Портик каріатид. Храм </a:t>
            </a:r>
            <a:r>
              <a:rPr lang="uk-UA" sz="1600" dirty="0" err="1" smtClean="0"/>
              <a:t>Ерехтейон</a:t>
            </a:r>
            <a:r>
              <a:rPr lang="uk-UA" sz="1600" dirty="0" smtClean="0"/>
              <a:t>.</a:t>
            </a:r>
            <a:endParaRPr lang="ru-RU" sz="1600" dirty="0" smtClean="0"/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 err="1" smtClean="0">
                <a:latin typeface="DS Greece" pitchFamily="66" charset="-52"/>
              </a:rPr>
              <a:t>Стародавня</a:t>
            </a:r>
            <a:r>
              <a:rPr lang="ru-RU" sz="3600" dirty="0" smtClean="0">
                <a:latin typeface="DS Greece" pitchFamily="66" charset="-52"/>
              </a:rPr>
              <a:t> </a:t>
            </a:r>
            <a:r>
              <a:rPr lang="ru-RU" sz="3600" dirty="0" err="1" smtClean="0">
                <a:latin typeface="DS Greece" pitchFamily="66" charset="-52"/>
              </a:rPr>
              <a:t>Греція</a:t>
            </a:r>
            <a:r>
              <a:rPr lang="ru-RU" sz="3600" dirty="0" smtClean="0">
                <a:latin typeface="DS Greece" pitchFamily="66" charset="-52"/>
              </a:rPr>
              <a:t> </a:t>
            </a:r>
            <a:r>
              <a:rPr lang="uk-UA" sz="3600" dirty="0" smtClean="0">
                <a:latin typeface="Comic Sans MS" pitchFamily="66" charset="0"/>
              </a:rPr>
              <a:t>і</a:t>
            </a:r>
            <a:r>
              <a:rPr lang="ru-RU" sz="3600" dirty="0" smtClean="0">
                <a:latin typeface="DS Greece" pitchFamily="66" charset="-52"/>
              </a:rPr>
              <a:t> </a:t>
            </a:r>
            <a:r>
              <a:rPr lang="uk-UA" sz="3600" dirty="0" smtClean="0">
                <a:latin typeface="Comic Sans MS" pitchFamily="66" charset="0"/>
              </a:rPr>
              <a:t>її</a:t>
            </a:r>
            <a:r>
              <a:rPr lang="ru-RU" sz="3600" dirty="0" smtClean="0">
                <a:latin typeface="DS Greece" pitchFamily="66" charset="-52"/>
              </a:rPr>
              <a:t> </a:t>
            </a:r>
            <a:r>
              <a:rPr lang="ru-RU" sz="3600" dirty="0" err="1" smtClean="0">
                <a:latin typeface="DS Greece" pitchFamily="66" charset="-52"/>
              </a:rPr>
              <a:t>особливост</a:t>
            </a:r>
            <a:r>
              <a:rPr lang="uk-UA" sz="3600" dirty="0" smtClean="0">
                <a:latin typeface="Comic Sans MS" pitchFamily="66" charset="0"/>
              </a:rPr>
              <a:t>і</a:t>
            </a:r>
            <a:endParaRPr lang="en-US" sz="3600" dirty="0">
              <a:latin typeface="DS Greece" pitchFamily="66" charset="-52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800" dirty="0" smtClean="0">
                <a:latin typeface="DS Greece" pitchFamily="66" charset="-52"/>
              </a:rPr>
              <a:t>Географ</a:t>
            </a:r>
            <a:r>
              <a:rPr lang="uk-UA" sz="2800" dirty="0" err="1" smtClean="0">
                <a:latin typeface="Comic Sans MS" pitchFamily="66" charset="0"/>
              </a:rPr>
              <a:t>і</a:t>
            </a:r>
            <a:r>
              <a:rPr lang="uk-UA" sz="2800" dirty="0" err="1" smtClean="0">
                <a:latin typeface="DS Greece" pitchFamily="66" charset="-52"/>
              </a:rPr>
              <a:t>чне</a:t>
            </a:r>
            <a:r>
              <a:rPr lang="uk-UA" sz="2800" dirty="0" smtClean="0">
                <a:latin typeface="DS Greece" pitchFamily="66" charset="-52"/>
              </a:rPr>
              <a:t> положення</a:t>
            </a:r>
          </a:p>
          <a:p>
            <a:r>
              <a:rPr lang="uk-UA" sz="2800" dirty="0" smtClean="0">
                <a:latin typeface="DS Greece" pitchFamily="66" charset="-52"/>
              </a:rPr>
              <a:t>Пол</a:t>
            </a:r>
            <a:r>
              <a:rPr lang="uk-UA" sz="2800" dirty="0" smtClean="0">
                <a:latin typeface="Comic Sans MS" pitchFamily="66" charset="0"/>
              </a:rPr>
              <a:t>і</a:t>
            </a:r>
            <a:r>
              <a:rPr lang="uk-UA" sz="2800" dirty="0" smtClean="0">
                <a:latin typeface="DS Greece" pitchFamily="66" charset="-52"/>
              </a:rPr>
              <a:t>тичн</a:t>
            </a:r>
            <a:r>
              <a:rPr lang="uk-UA" sz="2800" dirty="0" smtClean="0">
                <a:latin typeface="Comic Sans MS" pitchFamily="66" charset="0"/>
              </a:rPr>
              <a:t>і</a:t>
            </a:r>
            <a:r>
              <a:rPr lang="uk-UA" sz="2800" dirty="0" smtClean="0">
                <a:latin typeface="DS Greece" pitchFamily="66" charset="-52"/>
              </a:rPr>
              <a:t> </a:t>
            </a:r>
            <a:r>
              <a:rPr lang="ru-RU" sz="2800" dirty="0" err="1" smtClean="0">
                <a:latin typeface="DS Greece" pitchFamily="66" charset="-52"/>
              </a:rPr>
              <a:t>особливост</a:t>
            </a:r>
            <a:r>
              <a:rPr lang="uk-UA" sz="2800" dirty="0" smtClean="0">
                <a:latin typeface="Comic Sans MS" pitchFamily="66" charset="0"/>
              </a:rPr>
              <a:t>і</a:t>
            </a:r>
            <a:endParaRPr lang="uk-UA" sz="2800" dirty="0" smtClean="0">
              <a:latin typeface="DS Greece" pitchFamily="66" charset="-52"/>
            </a:endParaRPr>
          </a:p>
          <a:p>
            <a:r>
              <a:rPr lang="uk-UA" sz="2800" dirty="0" smtClean="0">
                <a:latin typeface="DS Greece" pitchFamily="66" charset="-52"/>
              </a:rPr>
              <a:t>Основн</a:t>
            </a:r>
            <a:r>
              <a:rPr lang="uk-UA" sz="2800" dirty="0" smtClean="0">
                <a:latin typeface="Comic Sans MS" pitchFamily="66" charset="0"/>
              </a:rPr>
              <a:t>і</a:t>
            </a:r>
            <a:r>
              <a:rPr lang="uk-UA" sz="2800" dirty="0" smtClean="0">
                <a:latin typeface="DS Greece" pitchFamily="66" charset="-52"/>
              </a:rPr>
              <a:t> пол</a:t>
            </a:r>
            <a:r>
              <a:rPr lang="uk-UA" sz="2800" dirty="0" smtClean="0">
                <a:latin typeface="Comic Sans MS" pitchFamily="66" charset="0"/>
              </a:rPr>
              <a:t>і</a:t>
            </a:r>
            <a:r>
              <a:rPr lang="uk-UA" sz="2800" dirty="0" smtClean="0">
                <a:latin typeface="DS Greece" pitchFamily="66" charset="-52"/>
              </a:rPr>
              <a:t>си</a:t>
            </a:r>
          </a:p>
          <a:p>
            <a:r>
              <a:rPr lang="uk-UA" sz="2800" dirty="0" smtClean="0">
                <a:latin typeface="DS Greece" pitchFamily="66" charset="-52"/>
              </a:rPr>
              <a:t>Злети </a:t>
            </a:r>
            <a:r>
              <a:rPr lang="uk-UA" sz="2800" dirty="0" smtClean="0">
                <a:latin typeface="Comic Sans MS" pitchFamily="66" charset="0"/>
              </a:rPr>
              <a:t>і </a:t>
            </a:r>
            <a:r>
              <a:rPr lang="uk-UA" sz="2800" dirty="0" smtClean="0">
                <a:latin typeface="DS Greece" pitchFamily="66" charset="-52"/>
              </a:rPr>
              <a:t>пад</a:t>
            </a:r>
            <a:r>
              <a:rPr lang="uk-UA" sz="2800" dirty="0" smtClean="0">
                <a:latin typeface="Comic Sans MS" pitchFamily="66" charset="0"/>
              </a:rPr>
              <a:t>і</a:t>
            </a:r>
            <a:r>
              <a:rPr lang="uk-UA" sz="2800" dirty="0" smtClean="0">
                <a:latin typeface="DS Greece" pitchFamily="66" charset="-52"/>
              </a:rPr>
              <a:t>ння</a:t>
            </a:r>
            <a:endParaRPr lang="en-US" sz="2800" dirty="0">
              <a:latin typeface="DS Greece" pitchFamily="66" charset="-52"/>
            </a:endParaRPr>
          </a:p>
        </p:txBody>
      </p:sp>
      <p:pic>
        <p:nvPicPr>
          <p:cNvPr id="4" name="Рисунок 3" descr="Mikeny-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86400" y="1581150"/>
            <a:ext cx="2926080" cy="2194560"/>
          </a:xfrm>
          <a:prstGeom prst="rect">
            <a:avLst/>
          </a:prstGeom>
        </p:spPr>
      </p:pic>
      <p:pic>
        <p:nvPicPr>
          <p:cNvPr id="5" name="Рисунок 4" descr="BattleofIssus333BC-mosaic-detail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76400" y="3181350"/>
            <a:ext cx="2662009" cy="183678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574391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1024px-Pelop_krieg1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011421" y="2037650"/>
            <a:ext cx="3121158" cy="1719075"/>
          </a:xfrm>
        </p:spPr>
      </p:pic>
      <p:pic>
        <p:nvPicPr>
          <p:cNvPr id="6" name="Рисунок 5" descr="AntikeGriechen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Griechischen_und_phönizischen_Kolonie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1280px-Ellinistikos_Kosmos_300pX_el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>
                <a:latin typeface="DS Greece" pitchFamily="66" charset="-52"/>
              </a:rPr>
              <a:t>Основн</a:t>
            </a:r>
            <a:r>
              <a:rPr lang="uk-UA" dirty="0" smtClean="0">
                <a:latin typeface="Comic Sans MS" pitchFamily="66" charset="0"/>
              </a:rPr>
              <a:t>і</a:t>
            </a:r>
            <a:r>
              <a:rPr lang="uk-UA" dirty="0" smtClean="0">
                <a:latin typeface="DS Greece" pitchFamily="66" charset="-52"/>
              </a:rPr>
              <a:t> пол</a:t>
            </a:r>
            <a:r>
              <a:rPr lang="uk-UA" dirty="0" smtClean="0">
                <a:latin typeface="Comic Sans MS" pitchFamily="66" charset="0"/>
              </a:rPr>
              <a:t>і</a:t>
            </a:r>
            <a:r>
              <a:rPr lang="uk-UA" dirty="0" smtClean="0">
                <a:latin typeface="DS Greece" pitchFamily="66" charset="-52"/>
              </a:rPr>
              <a:t>си</a:t>
            </a:r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6248400" y="4533900"/>
            <a:ext cx="2667000" cy="609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Microsoft Sans Serif" pitchFamily="34" charset="0"/>
                <a:ea typeface="+mn-ea"/>
                <a:cs typeface="Microsoft Sans Serif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Microsoft Sans Serif" pitchFamily="34" charset="0"/>
                <a:ea typeface="+mn-ea"/>
                <a:cs typeface="Microsoft Sans Serif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Microsoft Sans Serif" pitchFamily="34" charset="0"/>
                <a:ea typeface="+mn-ea"/>
                <a:cs typeface="Microsoft Sans Serif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Microsoft Sans Serif" pitchFamily="34" charset="0"/>
                <a:ea typeface="+mn-ea"/>
                <a:cs typeface="Microsoft Sans Serif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Microsoft Sans Serif" pitchFamily="34" charset="0"/>
                <a:ea typeface="+mn-ea"/>
                <a:cs typeface="Microsoft Sans Serif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uk-UA" sz="1800" dirty="0" smtClean="0"/>
              <a:t>Руїни Спарти</a:t>
            </a:r>
            <a:endParaRPr lang="en-US" sz="1800" dirty="0"/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152400" y="2724150"/>
            <a:ext cx="2743200" cy="1371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Microsoft Sans Serif" pitchFamily="34" charset="0"/>
                <a:ea typeface="+mn-ea"/>
                <a:cs typeface="Microsoft Sans Serif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Microsoft Sans Serif" pitchFamily="34" charset="0"/>
                <a:ea typeface="+mn-ea"/>
                <a:cs typeface="Microsoft Sans Serif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Microsoft Sans Serif" pitchFamily="34" charset="0"/>
                <a:ea typeface="+mn-ea"/>
                <a:cs typeface="Microsoft Sans Serif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Microsoft Sans Serif" pitchFamily="34" charset="0"/>
                <a:ea typeface="+mn-ea"/>
                <a:cs typeface="Microsoft Sans Serif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Microsoft Sans Serif" pitchFamily="34" charset="0"/>
                <a:ea typeface="+mn-ea"/>
                <a:cs typeface="Microsoft Sans Serif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uk-UA" sz="1400" dirty="0" err="1" smtClean="0"/>
              <a:t>Акрокоринф</a:t>
            </a:r>
            <a:endParaRPr lang="en-US" sz="1400" dirty="0"/>
          </a:p>
        </p:txBody>
      </p:sp>
      <p:sp>
        <p:nvSpPr>
          <p:cNvPr id="19" name="Content Placeholder 2"/>
          <p:cNvSpPr txBox="1">
            <a:spLocks/>
          </p:cNvSpPr>
          <p:nvPr/>
        </p:nvSpPr>
        <p:spPr>
          <a:xfrm>
            <a:off x="3048000" y="4552950"/>
            <a:ext cx="2971800" cy="5905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Microsoft Sans Serif" pitchFamily="34" charset="0"/>
                <a:ea typeface="+mn-ea"/>
                <a:cs typeface="Microsoft Sans Serif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Microsoft Sans Serif" pitchFamily="34" charset="0"/>
                <a:ea typeface="+mn-ea"/>
                <a:cs typeface="Microsoft Sans Serif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Microsoft Sans Serif" pitchFamily="34" charset="0"/>
                <a:ea typeface="+mn-ea"/>
                <a:cs typeface="Microsoft Sans Serif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Microsoft Sans Serif" pitchFamily="34" charset="0"/>
                <a:ea typeface="+mn-ea"/>
                <a:cs typeface="Microsoft Sans Serif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Microsoft Sans Serif" pitchFamily="34" charset="0"/>
                <a:ea typeface="+mn-ea"/>
                <a:cs typeface="Microsoft Sans Serif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uk-UA" sz="1800" dirty="0" err="1" smtClean="0"/>
              <a:t>Бібліоткеа</a:t>
            </a:r>
            <a:r>
              <a:rPr lang="uk-UA" sz="1800" dirty="0" smtClean="0"/>
              <a:t> в Ефесі</a:t>
            </a:r>
            <a:endParaRPr lang="en-US" sz="1800" dirty="0"/>
          </a:p>
        </p:txBody>
      </p:sp>
      <p:sp>
        <p:nvSpPr>
          <p:cNvPr id="20" name="Content Placeholder 2"/>
          <p:cNvSpPr txBox="1">
            <a:spLocks/>
          </p:cNvSpPr>
          <p:nvPr/>
        </p:nvSpPr>
        <p:spPr>
          <a:xfrm>
            <a:off x="152400" y="4857750"/>
            <a:ext cx="2743200" cy="381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Microsoft Sans Serif" pitchFamily="34" charset="0"/>
                <a:ea typeface="+mn-ea"/>
                <a:cs typeface="Microsoft Sans Serif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Microsoft Sans Serif" pitchFamily="34" charset="0"/>
                <a:ea typeface="+mn-ea"/>
                <a:cs typeface="Microsoft Sans Serif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Microsoft Sans Serif" pitchFamily="34" charset="0"/>
                <a:ea typeface="+mn-ea"/>
                <a:cs typeface="Microsoft Sans Serif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Microsoft Sans Serif" pitchFamily="34" charset="0"/>
                <a:ea typeface="+mn-ea"/>
                <a:cs typeface="Microsoft Sans Serif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Microsoft Sans Serif" pitchFamily="34" charset="0"/>
                <a:ea typeface="+mn-ea"/>
                <a:cs typeface="Microsoft Sans Serif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uk-UA" sz="1800" dirty="0" smtClean="0"/>
              <a:t>Руїни Трої</a:t>
            </a:r>
            <a:endParaRPr lang="en-US" sz="1800" dirty="0"/>
          </a:p>
        </p:txBody>
      </p:sp>
      <p:pic>
        <p:nvPicPr>
          <p:cNvPr id="11" name="Рисунок 10" descr="200px-Sparta_ruins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248400" y="1047750"/>
            <a:ext cx="2667000" cy="349134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bg1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4" name="Рисунок 13" descr="300px-Celsiuslibrary-DK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47999" y="1047750"/>
            <a:ext cx="2990407" cy="3429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bg1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21" name="Рисунок 20" descr="800px-Akrokorinth_Looking_North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2400" y="1047750"/>
            <a:ext cx="2743200" cy="175488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bg1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22" name="Рисунок 21" descr="800px-Troja_mury_obronne_RB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52400" y="3028950"/>
            <a:ext cx="2743200" cy="185829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bg1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29811396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dirty="0" smtClean="0">
                <a:latin typeface="DS Greece" pitchFamily="66" charset="-52"/>
              </a:rPr>
              <a:t>Основн</a:t>
            </a:r>
            <a:r>
              <a:rPr lang="uk-UA" dirty="0" smtClean="0">
                <a:latin typeface="Comic Sans MS" pitchFamily="66" charset="0"/>
              </a:rPr>
              <a:t>і</a:t>
            </a:r>
            <a:r>
              <a:rPr lang="uk-UA" dirty="0" smtClean="0">
                <a:latin typeface="DS Greece" pitchFamily="66" charset="-52"/>
              </a:rPr>
              <a:t> пол</a:t>
            </a:r>
            <a:r>
              <a:rPr lang="uk-UA" dirty="0" smtClean="0">
                <a:latin typeface="Comic Sans MS" pitchFamily="66" charset="0"/>
              </a:rPr>
              <a:t>і</a:t>
            </a:r>
            <a:r>
              <a:rPr lang="uk-UA" dirty="0" smtClean="0">
                <a:latin typeface="DS Greece" pitchFamily="66" charset="-52"/>
              </a:rPr>
              <a:t>си</a:t>
            </a:r>
            <a:endParaRPr lang="en-US" dirty="0"/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 rot="10800000" flipV="1">
            <a:off x="152400" y="2647950"/>
            <a:ext cx="2438400" cy="45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Microsoft Sans Serif" pitchFamily="34" charset="0"/>
                <a:ea typeface="+mn-ea"/>
                <a:cs typeface="Microsoft Sans Serif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Microsoft Sans Serif" pitchFamily="34" charset="0"/>
                <a:ea typeface="+mn-ea"/>
                <a:cs typeface="Microsoft Sans Serif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Microsoft Sans Serif" pitchFamily="34" charset="0"/>
                <a:ea typeface="+mn-ea"/>
                <a:cs typeface="Microsoft Sans Serif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Microsoft Sans Serif" pitchFamily="34" charset="0"/>
                <a:ea typeface="+mn-ea"/>
                <a:cs typeface="Microsoft Sans Serif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Microsoft Sans Serif" pitchFamily="34" charset="0"/>
                <a:ea typeface="+mn-ea"/>
                <a:cs typeface="Microsoft Sans Serif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uk-UA" sz="1800" dirty="0" smtClean="0"/>
              <a:t>Руїни </a:t>
            </a:r>
            <a:r>
              <a:rPr lang="uk-UA" sz="1800" dirty="0" err="1" smtClean="0"/>
              <a:t>Фів</a:t>
            </a:r>
            <a:endParaRPr lang="en-US" sz="1800" dirty="0"/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152400" y="4686300"/>
            <a:ext cx="2514600" cy="45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Microsoft Sans Serif" pitchFamily="34" charset="0"/>
                <a:ea typeface="+mn-ea"/>
                <a:cs typeface="Microsoft Sans Serif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Microsoft Sans Serif" pitchFamily="34" charset="0"/>
                <a:ea typeface="+mn-ea"/>
                <a:cs typeface="Microsoft Sans Serif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Microsoft Sans Serif" pitchFamily="34" charset="0"/>
                <a:ea typeface="+mn-ea"/>
                <a:cs typeface="Microsoft Sans Serif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Microsoft Sans Serif" pitchFamily="34" charset="0"/>
                <a:ea typeface="+mn-ea"/>
                <a:cs typeface="Microsoft Sans Serif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Microsoft Sans Serif" pitchFamily="34" charset="0"/>
                <a:ea typeface="+mn-ea"/>
                <a:cs typeface="Microsoft Sans Serif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uk-UA" sz="1800" dirty="0" err="1" smtClean="0"/>
              <a:t>Мікени</a:t>
            </a:r>
            <a:endParaRPr lang="en-US" sz="1800" dirty="0"/>
          </a:p>
        </p:txBody>
      </p:sp>
      <p:sp>
        <p:nvSpPr>
          <p:cNvPr id="19" name="Content Placeholder 2"/>
          <p:cNvSpPr txBox="1">
            <a:spLocks/>
          </p:cNvSpPr>
          <p:nvPr/>
        </p:nvSpPr>
        <p:spPr>
          <a:xfrm>
            <a:off x="2895600" y="4705838"/>
            <a:ext cx="2743200" cy="4376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Microsoft Sans Serif" pitchFamily="34" charset="0"/>
                <a:ea typeface="+mn-ea"/>
                <a:cs typeface="Microsoft Sans Serif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Microsoft Sans Serif" pitchFamily="34" charset="0"/>
                <a:ea typeface="+mn-ea"/>
                <a:cs typeface="Microsoft Sans Serif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Microsoft Sans Serif" pitchFamily="34" charset="0"/>
                <a:ea typeface="+mn-ea"/>
                <a:cs typeface="Microsoft Sans Serif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Microsoft Sans Serif" pitchFamily="34" charset="0"/>
                <a:ea typeface="+mn-ea"/>
                <a:cs typeface="Microsoft Sans Serif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Microsoft Sans Serif" pitchFamily="34" charset="0"/>
                <a:ea typeface="+mn-ea"/>
                <a:cs typeface="Microsoft Sans Serif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uk-UA" sz="1800" dirty="0" smtClean="0"/>
              <a:t>Розкопки Херсонеса</a:t>
            </a:r>
            <a:endParaRPr lang="en-US" sz="1800" dirty="0"/>
          </a:p>
        </p:txBody>
      </p:sp>
      <p:sp>
        <p:nvSpPr>
          <p:cNvPr id="20" name="Content Placeholder 2"/>
          <p:cNvSpPr txBox="1">
            <a:spLocks/>
          </p:cNvSpPr>
          <p:nvPr/>
        </p:nvSpPr>
        <p:spPr>
          <a:xfrm>
            <a:off x="5715000" y="3409950"/>
            <a:ext cx="3429000" cy="1371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Microsoft Sans Serif" pitchFamily="34" charset="0"/>
                <a:ea typeface="+mn-ea"/>
                <a:cs typeface="Microsoft Sans Serif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Microsoft Sans Serif" pitchFamily="34" charset="0"/>
                <a:ea typeface="+mn-ea"/>
                <a:cs typeface="Microsoft Sans Serif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Microsoft Sans Serif" pitchFamily="34" charset="0"/>
                <a:ea typeface="+mn-ea"/>
                <a:cs typeface="Microsoft Sans Serif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Microsoft Sans Serif" pitchFamily="34" charset="0"/>
                <a:ea typeface="+mn-ea"/>
                <a:cs typeface="Microsoft Sans Serif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Microsoft Sans Serif" pitchFamily="34" charset="0"/>
                <a:ea typeface="+mn-ea"/>
                <a:cs typeface="Microsoft Sans Serif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uk-UA" sz="1800" dirty="0" smtClean="0"/>
              <a:t>Парфенон в Афінах</a:t>
            </a:r>
            <a:endParaRPr lang="en-US" sz="1800" dirty="0"/>
          </a:p>
        </p:txBody>
      </p:sp>
      <p:pic>
        <p:nvPicPr>
          <p:cNvPr id="11" name="Рисунок 10" descr="1024px-Attica_06-13_Athens_35_Partheno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15000" y="1352550"/>
            <a:ext cx="3429000" cy="202927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bg1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4" name="Рисунок 13" descr="Khersones_building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95600" y="1047750"/>
            <a:ext cx="2728913" cy="363855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bg1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21" name="Рисунок 20" descr="Mikeny-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2400" y="2952750"/>
            <a:ext cx="2519680" cy="17526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bg1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22" name="Рисунок 21" descr="Thebes-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52400" y="1047750"/>
            <a:ext cx="2438400" cy="162153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bg1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29811396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1280px-Ellinistikos_Kosmos_300pX_el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285480"/>
      </a:accent1>
      <a:accent2>
        <a:srgbClr val="999966"/>
      </a:accent2>
      <a:accent3>
        <a:srgbClr val="CC9999"/>
      </a:accent3>
      <a:accent4>
        <a:srgbClr val="CCCC99"/>
      </a:accent4>
      <a:accent5>
        <a:srgbClr val="9999CC"/>
      </a:accent5>
      <a:accent6>
        <a:srgbClr val="666633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316</TotalTime>
  <Words>199</Words>
  <Application>Microsoft Office PowerPoint</Application>
  <PresentationFormat>Экран (16:9)</PresentationFormat>
  <Paragraphs>72</Paragraphs>
  <Slides>26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Office Theme</vt:lpstr>
      <vt:lpstr>Культура стародавньої греції, ЇЇ специфіка</vt:lpstr>
      <vt:lpstr>зміст</vt:lpstr>
      <vt:lpstr>Стародавня Греція і її особливості</vt:lpstr>
      <vt:lpstr>Слайд 4</vt:lpstr>
      <vt:lpstr>Слайд 5</vt:lpstr>
      <vt:lpstr>Слайд 6</vt:lpstr>
      <vt:lpstr>Основні поліси</vt:lpstr>
      <vt:lpstr>Основні поліси</vt:lpstr>
      <vt:lpstr>Слайд 9</vt:lpstr>
      <vt:lpstr>Слайд 10</vt:lpstr>
      <vt:lpstr>Міфологія</vt:lpstr>
      <vt:lpstr>Гомер і Гесіод</vt:lpstr>
      <vt:lpstr>література</vt:lpstr>
      <vt:lpstr>освіта</vt:lpstr>
      <vt:lpstr>Драматургія і театр</vt:lpstr>
      <vt:lpstr>Слайд 16</vt:lpstr>
      <vt:lpstr>Слайд 17</vt:lpstr>
      <vt:lpstr>Слайд 18</vt:lpstr>
      <vt:lpstr>музика</vt:lpstr>
      <vt:lpstr>Грана авлосі</vt:lpstr>
      <vt:lpstr>Слайд 21</vt:lpstr>
      <vt:lpstr>архітектура</vt:lpstr>
      <vt:lpstr>Типізація храмів</vt:lpstr>
      <vt:lpstr>Колони і фризи (ордери)</vt:lpstr>
      <vt:lpstr>Акрополь в Афінах</vt:lpstr>
      <vt:lpstr>Акрополі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Company</dc:creator>
  <cp:lastModifiedBy>ZaMEI</cp:lastModifiedBy>
  <cp:revision>28</cp:revision>
  <dcterms:created xsi:type="dcterms:W3CDTF">2013-12-25T12:45:28Z</dcterms:created>
  <dcterms:modified xsi:type="dcterms:W3CDTF">2014-10-13T05:10:19Z</dcterms:modified>
</cp:coreProperties>
</file>