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FF"/>
    <a:srgbClr val="00FF00"/>
    <a:srgbClr val="0000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08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9818-A1AA-40C2-A276-AEC80925758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59D-0F8E-45DF-836C-A9F829064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93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9818-A1AA-40C2-A276-AEC80925758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59D-0F8E-45DF-836C-A9F829064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1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9818-A1AA-40C2-A276-AEC80925758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59D-0F8E-45DF-836C-A9F829064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21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9818-A1AA-40C2-A276-AEC80925758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59D-0F8E-45DF-836C-A9F829064B9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214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9818-A1AA-40C2-A276-AEC80925758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59D-0F8E-45DF-836C-A9F829064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82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9818-A1AA-40C2-A276-AEC80925758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59D-0F8E-45DF-836C-A9F829064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9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9818-A1AA-40C2-A276-AEC80925758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59D-0F8E-45DF-836C-A9F829064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9818-A1AA-40C2-A276-AEC80925758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59D-0F8E-45DF-836C-A9F829064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40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9818-A1AA-40C2-A276-AEC80925758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59D-0F8E-45DF-836C-A9F829064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92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9818-A1AA-40C2-A276-AEC80925758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59D-0F8E-45DF-836C-A9F829064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34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9818-A1AA-40C2-A276-AEC80925758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59D-0F8E-45DF-836C-A9F829064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18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9818-A1AA-40C2-A276-AEC80925758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59D-0F8E-45DF-836C-A9F829064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70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9818-A1AA-40C2-A276-AEC80925758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59D-0F8E-45DF-836C-A9F829064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88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9818-A1AA-40C2-A276-AEC80925758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59D-0F8E-45DF-836C-A9F829064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26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9818-A1AA-40C2-A276-AEC80925758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59D-0F8E-45DF-836C-A9F829064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4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9818-A1AA-40C2-A276-AEC80925758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59D-0F8E-45DF-836C-A9F829064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01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9818-A1AA-40C2-A276-AEC80925758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559D-0F8E-45DF-836C-A9F829064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83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79818-A1AA-40C2-A276-AEC809257581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A559D-0F8E-45DF-836C-A9F829064B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0594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53012" y="4406900"/>
            <a:ext cx="9526588" cy="2641600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Презентацію підготувала </a:t>
            </a:r>
          </a:p>
          <a:p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учениця 10 класу</a:t>
            </a:r>
          </a:p>
          <a:p>
            <a:r>
              <a:rPr lang="uk-UA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</a:t>
            </a:r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імназії ім.Васильченка</a:t>
            </a:r>
          </a:p>
          <a:p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Деркач Катерина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94378" y="274934"/>
            <a:ext cx="3938322" cy="19856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uk-UA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Індія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28" y="2085975"/>
            <a:ext cx="4848450" cy="3641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981" y="867717"/>
            <a:ext cx="4178649" cy="2785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805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000806"/>
            <a:ext cx="10353762" cy="3695136"/>
          </a:xfrm>
        </p:spPr>
        <p:txBody>
          <a:bodyPr>
            <a:normAutofit/>
          </a:bodyPr>
          <a:lstStyle/>
          <a:p>
            <a:r>
              <a:rPr lang="ru-RU" sz="1800" dirty="0" err="1">
                <a:solidFill>
                  <a:schemeClr val="bg1"/>
                </a:solidFill>
              </a:rPr>
              <a:t>Сучасна</a:t>
            </a:r>
            <a:r>
              <a:rPr lang="ru-RU" sz="1800" dirty="0">
                <a:solidFill>
                  <a:schemeClr val="bg1"/>
                </a:solidFill>
              </a:rPr>
              <a:t> дика фауна </a:t>
            </a:r>
            <a:r>
              <a:rPr lang="ru-RU" sz="1800" dirty="0" err="1">
                <a:solidFill>
                  <a:schemeClr val="bg1"/>
                </a:solidFill>
              </a:rPr>
              <a:t>Індії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нараховує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бл</a:t>
            </a:r>
            <a:r>
              <a:rPr lang="ru-RU" sz="1800" dirty="0">
                <a:solidFill>
                  <a:schemeClr val="bg1"/>
                </a:solidFill>
              </a:rPr>
              <a:t>. 350 </a:t>
            </a:r>
            <a:r>
              <a:rPr lang="ru-RU" sz="1800" dirty="0" err="1">
                <a:solidFill>
                  <a:schemeClr val="bg1"/>
                </a:solidFill>
              </a:rPr>
              <a:t>видів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ссавців</a:t>
            </a:r>
            <a:r>
              <a:rPr lang="ru-RU" sz="1800" dirty="0">
                <a:solidFill>
                  <a:schemeClr val="bg1"/>
                </a:solidFill>
              </a:rPr>
              <a:t>, </a:t>
            </a:r>
            <a:r>
              <a:rPr lang="ru-RU" sz="1800" dirty="0" err="1">
                <a:solidFill>
                  <a:schemeClr val="bg1"/>
                </a:solidFill>
              </a:rPr>
              <a:t>понад</a:t>
            </a:r>
            <a:r>
              <a:rPr lang="ru-RU" sz="1800" dirty="0">
                <a:solidFill>
                  <a:schemeClr val="bg1"/>
                </a:solidFill>
              </a:rPr>
              <a:t> 1200 </a:t>
            </a:r>
            <a:r>
              <a:rPr lang="ru-RU" sz="1800" dirty="0" err="1">
                <a:solidFill>
                  <a:schemeClr val="bg1"/>
                </a:solidFill>
              </a:rPr>
              <a:t>видів</a:t>
            </a:r>
            <a:r>
              <a:rPr lang="ru-RU" sz="1800" dirty="0">
                <a:solidFill>
                  <a:schemeClr val="bg1"/>
                </a:solidFill>
              </a:rPr>
              <a:t> і </a:t>
            </a:r>
            <a:r>
              <a:rPr lang="ru-RU" sz="1800" dirty="0" err="1">
                <a:solidFill>
                  <a:schemeClr val="bg1"/>
                </a:solidFill>
              </a:rPr>
              <a:t>підвидів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птахів</a:t>
            </a:r>
            <a:r>
              <a:rPr lang="ru-RU" sz="1800" dirty="0">
                <a:solidFill>
                  <a:schemeClr val="bg1"/>
                </a:solidFill>
              </a:rPr>
              <a:t> і </a:t>
            </a:r>
            <a:r>
              <a:rPr lang="ru-RU" sz="1800" dirty="0" err="1">
                <a:solidFill>
                  <a:schemeClr val="bg1"/>
                </a:solidFill>
              </a:rPr>
              <a:t>понад</a:t>
            </a:r>
            <a:r>
              <a:rPr lang="ru-RU" sz="1800" dirty="0">
                <a:solidFill>
                  <a:schemeClr val="bg1"/>
                </a:solidFill>
              </a:rPr>
              <a:t> 20 тис. </a:t>
            </a:r>
            <a:r>
              <a:rPr lang="ru-RU" sz="1800" dirty="0" err="1">
                <a:solidFill>
                  <a:schemeClr val="bg1"/>
                </a:solidFill>
              </a:rPr>
              <a:t>видів</a:t>
            </a:r>
            <a:r>
              <a:rPr lang="ru-RU" sz="1800" dirty="0">
                <a:solidFill>
                  <a:schemeClr val="bg1"/>
                </a:solidFill>
              </a:rPr>
              <a:t> комах. </a:t>
            </a:r>
            <a:r>
              <a:rPr lang="ru-RU" sz="1800" dirty="0" err="1" smtClean="0">
                <a:solidFill>
                  <a:schemeClr val="bg1"/>
                </a:solidFill>
              </a:rPr>
              <a:t>Наприклад</a:t>
            </a:r>
            <a:r>
              <a:rPr lang="ru-RU" sz="1800" dirty="0" smtClean="0">
                <a:solidFill>
                  <a:schemeClr val="bg1"/>
                </a:solidFill>
              </a:rPr>
              <a:t>: слони,верблюди,тигри,леопарди,буйволи,носороги,ведмеді,мавпи,антилопи,мангусти,лисиці,червоні </a:t>
            </a:r>
            <a:r>
              <a:rPr lang="ru-RU" sz="1800" dirty="0" err="1" smtClean="0">
                <a:solidFill>
                  <a:schemeClr val="bg1"/>
                </a:solidFill>
              </a:rPr>
              <a:t>вовки,єгипетські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чаплі,папуги,дикі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павичі</a:t>
            </a:r>
            <a:r>
              <a:rPr lang="ru-RU" sz="1800" dirty="0" smtClean="0">
                <a:solidFill>
                  <a:schemeClr val="bg1"/>
                </a:solidFill>
              </a:rPr>
              <a:t> та </a:t>
            </a:r>
            <a:r>
              <a:rPr lang="ru-RU" sz="1800" dirty="0" err="1" smtClean="0">
                <a:solidFill>
                  <a:schemeClr val="bg1"/>
                </a:solidFill>
              </a:rPr>
              <a:t>багато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ru-RU" sz="1800" dirty="0" err="1" smtClean="0">
                <a:solidFill>
                  <a:schemeClr val="bg1"/>
                </a:solidFill>
              </a:rPr>
              <a:t>інших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В </a:t>
            </a:r>
            <a:r>
              <a:rPr lang="ru-RU" sz="1800" dirty="0" err="1">
                <a:solidFill>
                  <a:schemeClr val="bg1"/>
                </a:solidFill>
              </a:rPr>
              <a:t>останні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десятиліття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чисельність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багатьох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видів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тварин</a:t>
            </a:r>
            <a:r>
              <a:rPr lang="ru-RU" sz="1800" dirty="0">
                <a:solidFill>
                  <a:schemeClr val="bg1"/>
                </a:solidFill>
              </a:rPr>
              <a:t>, особливо великих</a:t>
            </a:r>
            <a:r>
              <a:rPr lang="ru-RU" sz="1800" dirty="0" smtClean="0">
                <a:solidFill>
                  <a:schemeClr val="bg1"/>
                </a:solidFill>
              </a:rPr>
              <a:t>,. </a:t>
            </a:r>
            <a:r>
              <a:rPr lang="ru-RU" sz="1800" dirty="0">
                <a:solidFill>
                  <a:schemeClr val="bg1"/>
                </a:solidFill>
              </a:rPr>
              <a:t>сильно </a:t>
            </a:r>
            <a:r>
              <a:rPr lang="ru-RU" sz="1800" dirty="0" err="1" smtClean="0">
                <a:solidFill>
                  <a:schemeClr val="bg1"/>
                </a:solidFill>
              </a:rPr>
              <a:t>скоротилася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99495" y="-165100"/>
            <a:ext cx="10353761" cy="1326321"/>
          </a:xfrm>
        </p:spPr>
        <p:txBody>
          <a:bodyPr/>
          <a:lstStyle/>
          <a:p>
            <a:r>
              <a:rPr lang="ru-RU" dirty="0" err="1">
                <a:solidFill>
                  <a:schemeClr val="bg1"/>
                </a:solidFill>
              </a:rPr>
              <a:t>Тваринний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світ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8" y="70470"/>
            <a:ext cx="3013075" cy="2010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100" y="4917942"/>
            <a:ext cx="3175000" cy="177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0300" y="70470"/>
            <a:ext cx="3624262" cy="24161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6585" y="1141479"/>
            <a:ext cx="2376488" cy="17977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0124" y="907117"/>
            <a:ext cx="3138046" cy="209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0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4021729" y="24825"/>
            <a:ext cx="38458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Господарство</a:t>
            </a:r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Індії</a:t>
            </a:r>
            <a:endParaRPr lang="ru-RU" sz="32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22700" y="63442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Rockwell" panose="02060603020205020403" pitchFamily="18" charset="0"/>
              <a:buChar char="*"/>
            </a:pP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Індія аграрно-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індустріальна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країна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;</a:t>
            </a:r>
          </a:p>
          <a:p>
            <a:pPr marL="285750" indent="-285750">
              <a:buFont typeface="Rockwell" panose="02060603020205020403" pitchFamily="18" charset="0"/>
              <a:buChar char="*"/>
            </a:pP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Високі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темпи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індустріалізації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;</a:t>
            </a:r>
          </a:p>
          <a:p>
            <a:pPr marL="285750" indent="-285750">
              <a:buFont typeface="Rockwell" panose="02060603020205020403" pitchFamily="18" charset="0"/>
              <a:buChar char="*"/>
            </a:pP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Низькі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прибутки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населення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  <a:endParaRPr lang="ru-RU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94975" y="1960746"/>
            <a:ext cx="8717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 </a:t>
            </a:r>
            <a:r>
              <a:rPr lang="ru-RU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промисловості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Індії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переважає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металомістке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виробництво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Розвинена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чорна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та </a:t>
            </a:r>
            <a:r>
              <a:rPr lang="ru-RU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кольорова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металургії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Індія </a:t>
            </a:r>
            <a:r>
              <a:rPr lang="ru-RU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виробляє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станки, </a:t>
            </a:r>
            <a:r>
              <a:rPr lang="ru-RU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тепловози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машини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; а </a:t>
            </a:r>
            <a:r>
              <a:rPr lang="ru-RU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також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найновішу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електронну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техніку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обладнання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для АЕС та </a:t>
            </a:r>
            <a:r>
              <a:rPr lang="ru-RU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космічних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досліджень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37" y="3684089"/>
            <a:ext cx="4386263" cy="28876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3533" y="3320930"/>
            <a:ext cx="3019166" cy="20018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1637" y="4602162"/>
            <a:ext cx="2778125" cy="183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2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"/>
            <a:ext cx="12192000" cy="6972300"/>
          </a:xfrm>
        </p:spPr>
      </p:pic>
      <p:sp>
        <p:nvSpPr>
          <p:cNvPr id="5" name="Прямоугольник 4"/>
          <p:cNvSpPr/>
          <p:nvPr/>
        </p:nvSpPr>
        <p:spPr>
          <a:xfrm>
            <a:off x="4423391" y="949594"/>
            <a:ext cx="3334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00B050"/>
                </a:solidFill>
              </a:rPr>
              <a:t>Промисловість</a:t>
            </a:r>
            <a:endParaRPr lang="ru-RU" sz="3600" dirty="0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0747" y="1456225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хімічній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промисловості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виділяють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виробництво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мінеральних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добрив (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Пн-зх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.,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Пн-сх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.,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Сіндрі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),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виробництво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пластмас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, синтетичного каучука та волокон (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Мумбай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).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Розвивається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фармацевтика.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Індія –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світовий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експортер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хрома. Вона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займає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провідне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місце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по запасам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графіту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берила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торія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цирконія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, та друге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місце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світі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по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добуванню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титана.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Легка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промисловість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–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тардиційна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галузь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економіки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Індії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, особливо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бавовняна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Делі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Мумбай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Ажмадабад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) та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джутова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(Калькутта).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Харчова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промисловість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виробляє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товари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як для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внутрішнього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попиту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так і на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експорт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. За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експортом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чаю Індія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займає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1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місце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світі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Кінопромисловість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–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Мумбай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(1000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фільмів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на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рік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, 1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місце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світі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).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Ремісничо-кустарні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підприємства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–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шалі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Кашмір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),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шовк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ювелірні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вироби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ковдри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килими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сувеніри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та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ін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4725" y="80226"/>
            <a:ext cx="1958587" cy="27519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325" y="123190"/>
            <a:ext cx="1803400" cy="1803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3961" y="1595925"/>
            <a:ext cx="2343297" cy="23432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859" y="-48337"/>
            <a:ext cx="2571750" cy="15374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5633" y="4561733"/>
            <a:ext cx="2152045" cy="21520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7258" y="2678243"/>
            <a:ext cx="3065212" cy="20450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494" y="4723314"/>
            <a:ext cx="3184742" cy="199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31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96000" y="-152401"/>
            <a:ext cx="59588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3333FF"/>
                </a:solidFill>
              </a:rPr>
              <a:t>Сільське </a:t>
            </a:r>
            <a:r>
              <a:rPr lang="ru-RU" sz="3600" dirty="0" err="1" smtClean="0">
                <a:solidFill>
                  <a:srgbClr val="3333FF"/>
                </a:solidFill>
              </a:rPr>
              <a:t>господасртво</a:t>
            </a:r>
            <a:r>
              <a:rPr lang="ru-RU" sz="3600" dirty="0" smtClean="0">
                <a:solidFill>
                  <a:srgbClr val="3333FF"/>
                </a:solidFill>
              </a:rPr>
              <a:t> </a:t>
            </a:r>
            <a:r>
              <a:rPr lang="ru-RU" sz="3600" dirty="0" err="1" smtClean="0">
                <a:solidFill>
                  <a:srgbClr val="3333FF"/>
                </a:solidFill>
              </a:rPr>
              <a:t>Індії</a:t>
            </a:r>
            <a:endParaRPr lang="ru-RU" sz="3600" dirty="0">
              <a:solidFill>
                <a:srgbClr val="3333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96000" y="678240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 smtClean="0">
                <a:solidFill>
                  <a:srgbClr val="7030A0"/>
                </a:solidFill>
              </a:rPr>
              <a:t>Провідною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галузю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сільського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господарства</a:t>
            </a:r>
            <a:r>
              <a:rPr lang="ru-RU" dirty="0" smtClean="0">
                <a:solidFill>
                  <a:srgbClr val="7030A0"/>
                </a:solidFill>
              </a:rPr>
              <a:t> є </a:t>
            </a:r>
            <a:r>
              <a:rPr lang="ru-RU" dirty="0" err="1" smtClean="0">
                <a:solidFill>
                  <a:srgbClr val="7030A0"/>
                </a:solidFill>
              </a:rPr>
              <a:t>рослинництво</a:t>
            </a:r>
            <a:r>
              <a:rPr lang="ru-RU" dirty="0" smtClean="0">
                <a:solidFill>
                  <a:srgbClr val="7030A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7030A0"/>
                </a:solidFill>
              </a:rPr>
              <a:t>     В </a:t>
            </a:r>
            <a:r>
              <a:rPr lang="ru-RU" dirty="0" err="1" smtClean="0">
                <a:solidFill>
                  <a:srgbClr val="7030A0"/>
                </a:solidFill>
              </a:rPr>
              <a:t>Індії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вирощують</a:t>
            </a:r>
            <a:r>
              <a:rPr lang="ru-RU" dirty="0" smtClean="0">
                <a:solidFill>
                  <a:srgbClr val="7030A0"/>
                </a:solidFill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 smtClean="0">
                <a:solidFill>
                  <a:srgbClr val="7030A0"/>
                </a:solidFill>
              </a:rPr>
              <a:t>Зернові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клуьтури</a:t>
            </a:r>
            <a:r>
              <a:rPr lang="ru-RU" dirty="0" smtClean="0">
                <a:solidFill>
                  <a:srgbClr val="7030A0"/>
                </a:solidFill>
              </a:rPr>
              <a:t>: рис, </a:t>
            </a:r>
            <a:r>
              <a:rPr lang="ru-RU" dirty="0" err="1" smtClean="0">
                <a:solidFill>
                  <a:srgbClr val="7030A0"/>
                </a:solidFill>
              </a:rPr>
              <a:t>пшеницю</a:t>
            </a:r>
            <a:r>
              <a:rPr lang="ru-RU" dirty="0" smtClean="0">
                <a:solidFill>
                  <a:srgbClr val="7030A0"/>
                </a:solidFill>
              </a:rPr>
              <a:t>, кукурузу, просо, </a:t>
            </a:r>
            <a:r>
              <a:rPr lang="ru-RU" dirty="0" err="1" smtClean="0">
                <a:solidFill>
                  <a:srgbClr val="7030A0"/>
                </a:solidFill>
              </a:rPr>
              <a:t>квасолю</a:t>
            </a:r>
            <a:r>
              <a:rPr lang="ru-RU" dirty="0" smtClean="0">
                <a:solidFill>
                  <a:srgbClr val="7030A0"/>
                </a:solidFill>
              </a:rPr>
              <a:t>, горох.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 smtClean="0">
                <a:solidFill>
                  <a:srgbClr val="7030A0"/>
                </a:solidFill>
              </a:rPr>
              <a:t>Технічні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культури</a:t>
            </a:r>
            <a:r>
              <a:rPr lang="ru-RU" dirty="0" smtClean="0">
                <a:solidFill>
                  <a:srgbClr val="7030A0"/>
                </a:solidFill>
              </a:rPr>
              <a:t>: </a:t>
            </a:r>
            <a:r>
              <a:rPr lang="ru-RU" dirty="0" err="1" smtClean="0">
                <a:solidFill>
                  <a:srgbClr val="7030A0"/>
                </a:solidFill>
              </a:rPr>
              <a:t>бавовник</a:t>
            </a:r>
            <a:r>
              <a:rPr lang="ru-RU" dirty="0" smtClean="0">
                <a:solidFill>
                  <a:srgbClr val="7030A0"/>
                </a:solidFill>
              </a:rPr>
              <a:t>, джут, чай , </a:t>
            </a:r>
            <a:r>
              <a:rPr lang="ru-RU" dirty="0" err="1" smtClean="0">
                <a:solidFill>
                  <a:srgbClr val="7030A0"/>
                </a:solidFill>
              </a:rPr>
              <a:t>цукрова</a:t>
            </a:r>
            <a:r>
              <a:rPr lang="ru-RU" dirty="0" smtClean="0">
                <a:solidFill>
                  <a:srgbClr val="7030A0"/>
                </a:solidFill>
              </a:rPr>
              <a:t> тростина, тютюн, </a:t>
            </a:r>
            <a:r>
              <a:rPr lang="ru-RU" dirty="0" err="1" smtClean="0">
                <a:solidFill>
                  <a:srgbClr val="7030A0"/>
                </a:solidFill>
              </a:rPr>
              <a:t>арахіс</a:t>
            </a:r>
            <a:r>
              <a:rPr lang="ru-RU" dirty="0" smtClean="0">
                <a:solidFill>
                  <a:srgbClr val="7030A0"/>
                </a:solidFill>
              </a:rPr>
              <a:t> , рапс, </a:t>
            </a:r>
            <a:r>
              <a:rPr lang="ru-RU" dirty="0" err="1" smtClean="0">
                <a:solidFill>
                  <a:srgbClr val="7030A0"/>
                </a:solidFill>
              </a:rPr>
              <a:t>гірчиця</a:t>
            </a:r>
            <a:r>
              <a:rPr lang="ru-RU" dirty="0" smtClean="0">
                <a:solidFill>
                  <a:srgbClr val="7030A0"/>
                </a:solidFill>
              </a:rPr>
              <a:t>, </a:t>
            </a:r>
            <a:r>
              <a:rPr lang="ru-RU" dirty="0" err="1" smtClean="0">
                <a:solidFill>
                  <a:srgbClr val="7030A0"/>
                </a:solidFill>
              </a:rPr>
              <a:t>цукровий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буряк</a:t>
            </a:r>
            <a:r>
              <a:rPr lang="ru-RU" dirty="0" smtClean="0">
                <a:solidFill>
                  <a:srgbClr val="7030A0"/>
                </a:solidFill>
              </a:rPr>
              <a:t>, </a:t>
            </a:r>
            <a:r>
              <a:rPr lang="ru-RU" dirty="0" err="1" smtClean="0">
                <a:solidFill>
                  <a:srgbClr val="7030A0"/>
                </a:solidFill>
              </a:rPr>
              <a:t>прянощі</a:t>
            </a:r>
            <a:r>
              <a:rPr lang="ru-RU" dirty="0" smtClean="0">
                <a:solidFill>
                  <a:srgbClr val="7030A0"/>
                </a:solidFill>
              </a:rPr>
              <a:t> (</a:t>
            </a:r>
            <a:r>
              <a:rPr lang="ru-RU" dirty="0" err="1" smtClean="0">
                <a:solidFill>
                  <a:srgbClr val="7030A0"/>
                </a:solidFill>
              </a:rPr>
              <a:t>чорний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перець</a:t>
            </a:r>
            <a:r>
              <a:rPr lang="ru-RU" dirty="0" smtClean="0">
                <a:solidFill>
                  <a:srgbClr val="7030A0"/>
                </a:solidFill>
              </a:rPr>
              <a:t>, гвоздика, кардамон).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 smtClean="0">
                <a:solidFill>
                  <a:srgbClr val="7030A0"/>
                </a:solidFill>
              </a:rPr>
              <a:t>Також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вирощують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кокосову</a:t>
            </a:r>
            <a:r>
              <a:rPr lang="ru-RU" dirty="0" smtClean="0">
                <a:solidFill>
                  <a:srgbClr val="7030A0"/>
                </a:solidFill>
              </a:rPr>
              <a:t> пальму, </a:t>
            </a:r>
            <a:r>
              <a:rPr lang="ru-RU" dirty="0" err="1" smtClean="0">
                <a:solidFill>
                  <a:srgbClr val="7030A0"/>
                </a:solidFill>
              </a:rPr>
              <a:t>банани</a:t>
            </a:r>
            <a:r>
              <a:rPr lang="ru-RU" dirty="0" smtClean="0">
                <a:solidFill>
                  <a:srgbClr val="7030A0"/>
                </a:solidFill>
              </a:rPr>
              <a:t>, </a:t>
            </a:r>
            <a:r>
              <a:rPr lang="ru-RU" dirty="0" err="1" smtClean="0">
                <a:solidFill>
                  <a:srgbClr val="7030A0"/>
                </a:solidFill>
              </a:rPr>
              <a:t>ананаси</a:t>
            </a:r>
            <a:r>
              <a:rPr lang="ru-RU" dirty="0" smtClean="0">
                <a:solidFill>
                  <a:srgbClr val="7030A0"/>
                </a:solidFill>
              </a:rPr>
              <a:t>, манго, </a:t>
            </a:r>
            <a:r>
              <a:rPr lang="ru-RU" dirty="0" err="1" smtClean="0">
                <a:solidFill>
                  <a:srgbClr val="7030A0"/>
                </a:solidFill>
              </a:rPr>
              <a:t>цитрусові</a:t>
            </a:r>
            <a:r>
              <a:rPr lang="ru-RU" dirty="0" smtClean="0">
                <a:solidFill>
                  <a:srgbClr val="7030A0"/>
                </a:solidFill>
              </a:rPr>
              <a:t>, </a:t>
            </a:r>
            <a:r>
              <a:rPr lang="ru-RU" dirty="0" err="1" smtClean="0">
                <a:solidFill>
                  <a:srgbClr val="7030A0"/>
                </a:solidFill>
              </a:rPr>
              <a:t>яблука</a:t>
            </a:r>
            <a:r>
              <a:rPr lang="ru-RU" dirty="0" smtClean="0">
                <a:solidFill>
                  <a:srgbClr val="7030A0"/>
                </a:solidFill>
              </a:rPr>
              <a:t>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206" y="3724871"/>
            <a:ext cx="2926607" cy="28026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061" y="4231992"/>
            <a:ext cx="3060700" cy="22955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1" y="-165101"/>
            <a:ext cx="3171429" cy="23929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61" y="3511550"/>
            <a:ext cx="5029200" cy="34562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1375" y="1495425"/>
            <a:ext cx="3889657" cy="240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0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371"/>
            <a:ext cx="1220265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66464" y="24825"/>
            <a:ext cx="3448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rgbClr val="0000FF"/>
                </a:solidFill>
              </a:rPr>
              <a:t>Тваринництво</a:t>
            </a:r>
            <a:endParaRPr lang="ru-RU" sz="3200" b="1" dirty="0">
              <a:solidFill>
                <a:srgbClr val="0000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26" y="634425"/>
            <a:ext cx="664947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Тваринництво друга за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значенням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галузь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сільського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господарства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Індії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, сильно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поступається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рослинництву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Індія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займає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перше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місце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в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світі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за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поголів’ям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великої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рогатої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худоби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та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одне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з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останніх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за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вживанням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м’ясних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продуктів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, так як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релігійні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погляди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індуїзма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підтримують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вегетаріанство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забороняють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вживати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як продукт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харчування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яловичину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та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вбивати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корів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(в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давній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Індії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вони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були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символом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родючості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).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Також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характерні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інші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галузі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вівчарство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птахівництво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вирощування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коз.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В приморских районах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велике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значення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має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рибництво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вилов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риби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, креветок та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інших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морепродуктів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056" y="4437062"/>
            <a:ext cx="3417888" cy="22744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5500" y="4549819"/>
            <a:ext cx="3073400" cy="20489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7125" y="197059"/>
            <a:ext cx="3333750" cy="24098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4800" y="2396610"/>
            <a:ext cx="3070226" cy="20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636" y="125741"/>
            <a:ext cx="8205927" cy="55905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04896" y="5847834"/>
            <a:ext cx="54454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/>
              <a:t>Священна корова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367122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6544049" y="0"/>
            <a:ext cx="30653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Транспорт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81700" y="879039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Бомбей, Калькутта, </a:t>
            </a:r>
            <a:r>
              <a:rPr lang="ru-RU" b="1" dirty="0" err="1" smtClean="0">
                <a:solidFill>
                  <a:schemeClr val="bg1"/>
                </a:solidFill>
              </a:rPr>
              <a:t>Делі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Ченай</a:t>
            </a:r>
            <a:r>
              <a:rPr lang="ru-RU" b="1" dirty="0" smtClean="0">
                <a:solidFill>
                  <a:schemeClr val="bg1"/>
                </a:solidFill>
              </a:rPr>
              <a:t>- </a:t>
            </a:r>
            <a:r>
              <a:rPr lang="ru-RU" b="1" dirty="0" err="1" smtClean="0">
                <a:solidFill>
                  <a:schemeClr val="bg1"/>
                </a:solidFill>
              </a:rPr>
              <a:t>це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чотири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головних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промислових</a:t>
            </a:r>
            <a:r>
              <a:rPr lang="ru-RU" b="1" dirty="0" smtClean="0">
                <a:solidFill>
                  <a:schemeClr val="bg1"/>
                </a:solidFill>
              </a:rPr>
              <a:t> центра </a:t>
            </a:r>
            <a:r>
              <a:rPr lang="ru-RU" b="1" dirty="0" err="1" smtClean="0">
                <a:solidFill>
                  <a:schemeClr val="bg1"/>
                </a:solidFill>
              </a:rPr>
              <a:t>Індії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які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розповсюджують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свій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вплив</a:t>
            </a:r>
            <a:r>
              <a:rPr lang="ru-RU" b="1" dirty="0" smtClean="0">
                <a:solidFill>
                  <a:schemeClr val="bg1"/>
                </a:solidFill>
              </a:rPr>
              <a:t> на всю </a:t>
            </a:r>
            <a:r>
              <a:rPr lang="ru-RU" b="1" dirty="0" err="1" smtClean="0">
                <a:solidFill>
                  <a:schemeClr val="bg1"/>
                </a:solidFill>
              </a:rPr>
              <a:t>країну</a:t>
            </a:r>
            <a:r>
              <a:rPr lang="ru-RU" b="1" dirty="0" smtClean="0">
                <a:solidFill>
                  <a:schemeClr val="bg1"/>
                </a:solidFill>
              </a:rPr>
              <a:t>. Вони </a:t>
            </a:r>
            <a:r>
              <a:rPr lang="ru-RU" b="1" dirty="0" err="1" smtClean="0">
                <a:solidFill>
                  <a:schemeClr val="bg1"/>
                </a:solidFill>
              </a:rPr>
              <a:t>пов’язані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між</a:t>
            </a:r>
            <a:r>
              <a:rPr lang="ru-RU" b="1" dirty="0" smtClean="0">
                <a:solidFill>
                  <a:schemeClr val="bg1"/>
                </a:solidFill>
              </a:rPr>
              <a:t> собою </a:t>
            </a:r>
            <a:r>
              <a:rPr lang="ru-RU" b="1" dirty="0" err="1" smtClean="0">
                <a:solidFill>
                  <a:schemeClr val="bg1"/>
                </a:solidFill>
              </a:rPr>
              <a:t>важливими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транспортними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магістралями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які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відіграють</a:t>
            </a:r>
            <a:r>
              <a:rPr lang="ru-RU" b="1" dirty="0" smtClean="0">
                <a:solidFill>
                  <a:schemeClr val="bg1"/>
                </a:solidFill>
              </a:rPr>
              <a:t> роль </a:t>
            </a:r>
            <a:r>
              <a:rPr lang="ru-RU" b="1" dirty="0" err="1" smtClean="0">
                <a:solidFill>
                  <a:schemeClr val="bg1"/>
                </a:solidFill>
              </a:rPr>
              <a:t>головних</a:t>
            </a:r>
            <a:r>
              <a:rPr lang="ru-RU" b="1" dirty="0" smtClean="0">
                <a:solidFill>
                  <a:schemeClr val="bg1"/>
                </a:solidFill>
              </a:rPr>
              <a:t> «</a:t>
            </a:r>
            <a:r>
              <a:rPr lang="ru-RU" b="1" dirty="0" err="1" smtClean="0">
                <a:solidFill>
                  <a:schemeClr val="bg1"/>
                </a:solidFill>
              </a:rPr>
              <a:t>коридорів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розвитку</a:t>
            </a:r>
            <a:r>
              <a:rPr lang="ru-RU" b="1" dirty="0" smtClean="0">
                <a:solidFill>
                  <a:schemeClr val="bg1"/>
                </a:solidFill>
              </a:rPr>
              <a:t>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</a:rPr>
              <a:t>      </a:t>
            </a:r>
            <a:r>
              <a:rPr lang="ru-RU" b="1" dirty="0" err="1" smtClean="0">
                <a:solidFill>
                  <a:schemeClr val="bg1"/>
                </a:solidFill>
              </a:rPr>
              <a:t>Внутрішній</a:t>
            </a:r>
            <a:r>
              <a:rPr lang="ru-RU" b="1" dirty="0" smtClean="0">
                <a:solidFill>
                  <a:schemeClr val="bg1"/>
                </a:solidFill>
              </a:rPr>
              <a:t> транспорт: </a:t>
            </a:r>
            <a:r>
              <a:rPr lang="ru-RU" b="1" dirty="0" err="1" smtClean="0">
                <a:solidFill>
                  <a:schemeClr val="bg1"/>
                </a:solidFill>
              </a:rPr>
              <a:t>залізничний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морський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автомобільний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трубопроводний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гужовий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</a:rPr>
              <a:t>      </a:t>
            </a:r>
            <a:r>
              <a:rPr lang="ru-RU" b="1" dirty="0" err="1" smtClean="0">
                <a:solidFill>
                  <a:schemeClr val="bg1"/>
                </a:solidFill>
              </a:rPr>
              <a:t>Зовнішній</a:t>
            </a:r>
            <a:r>
              <a:rPr lang="ru-RU" b="1" dirty="0" smtClean="0">
                <a:solidFill>
                  <a:schemeClr val="bg1"/>
                </a:solidFill>
              </a:rPr>
              <a:t> транспорт: </a:t>
            </a:r>
            <a:r>
              <a:rPr lang="ru-RU" b="1" dirty="0" err="1" smtClean="0">
                <a:solidFill>
                  <a:schemeClr val="bg1"/>
                </a:solidFill>
              </a:rPr>
              <a:t>морський</a:t>
            </a:r>
            <a:r>
              <a:rPr lang="ru-RU" b="1" dirty="0" smtClean="0">
                <a:solidFill>
                  <a:schemeClr val="bg1"/>
                </a:solidFill>
              </a:rPr>
              <a:t> та </a:t>
            </a:r>
            <a:r>
              <a:rPr lang="ru-RU" b="1" dirty="0" err="1" smtClean="0">
                <a:solidFill>
                  <a:schemeClr val="bg1"/>
                </a:solidFill>
              </a:rPr>
              <a:t>повітряний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28" y="384720"/>
            <a:ext cx="3962743" cy="26337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428" y="4018360"/>
            <a:ext cx="3962743" cy="27739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7100" y="4006586"/>
            <a:ext cx="3990456" cy="278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1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28576" y="368282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Розвинений </a:t>
            </a:r>
            <a:r>
              <a:rPr lang="ru-RU" sz="2800" dirty="0" err="1" smtClean="0">
                <a:solidFill>
                  <a:srgbClr val="FFFF00"/>
                </a:solidFill>
              </a:rPr>
              <a:t>авіаційний</a:t>
            </a:r>
            <a:r>
              <a:rPr lang="ru-RU" sz="2800" dirty="0" smtClean="0">
                <a:solidFill>
                  <a:srgbClr val="FFFF00"/>
                </a:solidFill>
              </a:rPr>
              <a:t>, </a:t>
            </a:r>
            <a:r>
              <a:rPr lang="ru-RU" sz="2800" dirty="0" err="1" smtClean="0">
                <a:solidFill>
                  <a:srgbClr val="FFFF00"/>
                </a:solidFill>
              </a:rPr>
              <a:t>автомобільний</a:t>
            </a:r>
            <a:r>
              <a:rPr lang="ru-RU" sz="2800" dirty="0" smtClean="0">
                <a:solidFill>
                  <a:srgbClr val="FFFF00"/>
                </a:solidFill>
              </a:rPr>
              <a:t>,</a:t>
            </a:r>
          </a:p>
          <a:p>
            <a:r>
              <a:rPr lang="ru-RU" sz="2800" dirty="0" err="1" smtClean="0">
                <a:solidFill>
                  <a:srgbClr val="FFFF00"/>
                </a:solidFill>
              </a:rPr>
              <a:t>морский</a:t>
            </a:r>
            <a:r>
              <a:rPr lang="ru-RU" sz="2800" dirty="0" smtClean="0">
                <a:solidFill>
                  <a:srgbClr val="FFFF00"/>
                </a:solidFill>
              </a:rPr>
              <a:t> та </a:t>
            </a:r>
            <a:r>
              <a:rPr lang="ru-RU" sz="2800" dirty="0" err="1" smtClean="0">
                <a:solidFill>
                  <a:srgbClr val="FFFF00"/>
                </a:solidFill>
              </a:rPr>
              <a:t>річковий</a:t>
            </a:r>
            <a:r>
              <a:rPr lang="ru-RU" sz="2800" dirty="0" smtClean="0">
                <a:solidFill>
                  <a:srgbClr val="FFFF00"/>
                </a:solidFill>
              </a:rPr>
              <a:t> транспорт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416" y="368282"/>
            <a:ext cx="4273666" cy="28958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114237" y="3247686"/>
            <a:ext cx="3918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Індійський </a:t>
            </a:r>
            <a:r>
              <a:rPr lang="ru-RU" dirty="0" err="1" smtClean="0"/>
              <a:t>автомобіль</a:t>
            </a:r>
            <a:r>
              <a:rPr lang="ru-RU" dirty="0" smtClean="0"/>
              <a:t> «</a:t>
            </a:r>
            <a:r>
              <a:rPr lang="en-US" dirty="0" smtClean="0"/>
              <a:t>Tata </a:t>
            </a:r>
            <a:r>
              <a:rPr lang="en-US" dirty="0" err="1" smtClean="0"/>
              <a:t>Nano</a:t>
            </a:r>
            <a:r>
              <a:rPr lang="en-US" dirty="0" smtClean="0"/>
              <a:t>»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91" y="2052045"/>
            <a:ext cx="5347892" cy="331938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28576" y="6051033"/>
            <a:ext cx="2854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Ан-32.  ВВС </a:t>
            </a:r>
            <a:r>
              <a:rPr lang="ru-RU" dirty="0" err="1" smtClean="0"/>
              <a:t>Індії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232" y="3840915"/>
            <a:ext cx="4151736" cy="252396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114237" y="6364878"/>
            <a:ext cx="4446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Індійський </a:t>
            </a:r>
            <a:r>
              <a:rPr lang="ru-RU" dirty="0" err="1" smtClean="0"/>
              <a:t>військовий</a:t>
            </a:r>
            <a:r>
              <a:rPr lang="ru-RU" dirty="0" smtClean="0"/>
              <a:t> </a:t>
            </a:r>
            <a:r>
              <a:rPr lang="ru-RU" dirty="0" err="1" smtClean="0"/>
              <a:t>корабель</a:t>
            </a:r>
            <a:r>
              <a:rPr lang="ru-RU" dirty="0" smtClean="0"/>
              <a:t> "</a:t>
            </a:r>
            <a:r>
              <a:rPr lang="ru-RU" dirty="0" err="1" smtClean="0"/>
              <a:t>Табар</a:t>
            </a:r>
            <a:r>
              <a:rPr lang="ru-RU" dirty="0" smtClean="0"/>
              <a:t>"</a:t>
            </a:r>
            <a:endParaRPr lang="ru-RU" dirty="0"/>
          </a:p>
        </p:txBody>
      </p:sp>
      <p:sp>
        <p:nvSpPr>
          <p:cNvPr id="11" name="Стрелка вверх 10"/>
          <p:cNvSpPr/>
          <p:nvPr/>
        </p:nvSpPr>
        <p:spPr>
          <a:xfrm>
            <a:off x="2260600" y="5511800"/>
            <a:ext cx="447370" cy="444500"/>
          </a:xfrm>
          <a:prstGeom prst="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Выгнутая вправо стрелка 11"/>
          <p:cNvSpPr/>
          <p:nvPr/>
        </p:nvSpPr>
        <p:spPr>
          <a:xfrm rot="8642747">
            <a:off x="5826440" y="5612507"/>
            <a:ext cx="777962" cy="1340365"/>
          </a:xfrm>
          <a:prstGeom prst="curved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низ стрелка 12"/>
          <p:cNvSpPr/>
          <p:nvPr/>
        </p:nvSpPr>
        <p:spPr>
          <a:xfrm rot="17898495">
            <a:off x="11144512" y="3085795"/>
            <a:ext cx="885263" cy="509616"/>
          </a:xfrm>
          <a:prstGeom prst="curved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37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лна 3"/>
          <p:cNvSpPr/>
          <p:nvPr/>
        </p:nvSpPr>
        <p:spPr>
          <a:xfrm>
            <a:off x="1651000" y="266700"/>
            <a:ext cx="7912100" cy="1485900"/>
          </a:xfrm>
          <a:prstGeom prst="wav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62329" y="601017"/>
            <a:ext cx="7800771" cy="84266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uk-UA" sz="5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Зовнішня</a:t>
            </a:r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uk-UA" sz="5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торгівля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Тройная стрелка влево/вправо/вверх 5"/>
          <p:cNvSpPr/>
          <p:nvPr/>
        </p:nvSpPr>
        <p:spPr>
          <a:xfrm>
            <a:off x="4203700" y="1600200"/>
            <a:ext cx="2616200" cy="977900"/>
          </a:xfrm>
          <a:prstGeom prst="leftRight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с двумя скругленными соседними углами 6"/>
          <p:cNvSpPr/>
          <p:nvPr/>
        </p:nvSpPr>
        <p:spPr>
          <a:xfrm>
            <a:off x="1295400" y="2209800"/>
            <a:ext cx="2247900" cy="990600"/>
          </a:xfrm>
          <a:prstGeom prst="round2Same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Експорт</a:t>
            </a:r>
            <a:endParaRPr lang="ru-RU" sz="2800" b="1" dirty="0"/>
          </a:p>
        </p:txBody>
      </p:sp>
      <p:sp>
        <p:nvSpPr>
          <p:cNvPr id="9" name="Прямоугольник с двумя скругленными соседними углами 8"/>
          <p:cNvSpPr/>
          <p:nvPr/>
        </p:nvSpPr>
        <p:spPr>
          <a:xfrm>
            <a:off x="7302500" y="2209800"/>
            <a:ext cx="2260600" cy="990600"/>
          </a:xfrm>
          <a:prstGeom prst="round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Імпорт</a:t>
            </a:r>
            <a:endParaRPr lang="ru-RU" sz="3200" b="1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2209800" y="3200400"/>
            <a:ext cx="342900" cy="508000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663" y="3216102"/>
            <a:ext cx="396274" cy="530398"/>
          </a:xfrm>
          <a:prstGeom prst="rect">
            <a:avLst/>
          </a:prstGeom>
        </p:spPr>
      </p:pic>
      <p:sp>
        <p:nvSpPr>
          <p:cNvPr id="15" name="Вертикальный свиток 14"/>
          <p:cNvSpPr/>
          <p:nvPr/>
        </p:nvSpPr>
        <p:spPr>
          <a:xfrm>
            <a:off x="621506" y="3746500"/>
            <a:ext cx="3595688" cy="3035300"/>
          </a:xfrm>
          <a:prstGeom prst="vertic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71550" y="4191000"/>
            <a:ext cx="30416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 с/г </a:t>
            </a:r>
            <a:r>
              <a:rPr lang="ru-RU" dirty="0" err="1" smtClean="0">
                <a:solidFill>
                  <a:schemeClr val="bg1"/>
                </a:solidFill>
              </a:rPr>
              <a:t>сировина</a:t>
            </a:r>
            <a:r>
              <a:rPr lang="ru-RU" dirty="0" smtClean="0">
                <a:solidFill>
                  <a:schemeClr val="bg1"/>
                </a:solidFill>
              </a:rPr>
              <a:t> (чай,  джут, тютюн, </a:t>
            </a:r>
            <a:r>
              <a:rPr lang="ru-RU" dirty="0" err="1" smtClean="0">
                <a:solidFill>
                  <a:schemeClr val="bg1"/>
                </a:solidFill>
              </a:rPr>
              <a:t>прянощі</a:t>
            </a:r>
            <a:r>
              <a:rPr lang="ru-RU" dirty="0" smtClean="0">
                <a:solidFill>
                  <a:schemeClr val="bg1"/>
                </a:solidFill>
              </a:rPr>
              <a:t>);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мінеральна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сировина</a:t>
            </a:r>
            <a:r>
              <a:rPr lang="ru-RU" dirty="0" smtClean="0">
                <a:solidFill>
                  <a:schemeClr val="bg1"/>
                </a:solidFill>
              </a:rPr>
              <a:t> (</a:t>
            </a:r>
            <a:r>
              <a:rPr lang="ru-RU" dirty="0" err="1" smtClean="0">
                <a:solidFill>
                  <a:schemeClr val="bg1"/>
                </a:solidFill>
              </a:rPr>
              <a:t>залізна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марганцева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хромові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руди</a:t>
            </a:r>
            <a:r>
              <a:rPr lang="ru-RU" dirty="0" smtClean="0">
                <a:solidFill>
                  <a:schemeClr val="bg1"/>
                </a:solidFill>
              </a:rPr>
              <a:t>, слюда, </a:t>
            </a:r>
            <a:r>
              <a:rPr lang="ru-RU" dirty="0" err="1" smtClean="0">
                <a:solidFill>
                  <a:schemeClr val="bg1"/>
                </a:solidFill>
              </a:rPr>
              <a:t>коштовне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каміння</a:t>
            </a:r>
            <a:r>
              <a:rPr lang="ru-RU" dirty="0" smtClean="0">
                <a:solidFill>
                  <a:schemeClr val="bg1"/>
                </a:solidFill>
              </a:rPr>
              <a:t>);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тканини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одяг</a:t>
            </a:r>
            <a:r>
              <a:rPr lang="ru-RU" dirty="0" smtClean="0">
                <a:solidFill>
                  <a:schemeClr val="bg1"/>
                </a:solidFill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машини</a:t>
            </a:r>
            <a:r>
              <a:rPr lang="ru-RU" dirty="0" smtClean="0">
                <a:solidFill>
                  <a:schemeClr val="bg1"/>
                </a:solidFill>
              </a:rPr>
              <a:t> і </a:t>
            </a:r>
            <a:r>
              <a:rPr lang="ru-RU" dirty="0" err="1" smtClean="0">
                <a:solidFill>
                  <a:schemeClr val="bg1"/>
                </a:solidFill>
              </a:rPr>
              <a:t>обладнання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Вертикальный свиток 15"/>
          <p:cNvSpPr/>
          <p:nvPr/>
        </p:nvSpPr>
        <p:spPr>
          <a:xfrm>
            <a:off x="6923085" y="3708400"/>
            <a:ext cx="3617914" cy="3111500"/>
          </a:xfrm>
          <a:prstGeom prst="vertic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246142" y="4317137"/>
            <a:ext cx="2971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нафта</a:t>
            </a:r>
            <a:r>
              <a:rPr lang="ru-RU" dirty="0" smtClean="0">
                <a:solidFill>
                  <a:schemeClr val="bg1"/>
                </a:solidFill>
              </a:rPr>
              <a:t> і </a:t>
            </a:r>
            <a:r>
              <a:rPr lang="ru-RU" dirty="0" err="1" smtClean="0">
                <a:solidFill>
                  <a:schemeClr val="bg1"/>
                </a:solidFill>
              </a:rPr>
              <a:t>нафтопродукти</a:t>
            </a:r>
            <a:r>
              <a:rPr lang="ru-RU" dirty="0" smtClean="0">
                <a:solidFill>
                  <a:schemeClr val="bg1"/>
                </a:solidFill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машини</a:t>
            </a:r>
            <a:r>
              <a:rPr lang="ru-RU" dirty="0" smtClean="0">
                <a:solidFill>
                  <a:schemeClr val="bg1"/>
                </a:solidFill>
              </a:rPr>
              <a:t> і </a:t>
            </a:r>
            <a:r>
              <a:rPr lang="ru-RU" dirty="0" err="1" smtClean="0">
                <a:solidFill>
                  <a:schemeClr val="bg1"/>
                </a:solidFill>
              </a:rPr>
              <a:t>обладнання</a:t>
            </a:r>
            <a:r>
              <a:rPr lang="ru-RU" dirty="0" smtClean="0">
                <a:solidFill>
                  <a:schemeClr val="bg1"/>
                </a:solidFill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 прокат </a:t>
            </a:r>
            <a:r>
              <a:rPr lang="ru-RU" dirty="0" err="1" smtClean="0">
                <a:solidFill>
                  <a:schemeClr val="bg1"/>
                </a:solidFill>
              </a:rPr>
              <a:t>чорних</a:t>
            </a:r>
            <a:r>
              <a:rPr lang="ru-RU" dirty="0" smtClean="0">
                <a:solidFill>
                  <a:schemeClr val="bg1"/>
                </a:solidFill>
              </a:rPr>
              <a:t> і </a:t>
            </a:r>
            <a:r>
              <a:rPr lang="ru-RU" dirty="0" err="1" smtClean="0">
                <a:solidFill>
                  <a:schemeClr val="bg1"/>
                </a:solidFill>
              </a:rPr>
              <a:t>кольорових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металів</a:t>
            </a:r>
            <a:r>
              <a:rPr lang="ru-RU" dirty="0" smtClean="0">
                <a:solidFill>
                  <a:schemeClr val="bg1"/>
                </a:solidFill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добрива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олія</a:t>
            </a:r>
            <a:r>
              <a:rPr lang="ru-RU" dirty="0" smtClean="0">
                <a:solidFill>
                  <a:schemeClr val="bg1"/>
                </a:solidFill>
              </a:rPr>
              <a:t> та </a:t>
            </a:r>
            <a:r>
              <a:rPr lang="ru-RU" dirty="0" err="1" smtClean="0">
                <a:solidFill>
                  <a:schemeClr val="bg1"/>
                </a:solidFill>
              </a:rPr>
              <a:t>ін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60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1362" y="0"/>
            <a:ext cx="73484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Найбільш</a:t>
            </a:r>
            <a:r>
              <a:rPr lang="ru-RU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і</a:t>
            </a:r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міста</a:t>
            </a:r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Індії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87704" y="5466834"/>
            <a:ext cx="2832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 smtClean="0"/>
              <a:t>Делі</a:t>
            </a:r>
            <a:endParaRPr lang="ru-RU" sz="4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94" y="1050330"/>
            <a:ext cx="5936603" cy="39534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945" y="2413000"/>
            <a:ext cx="5561807" cy="417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2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18476" y="170934"/>
            <a:ext cx="6585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FFFF00"/>
                </a:solidFill>
              </a:rPr>
              <a:t>Державні</a:t>
            </a:r>
            <a:r>
              <a:rPr lang="ru-RU" sz="3600" b="1" dirty="0" smtClean="0">
                <a:solidFill>
                  <a:srgbClr val="FFFF00"/>
                </a:solidFill>
              </a:rPr>
              <a:t> </a:t>
            </a:r>
            <a:r>
              <a:rPr lang="ru-RU" sz="3600" b="1" dirty="0" err="1" smtClean="0">
                <a:solidFill>
                  <a:srgbClr val="FFFF00"/>
                </a:solidFill>
              </a:rPr>
              <a:t>символи</a:t>
            </a:r>
            <a:r>
              <a:rPr lang="ru-RU" sz="3600" b="1" dirty="0" smtClean="0">
                <a:solidFill>
                  <a:srgbClr val="FFFF00"/>
                </a:solidFill>
              </a:rPr>
              <a:t> </a:t>
            </a:r>
            <a:r>
              <a:rPr lang="ru-RU" sz="3600" b="1" dirty="0" err="1" smtClean="0">
                <a:solidFill>
                  <a:srgbClr val="FFFF00"/>
                </a:solidFill>
              </a:rPr>
              <a:t>Індії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87" y="1520825"/>
            <a:ext cx="5000625" cy="3333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386" y="1407954"/>
            <a:ext cx="3816427" cy="510889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93710" y="5265747"/>
            <a:ext cx="1827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Прапор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209892" y="494099"/>
            <a:ext cx="11836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/>
              <a:t>Герб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862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301978" cy="4013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979" y="2347912"/>
            <a:ext cx="5775721" cy="43317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47953" y="4615934"/>
            <a:ext cx="28761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err="1" smtClean="0"/>
              <a:t>Мумбаї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245112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5099"/>
            <a:ext cx="5413375" cy="36165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533400"/>
            <a:ext cx="6111406" cy="4584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66" y="3130550"/>
            <a:ext cx="4969934" cy="37274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012526" y="5708134"/>
            <a:ext cx="35071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err="1" smtClean="0"/>
              <a:t>Банґалор</a:t>
            </a:r>
            <a:r>
              <a:rPr lang="ru-RU" sz="5400" b="1" dirty="0" smtClean="0"/>
              <a:t> 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296235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09685" y="-108466"/>
            <a:ext cx="29605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err="1" smtClean="0"/>
              <a:t>Колката</a:t>
            </a:r>
            <a:endParaRPr lang="ru-RU" sz="5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4" y="725964"/>
            <a:ext cx="5730875" cy="38344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799" y="2317928"/>
            <a:ext cx="5600701" cy="448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2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7500" y="34323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Індію  </a:t>
            </a:r>
            <a:r>
              <a:rPr lang="ru-RU" dirty="0" err="1" smtClean="0">
                <a:solidFill>
                  <a:srgbClr val="00B0F0"/>
                </a:solidFill>
              </a:rPr>
              <a:t>можна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назвати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музеєм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під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відкритим</a:t>
            </a:r>
            <a:r>
              <a:rPr lang="ru-RU" dirty="0" smtClean="0">
                <a:solidFill>
                  <a:srgbClr val="00B0F0"/>
                </a:solidFill>
              </a:rPr>
              <a:t> небом: в </a:t>
            </a:r>
            <a:r>
              <a:rPr lang="ru-RU" dirty="0" err="1" smtClean="0">
                <a:solidFill>
                  <a:srgbClr val="00B0F0"/>
                </a:solidFill>
              </a:rPr>
              <a:t>країні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тисячі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прекрасних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храмів</a:t>
            </a:r>
            <a:r>
              <a:rPr lang="ru-RU" dirty="0" smtClean="0">
                <a:solidFill>
                  <a:srgbClr val="00B0F0"/>
                </a:solidFill>
              </a:rPr>
              <a:t>, </a:t>
            </a:r>
            <a:r>
              <a:rPr lang="ru-RU" dirty="0" err="1" smtClean="0">
                <a:solidFill>
                  <a:srgbClr val="00B0F0"/>
                </a:solidFill>
              </a:rPr>
              <a:t>палаців</a:t>
            </a:r>
            <a:r>
              <a:rPr lang="ru-RU" dirty="0" smtClean="0">
                <a:solidFill>
                  <a:srgbClr val="00B0F0"/>
                </a:solidFill>
              </a:rPr>
              <a:t>, </a:t>
            </a:r>
            <a:r>
              <a:rPr lang="ru-RU" dirty="0" err="1" smtClean="0">
                <a:solidFill>
                  <a:srgbClr val="00B0F0"/>
                </a:solidFill>
              </a:rPr>
              <a:t>мовзолеїв</a:t>
            </a:r>
            <a:r>
              <a:rPr lang="ru-RU" dirty="0" smtClean="0">
                <a:solidFill>
                  <a:srgbClr val="00B0F0"/>
                </a:solidFill>
              </a:rPr>
              <a:t>, мечетей, </a:t>
            </a:r>
            <a:r>
              <a:rPr lang="ru-RU" dirty="0" err="1" smtClean="0">
                <a:solidFill>
                  <a:srgbClr val="00B0F0"/>
                </a:solidFill>
              </a:rPr>
              <a:t>фортів</a:t>
            </a:r>
            <a:r>
              <a:rPr lang="ru-RU" dirty="0" smtClean="0">
                <a:solidFill>
                  <a:srgbClr val="00B0F0"/>
                </a:solidFill>
              </a:rPr>
              <a:t>.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 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Індія – </a:t>
            </a:r>
            <a:r>
              <a:rPr lang="ru-RU" dirty="0" err="1" smtClean="0">
                <a:solidFill>
                  <a:srgbClr val="FFC000"/>
                </a:solidFill>
              </a:rPr>
              <a:t>батьківщина</a:t>
            </a:r>
            <a:r>
              <a:rPr lang="ru-RU" dirty="0" smtClean="0">
                <a:solidFill>
                  <a:srgbClr val="FFC000"/>
                </a:solidFill>
              </a:rPr>
              <a:t> шахмат, тут </a:t>
            </a:r>
            <a:r>
              <a:rPr lang="ru-RU" dirty="0" err="1" smtClean="0">
                <a:solidFill>
                  <a:srgbClr val="FFC000"/>
                </a:solidFill>
              </a:rPr>
              <a:t>виникла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десяткова</a:t>
            </a:r>
            <a:r>
              <a:rPr lang="ru-RU" dirty="0" smtClean="0">
                <a:solidFill>
                  <a:srgbClr val="FFC000"/>
                </a:solidFill>
              </a:rPr>
              <a:t> система </a:t>
            </a:r>
            <a:r>
              <a:rPr lang="ru-RU" dirty="0" err="1" smtClean="0">
                <a:solidFill>
                  <a:srgbClr val="FFC000"/>
                </a:solidFill>
              </a:rPr>
              <a:t>рахування</a:t>
            </a:r>
            <a:r>
              <a:rPr lang="ru-RU" dirty="0" smtClean="0">
                <a:solidFill>
                  <a:srgbClr val="FFC000"/>
                </a:solidFill>
              </a:rPr>
              <a:t>, </a:t>
            </a:r>
            <a:r>
              <a:rPr lang="ru-RU" dirty="0" err="1" smtClean="0">
                <a:solidFill>
                  <a:srgbClr val="FFC000"/>
                </a:solidFill>
              </a:rPr>
              <a:t>вчення</a:t>
            </a:r>
            <a:r>
              <a:rPr lang="ru-RU" dirty="0" smtClean="0">
                <a:solidFill>
                  <a:srgbClr val="FFC000"/>
                </a:solidFill>
              </a:rPr>
              <a:t> йоги.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342" y="484295"/>
            <a:ext cx="3834716" cy="49808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93" y="3902271"/>
            <a:ext cx="3432615" cy="271443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89000" y="237456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Багата духовна культура </a:t>
            </a:r>
            <a:r>
              <a:rPr lang="ru-RU" dirty="0" err="1" smtClean="0">
                <a:solidFill>
                  <a:srgbClr val="00B050"/>
                </a:solidFill>
              </a:rPr>
              <a:t>Індії</a:t>
            </a:r>
            <a:r>
              <a:rPr lang="ru-RU" dirty="0" smtClean="0">
                <a:solidFill>
                  <a:srgbClr val="00B050"/>
                </a:solidFill>
              </a:rPr>
              <a:t> – </a:t>
            </a:r>
            <a:r>
              <a:rPr lang="ru-RU" dirty="0" err="1" smtClean="0">
                <a:solidFill>
                  <a:srgbClr val="00B050"/>
                </a:solidFill>
              </a:rPr>
              <a:t>давній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епос</a:t>
            </a:r>
            <a:r>
              <a:rPr lang="ru-RU" dirty="0" smtClean="0">
                <a:solidFill>
                  <a:srgbClr val="00B050"/>
                </a:solidFill>
              </a:rPr>
              <a:t>, </a:t>
            </a:r>
            <a:r>
              <a:rPr lang="ru-RU" dirty="0" err="1" smtClean="0">
                <a:solidFill>
                  <a:srgbClr val="00B050"/>
                </a:solidFill>
              </a:rPr>
              <a:t>образотворче</a:t>
            </a:r>
            <a:r>
              <a:rPr lang="ru-RU" dirty="0" smtClean="0">
                <a:solidFill>
                  <a:srgbClr val="00B050"/>
                </a:solidFill>
              </a:rPr>
              <a:t> та </a:t>
            </a:r>
            <a:r>
              <a:rPr lang="ru-RU" dirty="0" err="1" smtClean="0">
                <a:solidFill>
                  <a:srgbClr val="00B050"/>
                </a:solidFill>
              </a:rPr>
              <a:t>театральне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мистецтво</a:t>
            </a:r>
            <a:r>
              <a:rPr lang="ru-RU" dirty="0" smtClean="0">
                <a:solidFill>
                  <a:srgbClr val="00B050"/>
                </a:solidFill>
              </a:rPr>
              <a:t>, </a:t>
            </a:r>
            <a:r>
              <a:rPr lang="ru-RU" dirty="0" err="1" smtClean="0">
                <a:solidFill>
                  <a:srgbClr val="00B050"/>
                </a:solidFill>
              </a:rPr>
              <a:t>класичний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спів</a:t>
            </a:r>
            <a:r>
              <a:rPr lang="ru-RU" dirty="0" smtClean="0">
                <a:solidFill>
                  <a:srgbClr val="00B050"/>
                </a:solidFill>
              </a:rPr>
              <a:t> та </a:t>
            </a:r>
            <a:r>
              <a:rPr lang="ru-RU" dirty="0" err="1" smtClean="0">
                <a:solidFill>
                  <a:srgbClr val="00B050"/>
                </a:solidFill>
              </a:rPr>
              <a:t>танці</a:t>
            </a:r>
            <a:r>
              <a:rPr lang="ru-RU" dirty="0" smtClean="0">
                <a:solidFill>
                  <a:srgbClr val="00B050"/>
                </a:solidFill>
              </a:rPr>
              <a:t>, </a:t>
            </a:r>
            <a:r>
              <a:rPr lang="ru-RU" dirty="0" err="1" smtClean="0">
                <a:solidFill>
                  <a:srgbClr val="00B050"/>
                </a:solidFill>
              </a:rPr>
              <a:t>жіночий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одяг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сарі</a:t>
            </a:r>
            <a:r>
              <a:rPr lang="ru-RU" dirty="0" smtClean="0">
                <a:solidFill>
                  <a:srgbClr val="00B050"/>
                </a:solidFill>
              </a:rPr>
              <a:t>, культ </a:t>
            </a:r>
            <a:r>
              <a:rPr lang="ru-RU" dirty="0" err="1" smtClean="0">
                <a:solidFill>
                  <a:srgbClr val="00B050"/>
                </a:solidFill>
              </a:rPr>
              <a:t>змії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кобри</a:t>
            </a:r>
            <a:r>
              <a:rPr lang="ru-RU" dirty="0" smtClean="0">
                <a:solidFill>
                  <a:srgbClr val="00B050"/>
                </a:solidFill>
              </a:rPr>
              <a:t> та </a:t>
            </a:r>
            <a:r>
              <a:rPr lang="ru-RU" dirty="0" err="1" smtClean="0">
                <a:solidFill>
                  <a:srgbClr val="00B050"/>
                </a:solidFill>
              </a:rPr>
              <a:t>багато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іншого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приваблює</a:t>
            </a:r>
            <a:r>
              <a:rPr lang="ru-RU" dirty="0" smtClean="0">
                <a:solidFill>
                  <a:srgbClr val="00B050"/>
                </a:solidFill>
              </a:rPr>
              <a:t> людей в </a:t>
            </a:r>
            <a:r>
              <a:rPr lang="ru-RU" dirty="0" err="1" smtClean="0">
                <a:solidFill>
                  <a:srgbClr val="00B050"/>
                </a:solidFill>
              </a:rPr>
              <a:t>цю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країни</a:t>
            </a:r>
            <a:r>
              <a:rPr lang="ru-RU" dirty="0" smtClean="0">
                <a:solidFill>
                  <a:srgbClr val="00B050"/>
                </a:solidFill>
              </a:rPr>
              <a:t> з </a:t>
            </a:r>
            <a:r>
              <a:rPr lang="ru-RU" dirty="0" err="1" smtClean="0">
                <a:solidFill>
                  <a:srgbClr val="00B050"/>
                </a:solidFill>
              </a:rPr>
              <a:t>усього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світу</a:t>
            </a:r>
            <a:r>
              <a:rPr lang="ru-RU" dirty="0" smtClean="0">
                <a:solidFill>
                  <a:srgbClr val="00B050"/>
                </a:solidFill>
              </a:rPr>
              <a:t>. 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437" y="3902271"/>
            <a:ext cx="3719363" cy="278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76389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9119" y="885082"/>
            <a:ext cx="10353762" cy="7636618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Респу́бліка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І́ндія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— </a:t>
            </a:r>
            <a:r>
              <a:rPr lang="ru-RU" dirty="0" err="1">
                <a:solidFill>
                  <a:schemeClr val="bg1"/>
                </a:solidFill>
              </a:rPr>
              <a:t>країна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Південній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Азії</a:t>
            </a:r>
            <a:r>
              <a:rPr lang="ru-RU" dirty="0">
                <a:solidFill>
                  <a:schemeClr val="bg1"/>
                </a:solidFill>
              </a:rPr>
              <a:t>. На </a:t>
            </a:r>
            <a:r>
              <a:rPr lang="ru-RU" dirty="0" err="1">
                <a:solidFill>
                  <a:schemeClr val="bg1"/>
                </a:solidFill>
              </a:rPr>
              <a:t>північному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заході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межує</a:t>
            </a:r>
            <a:r>
              <a:rPr lang="ru-RU" dirty="0">
                <a:solidFill>
                  <a:schemeClr val="bg1"/>
                </a:solidFill>
              </a:rPr>
              <a:t> з Пакистаном; на </a:t>
            </a:r>
            <a:r>
              <a:rPr lang="ru-RU" dirty="0" err="1">
                <a:solidFill>
                  <a:schemeClr val="bg1"/>
                </a:solidFill>
              </a:rPr>
              <a:t>півночі</a:t>
            </a:r>
            <a:r>
              <a:rPr lang="ru-RU" dirty="0">
                <a:solidFill>
                  <a:schemeClr val="bg1"/>
                </a:solidFill>
              </a:rPr>
              <a:t> — з КНР, Непалом і Бутаном; на </a:t>
            </a:r>
            <a:r>
              <a:rPr lang="ru-RU" dirty="0" err="1">
                <a:solidFill>
                  <a:schemeClr val="bg1"/>
                </a:solidFill>
              </a:rPr>
              <a:t>сході</a:t>
            </a:r>
            <a:r>
              <a:rPr lang="ru-RU" dirty="0">
                <a:solidFill>
                  <a:schemeClr val="bg1"/>
                </a:solidFill>
              </a:rPr>
              <a:t> — з </a:t>
            </a:r>
            <a:r>
              <a:rPr lang="ru-RU" dirty="0" err="1">
                <a:solidFill>
                  <a:schemeClr val="bg1"/>
                </a:solidFill>
              </a:rPr>
              <a:t>М'янмою</a:t>
            </a:r>
            <a:r>
              <a:rPr lang="ru-RU" dirty="0">
                <a:solidFill>
                  <a:schemeClr val="bg1"/>
                </a:solidFill>
              </a:rPr>
              <a:t> і Бангладеш. На </a:t>
            </a:r>
            <a:r>
              <a:rPr lang="ru-RU" dirty="0" err="1">
                <a:solidFill>
                  <a:schemeClr val="bg1"/>
                </a:solidFill>
              </a:rPr>
              <a:t>півдні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вузька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Полкська</a:t>
            </a:r>
            <a:r>
              <a:rPr lang="ru-RU" dirty="0">
                <a:solidFill>
                  <a:schemeClr val="bg1"/>
                </a:solidFill>
              </a:rPr>
              <a:t> протока і </a:t>
            </a:r>
            <a:r>
              <a:rPr lang="ru-RU" dirty="0" err="1">
                <a:solidFill>
                  <a:schemeClr val="bg1"/>
                </a:solidFill>
              </a:rPr>
              <a:t>Манарська</a:t>
            </a:r>
            <a:r>
              <a:rPr lang="ru-RU" dirty="0">
                <a:solidFill>
                  <a:schemeClr val="bg1"/>
                </a:solidFill>
              </a:rPr>
              <a:t> затока </a:t>
            </a:r>
            <a:r>
              <a:rPr lang="ru-RU" dirty="0" err="1">
                <a:solidFill>
                  <a:schemeClr val="bg1"/>
                </a:solidFill>
              </a:rPr>
              <a:t>відділяють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Шрі</a:t>
            </a:r>
            <a:r>
              <a:rPr lang="ru-RU" dirty="0">
                <a:solidFill>
                  <a:schemeClr val="bg1"/>
                </a:solidFill>
              </a:rPr>
              <a:t>-Ланки. Протокою Грейт-</a:t>
            </a:r>
            <a:r>
              <a:rPr lang="ru-RU" dirty="0" err="1">
                <a:solidFill>
                  <a:schemeClr val="bg1"/>
                </a:solidFill>
              </a:rPr>
              <a:t>Ченнел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між</a:t>
            </a:r>
            <a:r>
              <a:rPr lang="ru-RU" dirty="0">
                <a:solidFill>
                  <a:schemeClr val="bg1"/>
                </a:solidFill>
              </a:rPr>
              <a:t> островами Великий </a:t>
            </a:r>
            <a:r>
              <a:rPr lang="ru-RU" dirty="0" err="1">
                <a:solidFill>
                  <a:schemeClr val="bg1"/>
                </a:solidFill>
              </a:rPr>
              <a:t>Нікобар</a:t>
            </a:r>
            <a:r>
              <a:rPr lang="ru-RU" dirty="0">
                <a:solidFill>
                  <a:schemeClr val="bg1"/>
                </a:solidFill>
              </a:rPr>
              <a:t> і Суматра проходить </a:t>
            </a:r>
            <a:r>
              <a:rPr lang="ru-RU" dirty="0" err="1">
                <a:solidFill>
                  <a:schemeClr val="bg1"/>
                </a:solidFill>
              </a:rPr>
              <a:t>морський</a:t>
            </a:r>
            <a:r>
              <a:rPr lang="ru-RU" dirty="0">
                <a:solidFill>
                  <a:schemeClr val="bg1"/>
                </a:solidFill>
              </a:rPr>
              <a:t> кордон </a:t>
            </a:r>
            <a:r>
              <a:rPr lang="ru-RU" dirty="0" err="1">
                <a:solidFill>
                  <a:schemeClr val="bg1"/>
                </a:solidFill>
              </a:rPr>
              <a:t>між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Індією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Індонезією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dirty="0" err="1">
                <a:solidFill>
                  <a:schemeClr val="bg1"/>
                </a:solidFill>
              </a:rPr>
              <a:t>Територія</a:t>
            </a:r>
            <a:r>
              <a:rPr lang="ru-RU" dirty="0">
                <a:solidFill>
                  <a:schemeClr val="bg1"/>
                </a:solidFill>
              </a:rPr>
              <a:t> — 3 166 829 км² (є 7-ю </a:t>
            </a:r>
            <a:r>
              <a:rPr lang="ru-RU" dirty="0" err="1">
                <a:solidFill>
                  <a:schemeClr val="bg1"/>
                </a:solidFill>
              </a:rPr>
              <a:t>країною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світі</a:t>
            </a:r>
            <a:r>
              <a:rPr lang="ru-RU" dirty="0">
                <a:solidFill>
                  <a:schemeClr val="bg1"/>
                </a:solidFill>
              </a:rPr>
              <a:t> за </a:t>
            </a:r>
            <a:r>
              <a:rPr lang="ru-RU" dirty="0" err="1">
                <a:solidFill>
                  <a:schemeClr val="bg1"/>
                </a:solidFill>
              </a:rPr>
              <a:t>географічною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площею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</a:p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Кількість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населення</a:t>
            </a:r>
            <a:r>
              <a:rPr lang="ru-RU" dirty="0">
                <a:solidFill>
                  <a:schemeClr val="bg1"/>
                </a:solidFill>
              </a:rPr>
              <a:t> — 1 млрд. 132 млн </a:t>
            </a:r>
            <a:r>
              <a:rPr lang="ru-RU" dirty="0" err="1">
                <a:solidFill>
                  <a:schemeClr val="bg1"/>
                </a:solidFill>
              </a:rPr>
              <a:t>осіб</a:t>
            </a:r>
            <a:r>
              <a:rPr lang="ru-RU" dirty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err="1">
                <a:solidFill>
                  <a:schemeClr val="bg1"/>
                </a:solidFill>
              </a:rPr>
              <a:t>Столиця</a:t>
            </a:r>
            <a:r>
              <a:rPr lang="ru-RU" dirty="0">
                <a:solidFill>
                  <a:schemeClr val="bg1"/>
                </a:solidFill>
              </a:rPr>
              <a:t> — Нью-</a:t>
            </a:r>
            <a:r>
              <a:rPr lang="ru-RU" dirty="0" err="1">
                <a:solidFill>
                  <a:schemeClr val="bg1"/>
                </a:solidFill>
              </a:rPr>
              <a:t>Делі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dirty="0" err="1">
                <a:solidFill>
                  <a:schemeClr val="bg1"/>
                </a:solidFill>
              </a:rPr>
              <a:t>Грошова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одиниця</a:t>
            </a:r>
            <a:r>
              <a:rPr lang="ru-RU" dirty="0">
                <a:solidFill>
                  <a:schemeClr val="bg1"/>
                </a:solidFill>
              </a:rPr>
              <a:t> — </a:t>
            </a:r>
            <a:r>
              <a:rPr lang="ru-RU" dirty="0" err="1">
                <a:solidFill>
                  <a:schemeClr val="bg1"/>
                </a:solidFill>
              </a:rPr>
              <a:t>індійська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рупія</a:t>
            </a:r>
            <a:r>
              <a:rPr lang="ru-RU" dirty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err="1" smtClean="0">
                <a:solidFill>
                  <a:schemeClr val="bg1"/>
                </a:solidFill>
              </a:rPr>
              <a:t>Офіційна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мова</a:t>
            </a:r>
            <a:r>
              <a:rPr lang="ru-RU" dirty="0">
                <a:solidFill>
                  <a:schemeClr val="bg1"/>
                </a:solidFill>
              </a:rPr>
              <a:t> — </a:t>
            </a:r>
            <a:r>
              <a:rPr lang="ru-RU" dirty="0" err="1">
                <a:solidFill>
                  <a:schemeClr val="bg1"/>
                </a:solidFill>
              </a:rPr>
              <a:t>гінді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та </a:t>
            </a:r>
            <a:r>
              <a:rPr lang="ru-RU" dirty="0" err="1" smtClean="0">
                <a:solidFill>
                  <a:schemeClr val="bg1"/>
                </a:solidFill>
              </a:rPr>
              <a:t>англійська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err="1">
                <a:solidFill>
                  <a:schemeClr val="bg1"/>
                </a:solidFill>
              </a:rPr>
              <a:t>Державний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устрій</a:t>
            </a:r>
            <a:r>
              <a:rPr lang="ru-RU" dirty="0">
                <a:solidFill>
                  <a:schemeClr val="bg1"/>
                </a:solidFill>
              </a:rPr>
              <a:t>	</a:t>
            </a:r>
            <a:r>
              <a:rPr lang="ru-RU" dirty="0" err="1">
                <a:solidFill>
                  <a:schemeClr val="bg1"/>
                </a:solidFill>
              </a:rPr>
              <a:t>Федеративна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республіка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Президент – </a:t>
            </a:r>
            <a:r>
              <a:rPr lang="ru-RU" dirty="0" err="1" smtClean="0">
                <a:solidFill>
                  <a:schemeClr val="bg1"/>
                </a:solidFill>
              </a:rPr>
              <a:t>Пратібха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Патіл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Прем'єр-міністр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– Манмохан </a:t>
            </a:r>
            <a:r>
              <a:rPr lang="ru-RU" dirty="0" err="1" smtClean="0">
                <a:solidFill>
                  <a:schemeClr val="bg1"/>
                </a:solidFill>
              </a:rPr>
              <a:t>Сінґх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57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41"/>
            <a:ext cx="12192000" cy="698504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7795" y="0"/>
            <a:ext cx="6757005" cy="1155699"/>
          </a:xfrm>
        </p:spPr>
        <p:txBody>
          <a:bodyPr/>
          <a:lstStyle/>
          <a:p>
            <a:r>
              <a:rPr lang="ru-RU" dirty="0" err="1"/>
              <a:t>Природні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та </a:t>
            </a:r>
            <a:r>
              <a:rPr lang="ru-RU" dirty="0" err="1"/>
              <a:t>ресурси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98800" y="1374883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/>
              <a:t>Тут </a:t>
            </a:r>
            <a:r>
              <a:rPr lang="ru-RU" sz="2000" dirty="0" err="1" smtClean="0"/>
              <a:t>розташовані</a:t>
            </a:r>
            <a:r>
              <a:rPr lang="ru-RU" sz="2000" dirty="0" smtClean="0"/>
              <a:t> </a:t>
            </a:r>
            <a:r>
              <a:rPr lang="ru-RU" sz="2000" dirty="0" err="1" smtClean="0"/>
              <a:t>найвищі</a:t>
            </a:r>
            <a:r>
              <a:rPr lang="ru-RU" sz="2000" dirty="0" smtClean="0"/>
              <a:t> гори </a:t>
            </a:r>
            <a:r>
              <a:rPr lang="ru-RU" sz="2000" dirty="0" err="1" smtClean="0"/>
              <a:t>світу</a:t>
            </a:r>
            <a:r>
              <a:rPr lang="ru-RU" sz="2000" dirty="0" smtClean="0"/>
              <a:t> </a:t>
            </a:r>
            <a:r>
              <a:rPr lang="ru-RU" sz="2000" dirty="0" err="1" smtClean="0"/>
              <a:t>Гімалаї</a:t>
            </a:r>
            <a:r>
              <a:rPr lang="ru-RU" sz="2000" dirty="0" smtClean="0"/>
              <a:t>, та </a:t>
            </a:r>
            <a:r>
              <a:rPr lang="ru-RU" sz="2000" dirty="0" err="1" smtClean="0"/>
              <a:t>Індо-Гангська</a:t>
            </a:r>
            <a:r>
              <a:rPr lang="ru-RU" sz="2000" dirty="0" smtClean="0"/>
              <a:t>  </a:t>
            </a:r>
            <a:r>
              <a:rPr lang="ru-RU" sz="2000" dirty="0" err="1" smtClean="0"/>
              <a:t>низовина</a:t>
            </a:r>
            <a:r>
              <a:rPr lang="ru-RU" sz="2000" dirty="0" smtClean="0"/>
              <a:t> (20%), та </a:t>
            </a:r>
            <a:r>
              <a:rPr lang="ru-RU" sz="2000" dirty="0" err="1" smtClean="0"/>
              <a:t>плоскогір’я</a:t>
            </a:r>
            <a:r>
              <a:rPr lang="ru-RU" sz="2000" dirty="0" smtClean="0"/>
              <a:t> Декан.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268172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Мінеральні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ресурси</a:t>
            </a:r>
            <a:r>
              <a:rPr lang="ru-RU" b="1" dirty="0" smtClean="0">
                <a:solidFill>
                  <a:srgbClr val="FF0000"/>
                </a:solidFill>
              </a:rPr>
              <a:t>:</a:t>
            </a:r>
            <a:r>
              <a:rPr lang="ru-RU" b="1" dirty="0" smtClean="0"/>
              <a:t> </a:t>
            </a:r>
            <a:r>
              <a:rPr lang="ru-RU" dirty="0" err="1" smtClean="0"/>
              <a:t>паливні</a:t>
            </a:r>
            <a:r>
              <a:rPr lang="ru-RU" dirty="0" smtClean="0"/>
              <a:t> – </a:t>
            </a:r>
            <a:r>
              <a:rPr lang="ru-RU" dirty="0" err="1" smtClean="0"/>
              <a:t>кам’яне</a:t>
            </a:r>
            <a:r>
              <a:rPr lang="ru-RU" dirty="0" smtClean="0"/>
              <a:t> </a:t>
            </a:r>
            <a:r>
              <a:rPr lang="ru-RU" dirty="0" err="1" smtClean="0"/>
              <a:t>вугілля</a:t>
            </a:r>
            <a:r>
              <a:rPr lang="ru-RU" dirty="0" smtClean="0"/>
              <a:t> (</a:t>
            </a:r>
            <a:r>
              <a:rPr lang="ru-RU" dirty="0" err="1" smtClean="0"/>
              <a:t>штати</a:t>
            </a:r>
            <a:r>
              <a:rPr lang="ru-RU" dirty="0" smtClean="0"/>
              <a:t> </a:t>
            </a:r>
            <a:r>
              <a:rPr lang="ru-RU" dirty="0" err="1" smtClean="0"/>
              <a:t>Біхар</a:t>
            </a:r>
            <a:r>
              <a:rPr lang="ru-RU" dirty="0" smtClean="0"/>
              <a:t>, </a:t>
            </a:r>
            <a:r>
              <a:rPr lang="ru-RU" dirty="0" err="1" smtClean="0"/>
              <a:t>Зх</a:t>
            </a:r>
            <a:r>
              <a:rPr lang="ru-RU" dirty="0" smtClean="0"/>
              <a:t>. </a:t>
            </a:r>
            <a:r>
              <a:rPr lang="ru-RU" dirty="0" err="1" smtClean="0"/>
              <a:t>Бенгалія</a:t>
            </a:r>
            <a:r>
              <a:rPr lang="ru-RU" dirty="0" smtClean="0"/>
              <a:t>), </a:t>
            </a:r>
            <a:r>
              <a:rPr lang="ru-RU" dirty="0" err="1" smtClean="0"/>
              <a:t>нафта</a:t>
            </a:r>
            <a:r>
              <a:rPr lang="ru-RU" dirty="0" smtClean="0"/>
              <a:t> та газ (</a:t>
            </a:r>
            <a:r>
              <a:rPr lang="ru-RU" dirty="0" err="1" smtClean="0"/>
              <a:t>пн-сх</a:t>
            </a:r>
            <a:r>
              <a:rPr lang="ru-RU" dirty="0" smtClean="0"/>
              <a:t>, </a:t>
            </a:r>
            <a:r>
              <a:rPr lang="ru-RU" dirty="0" err="1" smtClean="0"/>
              <a:t>пн-зх</a:t>
            </a:r>
            <a:r>
              <a:rPr lang="ru-RU" dirty="0" smtClean="0"/>
              <a:t>, на </a:t>
            </a:r>
            <a:r>
              <a:rPr lang="ru-RU" dirty="0" err="1" smtClean="0"/>
              <a:t>шельфі</a:t>
            </a:r>
            <a:r>
              <a:rPr lang="ru-RU" dirty="0" smtClean="0"/>
              <a:t>); </a:t>
            </a:r>
            <a:r>
              <a:rPr lang="ru-RU" dirty="0" err="1" smtClean="0"/>
              <a:t>рудні</a:t>
            </a:r>
            <a:r>
              <a:rPr lang="ru-RU" dirty="0" smtClean="0"/>
              <a:t> – </a:t>
            </a:r>
            <a:r>
              <a:rPr lang="ru-RU" dirty="0" err="1" smtClean="0"/>
              <a:t>залізна</a:t>
            </a:r>
            <a:r>
              <a:rPr lang="ru-RU" dirty="0" smtClean="0"/>
              <a:t> руда (</a:t>
            </a:r>
            <a:r>
              <a:rPr lang="ru-RU" dirty="0" err="1" smtClean="0"/>
              <a:t>Сх</a:t>
            </a:r>
            <a:r>
              <a:rPr lang="ru-RU" dirty="0" smtClean="0"/>
              <a:t>., </a:t>
            </a:r>
            <a:r>
              <a:rPr lang="ru-RU" dirty="0" err="1" smtClean="0"/>
              <a:t>Цн</a:t>
            </a:r>
            <a:r>
              <a:rPr lang="ru-RU" dirty="0" smtClean="0"/>
              <a:t>., </a:t>
            </a:r>
            <a:r>
              <a:rPr lang="ru-RU" dirty="0" err="1" smtClean="0"/>
              <a:t>Пд</a:t>
            </a:r>
            <a:r>
              <a:rPr lang="ru-RU" dirty="0" smtClean="0"/>
              <a:t>.), </a:t>
            </a:r>
            <a:r>
              <a:rPr lang="ru-RU" dirty="0" err="1" smtClean="0"/>
              <a:t>марганцева</a:t>
            </a:r>
            <a:r>
              <a:rPr lang="ru-RU" dirty="0" smtClean="0"/>
              <a:t> руда (</a:t>
            </a:r>
            <a:r>
              <a:rPr lang="ru-RU" dirty="0" err="1" smtClean="0"/>
              <a:t>Цн</a:t>
            </a:r>
            <a:r>
              <a:rPr lang="ru-RU" dirty="0" smtClean="0"/>
              <a:t>., </a:t>
            </a:r>
            <a:r>
              <a:rPr lang="ru-RU" dirty="0" err="1" smtClean="0"/>
              <a:t>Сх</a:t>
            </a:r>
            <a:r>
              <a:rPr lang="ru-RU" dirty="0" smtClean="0"/>
              <a:t>.), </a:t>
            </a:r>
            <a:r>
              <a:rPr lang="ru-RU" dirty="0" err="1" smtClean="0"/>
              <a:t>хромові</a:t>
            </a:r>
            <a:r>
              <a:rPr lang="ru-RU" dirty="0" smtClean="0"/>
              <a:t> </a:t>
            </a:r>
            <a:r>
              <a:rPr lang="ru-RU" dirty="0" err="1" smtClean="0"/>
              <a:t>руди</a:t>
            </a:r>
            <a:r>
              <a:rPr lang="ru-RU" dirty="0" smtClean="0"/>
              <a:t> (</a:t>
            </a:r>
            <a:r>
              <a:rPr lang="ru-RU" dirty="0" err="1" smtClean="0"/>
              <a:t>Сх</a:t>
            </a:r>
            <a:r>
              <a:rPr lang="ru-RU" dirty="0" smtClean="0"/>
              <a:t>., </a:t>
            </a:r>
            <a:r>
              <a:rPr lang="ru-RU" dirty="0" err="1" smtClean="0"/>
              <a:t>Пд</a:t>
            </a:r>
            <a:r>
              <a:rPr lang="ru-RU" dirty="0" smtClean="0"/>
              <a:t>.), </a:t>
            </a:r>
            <a:r>
              <a:rPr lang="ru-RU" dirty="0" err="1" smtClean="0"/>
              <a:t>Алюмінієві</a:t>
            </a:r>
            <a:r>
              <a:rPr lang="ru-RU" dirty="0" smtClean="0"/>
              <a:t> </a:t>
            </a:r>
            <a:r>
              <a:rPr lang="ru-RU" dirty="0" err="1" smtClean="0"/>
              <a:t>руди</a:t>
            </a:r>
            <a:r>
              <a:rPr lang="ru-RU" dirty="0" smtClean="0"/>
              <a:t> (</a:t>
            </a:r>
            <a:r>
              <a:rPr lang="ru-RU" dirty="0" err="1" smtClean="0"/>
              <a:t>Сх</a:t>
            </a:r>
            <a:r>
              <a:rPr lang="ru-RU" dirty="0" smtClean="0"/>
              <a:t>., </a:t>
            </a:r>
            <a:r>
              <a:rPr lang="ru-RU" dirty="0" err="1" smtClean="0"/>
              <a:t>Зх</a:t>
            </a:r>
            <a:r>
              <a:rPr lang="ru-RU" dirty="0" smtClean="0"/>
              <a:t>.), </a:t>
            </a:r>
            <a:r>
              <a:rPr lang="ru-RU" dirty="0" err="1" smtClean="0"/>
              <a:t>мідні</a:t>
            </a:r>
            <a:r>
              <a:rPr lang="ru-RU" dirty="0" smtClean="0"/>
              <a:t> та </a:t>
            </a:r>
            <a:r>
              <a:rPr lang="ru-RU" dirty="0" err="1" smtClean="0"/>
              <a:t>поліметалеві</a:t>
            </a:r>
            <a:r>
              <a:rPr lang="ru-RU" dirty="0" smtClean="0"/>
              <a:t> </a:t>
            </a:r>
            <a:r>
              <a:rPr lang="ru-RU" dirty="0" err="1" smtClean="0"/>
              <a:t>руди</a:t>
            </a:r>
            <a:r>
              <a:rPr lang="ru-RU" dirty="0" smtClean="0"/>
              <a:t> (</a:t>
            </a:r>
            <a:r>
              <a:rPr lang="ru-RU" dirty="0" err="1" smtClean="0"/>
              <a:t>Пн-зх</a:t>
            </a:r>
            <a:r>
              <a:rPr lang="ru-RU" dirty="0" smtClean="0"/>
              <a:t>, </a:t>
            </a:r>
            <a:r>
              <a:rPr lang="ru-RU" dirty="0" err="1" smtClean="0"/>
              <a:t>Сх</a:t>
            </a:r>
            <a:r>
              <a:rPr lang="ru-RU" dirty="0" smtClean="0"/>
              <a:t>.); </a:t>
            </a:r>
            <a:r>
              <a:rPr lang="ru-RU" dirty="0" err="1" smtClean="0"/>
              <a:t>нерудні</a:t>
            </a:r>
            <a:r>
              <a:rPr lang="ru-RU" dirty="0" smtClean="0"/>
              <a:t> – слюда (</a:t>
            </a:r>
            <a:r>
              <a:rPr lang="ru-RU" dirty="0" err="1" smtClean="0"/>
              <a:t>Сх</a:t>
            </a:r>
            <a:r>
              <a:rPr lang="ru-RU" dirty="0" smtClean="0"/>
              <a:t>., </a:t>
            </a:r>
            <a:r>
              <a:rPr lang="ru-RU" dirty="0" err="1" smtClean="0"/>
              <a:t>Зх</a:t>
            </a:r>
            <a:r>
              <a:rPr lang="ru-RU" dirty="0" smtClean="0"/>
              <a:t>.), </a:t>
            </a:r>
            <a:r>
              <a:rPr lang="ru-RU" dirty="0" err="1" smtClean="0"/>
              <a:t>графіт</a:t>
            </a:r>
            <a:r>
              <a:rPr lang="ru-RU" dirty="0" smtClean="0"/>
              <a:t> (</a:t>
            </a:r>
            <a:r>
              <a:rPr lang="ru-RU" dirty="0" err="1" smtClean="0"/>
              <a:t>Сх</a:t>
            </a:r>
            <a:r>
              <a:rPr lang="ru-RU" dirty="0" smtClean="0"/>
              <a:t>.), </a:t>
            </a:r>
            <a:r>
              <a:rPr lang="ru-RU" dirty="0" err="1" smtClean="0"/>
              <a:t>кам’яна</a:t>
            </a:r>
            <a:r>
              <a:rPr lang="ru-RU" dirty="0" smtClean="0"/>
              <a:t> </a:t>
            </a:r>
            <a:r>
              <a:rPr lang="ru-RU" dirty="0" err="1" smtClean="0"/>
              <a:t>сіль</a:t>
            </a:r>
            <a:r>
              <a:rPr lang="ru-RU" dirty="0" smtClean="0"/>
              <a:t> (</a:t>
            </a:r>
            <a:r>
              <a:rPr lang="ru-RU" dirty="0" err="1" smtClean="0"/>
              <a:t>Пн-зх</a:t>
            </a:r>
            <a:r>
              <a:rPr lang="ru-RU" dirty="0" smtClean="0"/>
              <a:t>), </a:t>
            </a:r>
            <a:r>
              <a:rPr lang="ru-RU" dirty="0" err="1" smtClean="0"/>
              <a:t>алмази</a:t>
            </a:r>
            <a:r>
              <a:rPr lang="ru-RU" dirty="0" smtClean="0"/>
              <a:t> (</a:t>
            </a:r>
            <a:r>
              <a:rPr lang="ru-RU" dirty="0" err="1" smtClean="0"/>
              <a:t>Пн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5" y="2917336"/>
            <a:ext cx="2734932" cy="18070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5" y="4913361"/>
            <a:ext cx="2787137" cy="17556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4987889"/>
            <a:ext cx="3043248" cy="168114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50376" y="517685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 smtClean="0">
                <a:solidFill>
                  <a:srgbClr val="00B0F0"/>
                </a:solidFill>
              </a:rPr>
              <a:t>Найвища</a:t>
            </a:r>
            <a:r>
              <a:rPr lang="ru-RU" sz="2400" b="1" dirty="0" smtClean="0">
                <a:solidFill>
                  <a:srgbClr val="00B0F0"/>
                </a:solidFill>
              </a:rPr>
              <a:t> точка </a:t>
            </a:r>
            <a:r>
              <a:rPr lang="ru-RU" sz="2400" dirty="0" smtClean="0"/>
              <a:t>— гора </a:t>
            </a:r>
            <a:r>
              <a:rPr lang="ru-RU" sz="2400" dirty="0" err="1" smtClean="0"/>
              <a:t>Чогорі</a:t>
            </a:r>
            <a:r>
              <a:rPr lang="ru-RU" sz="2400" dirty="0" smtClean="0"/>
              <a:t> на </a:t>
            </a:r>
            <a:r>
              <a:rPr lang="ru-RU" sz="2400" dirty="0" err="1" smtClean="0"/>
              <a:t>півночі</a:t>
            </a:r>
            <a:r>
              <a:rPr lang="ru-RU" sz="2400" dirty="0" smtClean="0"/>
              <a:t> (на </a:t>
            </a:r>
            <a:r>
              <a:rPr lang="ru-RU" sz="2400" dirty="0" err="1" smtClean="0"/>
              <a:t>кордоні</a:t>
            </a:r>
            <a:r>
              <a:rPr lang="ru-RU" sz="2400" dirty="0" smtClean="0"/>
              <a:t> з </a:t>
            </a:r>
            <a:r>
              <a:rPr lang="ru-RU" sz="2400" dirty="0" err="1" smtClean="0"/>
              <a:t>Китаєм</a:t>
            </a:r>
            <a:r>
              <a:rPr lang="ru-RU" sz="2400" dirty="0" smtClean="0"/>
              <a:t>) — 8611 м.</a:t>
            </a:r>
            <a:endParaRPr lang="ru-RU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4863" y="2841425"/>
            <a:ext cx="2611844" cy="195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0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590"/>
          </a:xfrm>
        </p:spPr>
      </p:pic>
      <p:sp>
        <p:nvSpPr>
          <p:cNvPr id="6" name="Прямоугольник 5"/>
          <p:cNvSpPr/>
          <p:nvPr/>
        </p:nvSpPr>
        <p:spPr>
          <a:xfrm>
            <a:off x="3724430" y="697009"/>
            <a:ext cx="607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Грунти: </a:t>
            </a:r>
            <a:r>
              <a:rPr lang="ru-RU" sz="2000" dirty="0" err="1" smtClean="0"/>
              <a:t>чорні</a:t>
            </a:r>
            <a:r>
              <a:rPr lang="ru-RU" sz="2000" dirty="0" smtClean="0"/>
              <a:t> </a:t>
            </a:r>
            <a:r>
              <a:rPr lang="ru-RU" sz="2000" dirty="0" err="1" smtClean="0"/>
              <a:t>тропічні</a:t>
            </a:r>
            <a:r>
              <a:rPr lang="ru-RU" sz="2000" dirty="0" smtClean="0"/>
              <a:t> (</a:t>
            </a:r>
            <a:r>
              <a:rPr lang="ru-RU" sz="2000" dirty="0" err="1" smtClean="0"/>
              <a:t>плоскогір’я</a:t>
            </a:r>
            <a:r>
              <a:rPr lang="ru-RU" sz="2000" dirty="0" smtClean="0"/>
              <a:t> Декан), </a:t>
            </a:r>
            <a:r>
              <a:rPr lang="ru-RU" sz="2000" dirty="0" err="1" smtClean="0"/>
              <a:t>червоноземи</a:t>
            </a:r>
            <a:r>
              <a:rPr lang="ru-RU" sz="2000" dirty="0" smtClean="0"/>
              <a:t>, </a:t>
            </a:r>
            <a:r>
              <a:rPr lang="ru-RU" sz="2000" dirty="0" err="1" smtClean="0"/>
              <a:t>фералліти</a:t>
            </a:r>
            <a:r>
              <a:rPr lang="ru-RU" sz="2000" dirty="0" smtClean="0"/>
              <a:t> (</a:t>
            </a:r>
            <a:r>
              <a:rPr lang="ru-RU" sz="2000" dirty="0" err="1" smtClean="0"/>
              <a:t>Зх</a:t>
            </a:r>
            <a:r>
              <a:rPr lang="ru-RU" sz="2000" dirty="0" smtClean="0"/>
              <a:t>., </a:t>
            </a:r>
            <a:r>
              <a:rPr lang="ru-RU" sz="2000" dirty="0" err="1" smtClean="0"/>
              <a:t>Гімалаї</a:t>
            </a:r>
            <a:r>
              <a:rPr lang="ru-RU" sz="2000" dirty="0" smtClean="0"/>
              <a:t>).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08300" y="174197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 smtClean="0"/>
              <a:t>Ліси</a:t>
            </a:r>
            <a:r>
              <a:rPr lang="ru-RU" sz="2000" dirty="0"/>
              <a:t> </a:t>
            </a:r>
            <a:r>
              <a:rPr lang="ru-RU" sz="2000" dirty="0" err="1" smtClean="0"/>
              <a:t>займають</a:t>
            </a:r>
            <a:r>
              <a:rPr lang="ru-RU" sz="2000" dirty="0" smtClean="0"/>
              <a:t> 20% </a:t>
            </a:r>
            <a:r>
              <a:rPr lang="ru-RU" sz="2000" dirty="0" err="1" smtClean="0"/>
              <a:t>площі</a:t>
            </a:r>
            <a:r>
              <a:rPr lang="ru-RU" sz="2000" dirty="0" smtClean="0"/>
              <a:t>, </a:t>
            </a:r>
            <a:r>
              <a:rPr lang="ru-RU" sz="2000" dirty="0" err="1" smtClean="0"/>
              <a:t>катастрофічне</a:t>
            </a:r>
            <a:r>
              <a:rPr lang="ru-RU" sz="2000" dirty="0" smtClean="0"/>
              <a:t> </a:t>
            </a:r>
            <a:r>
              <a:rPr lang="ru-RU" sz="2000" dirty="0" err="1" smtClean="0"/>
              <a:t>скорочення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площі</a:t>
            </a:r>
            <a:r>
              <a:rPr lang="ru-RU" sz="2000" dirty="0" smtClean="0"/>
              <a:t> </a:t>
            </a:r>
            <a:r>
              <a:rPr lang="ru-RU" sz="2000" dirty="0" err="1" smtClean="0"/>
              <a:t>лісів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17900" y="2632412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/>
              <a:t>Р</a:t>
            </a:r>
            <a:r>
              <a:rPr lang="ru-RU" sz="2000" dirty="0" err="1" smtClean="0"/>
              <a:t>ічки</a:t>
            </a:r>
            <a:r>
              <a:rPr lang="ru-RU" sz="2000" dirty="0" smtClean="0"/>
              <a:t> – </a:t>
            </a:r>
            <a:r>
              <a:rPr lang="ru-RU" sz="2000" dirty="0" err="1" smtClean="0"/>
              <a:t>Інд</a:t>
            </a:r>
            <a:r>
              <a:rPr lang="ru-RU" sz="2000" dirty="0" smtClean="0"/>
              <a:t>, Ганг, Брахмапутра (</a:t>
            </a:r>
            <a:r>
              <a:rPr lang="ru-RU" sz="2000" dirty="0" err="1" smtClean="0"/>
              <a:t>судноплавні</a:t>
            </a:r>
            <a:r>
              <a:rPr lang="ru-RU" sz="2000" dirty="0" smtClean="0"/>
              <a:t>); на </a:t>
            </a:r>
            <a:r>
              <a:rPr lang="ru-RU" sz="2000" dirty="0" err="1" smtClean="0"/>
              <a:t>річках</a:t>
            </a:r>
            <a:r>
              <a:rPr lang="ru-RU" sz="2000" dirty="0" smtClean="0"/>
              <a:t> Декану та </a:t>
            </a:r>
            <a:r>
              <a:rPr lang="ru-RU" sz="2000" dirty="0" err="1" smtClean="0"/>
              <a:t>Гімалаїв</a:t>
            </a:r>
            <a:r>
              <a:rPr lang="ru-RU" sz="2000" dirty="0" smtClean="0"/>
              <a:t> </a:t>
            </a:r>
            <a:r>
              <a:rPr lang="ru-RU" sz="2000" dirty="0" err="1" smtClean="0"/>
              <a:t>виробляють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електроенергію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269567"/>
            <a:ext cx="3060700" cy="22955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467" y="3648075"/>
            <a:ext cx="3829600" cy="28670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430" y="3921757"/>
            <a:ext cx="3680207" cy="285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8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4"/>
            <a:ext cx="12192000" cy="7620000"/>
          </a:xfrm>
        </p:spPr>
      </p:pic>
      <p:sp>
        <p:nvSpPr>
          <p:cNvPr id="5" name="Прямоугольник 4"/>
          <p:cNvSpPr/>
          <p:nvPr/>
        </p:nvSpPr>
        <p:spPr>
          <a:xfrm>
            <a:off x="3251200" y="1935921"/>
            <a:ext cx="6769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Індія </a:t>
            </a:r>
            <a:r>
              <a:rPr lang="ru-RU" sz="2000" b="1" dirty="0" err="1" smtClean="0">
                <a:solidFill>
                  <a:schemeClr val="bg1"/>
                </a:solidFill>
              </a:rPr>
              <a:t>розташована</a:t>
            </a:r>
            <a:r>
              <a:rPr lang="ru-RU" sz="2000" b="1" dirty="0" smtClean="0">
                <a:solidFill>
                  <a:schemeClr val="bg1"/>
                </a:solidFill>
              </a:rPr>
              <a:t> в </a:t>
            </a:r>
            <a:r>
              <a:rPr lang="ru-RU" sz="2000" b="1" dirty="0" err="1" smtClean="0">
                <a:solidFill>
                  <a:schemeClr val="bg1"/>
                </a:solidFill>
              </a:rPr>
              <a:t>субекваторіальному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кліматичному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поясі</a:t>
            </a:r>
            <a:r>
              <a:rPr lang="ru-RU" sz="2000" b="1" dirty="0" smtClean="0">
                <a:solidFill>
                  <a:schemeClr val="bg1"/>
                </a:solidFill>
              </a:rPr>
              <a:t>. 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  </a:t>
            </a:r>
            <a:r>
              <a:rPr lang="ru-RU" sz="2000" b="1" dirty="0" err="1" smtClean="0">
                <a:solidFill>
                  <a:schemeClr val="bg1"/>
                </a:solidFill>
              </a:rPr>
              <a:t>Яскраво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виражений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мусонний</a:t>
            </a:r>
            <a:r>
              <a:rPr lang="ru-RU" sz="2000" b="1" dirty="0" smtClean="0">
                <a:solidFill>
                  <a:schemeClr val="bg1"/>
                </a:solidFill>
              </a:rPr>
              <a:t> тип </a:t>
            </a:r>
            <a:r>
              <a:rPr lang="ru-RU" sz="2000" b="1" dirty="0" err="1" smtClean="0">
                <a:solidFill>
                  <a:schemeClr val="bg1"/>
                </a:solidFill>
              </a:rPr>
              <a:t>клімату</a:t>
            </a:r>
            <a:r>
              <a:rPr lang="ru-RU" sz="2000" b="1" dirty="0" smtClean="0">
                <a:solidFill>
                  <a:schemeClr val="bg1"/>
                </a:solidFill>
              </a:rPr>
              <a:t>. </a:t>
            </a:r>
          </a:p>
          <a:p>
            <a:r>
              <a:rPr lang="ru-RU" sz="2000" b="1" dirty="0" err="1" smtClean="0">
                <a:solidFill>
                  <a:schemeClr val="bg1"/>
                </a:solidFill>
              </a:rPr>
              <a:t>Спостерігається</a:t>
            </a:r>
            <a:r>
              <a:rPr lang="ru-RU" sz="2000" b="1" dirty="0" smtClean="0">
                <a:solidFill>
                  <a:schemeClr val="bg1"/>
                </a:solidFill>
              </a:rPr>
              <a:t> 3 </a:t>
            </a:r>
            <a:r>
              <a:rPr lang="ru-RU" sz="2000" b="1" dirty="0" err="1" smtClean="0">
                <a:solidFill>
                  <a:schemeClr val="bg1"/>
                </a:solidFill>
              </a:rPr>
              <a:t>сезони</a:t>
            </a:r>
            <a:r>
              <a:rPr lang="ru-RU" sz="2000" b="1" dirty="0" smtClean="0">
                <a:solidFill>
                  <a:schemeClr val="bg1"/>
                </a:solidFill>
              </a:rPr>
              <a:t>:</a:t>
            </a:r>
          </a:p>
          <a:p>
            <a:r>
              <a:rPr lang="ru-RU" sz="2000" b="1" dirty="0" err="1" smtClean="0">
                <a:solidFill>
                  <a:schemeClr val="bg1"/>
                </a:solidFill>
              </a:rPr>
              <a:t>Сухий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прохолодний</a:t>
            </a:r>
            <a:r>
              <a:rPr lang="ru-RU" sz="2000" b="1" dirty="0" smtClean="0">
                <a:solidFill>
                  <a:schemeClr val="bg1"/>
                </a:solidFill>
              </a:rPr>
              <a:t> - +12˚ …+25˚ (1-2 </a:t>
            </a:r>
            <a:r>
              <a:rPr lang="ru-RU" sz="2000" b="1" dirty="0" err="1" smtClean="0">
                <a:solidFill>
                  <a:schemeClr val="bg1"/>
                </a:solidFill>
              </a:rPr>
              <a:t>місяці</a:t>
            </a:r>
            <a:r>
              <a:rPr lang="ru-RU" sz="2000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ru-RU" sz="2000" b="1" dirty="0" err="1" smtClean="0">
                <a:solidFill>
                  <a:schemeClr val="bg1"/>
                </a:solidFill>
              </a:rPr>
              <a:t>Сухий</a:t>
            </a:r>
            <a:r>
              <a:rPr lang="ru-RU" sz="2000" b="1" dirty="0" smtClean="0">
                <a:solidFill>
                  <a:schemeClr val="bg1"/>
                </a:solidFill>
              </a:rPr>
              <a:t> жаркий - +35˚ …+40˚ (3-5 </a:t>
            </a:r>
            <a:r>
              <a:rPr lang="ru-RU" sz="2000" b="1" dirty="0" err="1" smtClean="0">
                <a:solidFill>
                  <a:schemeClr val="bg1"/>
                </a:solidFill>
              </a:rPr>
              <a:t>місяці</a:t>
            </a:r>
            <a:r>
              <a:rPr lang="ru-RU" sz="2000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ru-RU" sz="2000" b="1" dirty="0" err="1" smtClean="0">
                <a:solidFill>
                  <a:schemeClr val="bg1"/>
                </a:solidFill>
              </a:rPr>
              <a:t>Вологий</a:t>
            </a:r>
            <a:r>
              <a:rPr lang="ru-RU" sz="2000" b="1" dirty="0" smtClean="0">
                <a:solidFill>
                  <a:schemeClr val="bg1"/>
                </a:solidFill>
              </a:rPr>
              <a:t> жаркий - +25˚ …+30˚ (6-10 </a:t>
            </a:r>
            <a:r>
              <a:rPr lang="ru-RU" sz="2000" b="1" dirty="0" err="1" smtClean="0">
                <a:solidFill>
                  <a:schemeClr val="bg1"/>
                </a:solidFill>
              </a:rPr>
              <a:t>місяці</a:t>
            </a:r>
            <a:r>
              <a:rPr lang="ru-RU" sz="2000" b="1" dirty="0" smtClean="0">
                <a:solidFill>
                  <a:schemeClr val="bg1"/>
                </a:solidFill>
              </a:rPr>
              <a:t>)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Опади – 2000 мм на </a:t>
            </a:r>
            <a:r>
              <a:rPr lang="ru-RU" sz="2000" b="1" dirty="0" err="1" smtClean="0">
                <a:solidFill>
                  <a:schemeClr val="bg1"/>
                </a:solidFill>
              </a:rPr>
              <a:t>рік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2-3 </a:t>
            </a:r>
            <a:r>
              <a:rPr lang="ru-RU" sz="2000" b="1" dirty="0" err="1" smtClean="0">
                <a:solidFill>
                  <a:schemeClr val="bg1"/>
                </a:solidFill>
              </a:rPr>
              <a:t>врожаї</a:t>
            </a:r>
            <a:r>
              <a:rPr lang="ru-RU" sz="2000" b="1" dirty="0" smtClean="0">
                <a:solidFill>
                  <a:schemeClr val="bg1"/>
                </a:solidFill>
              </a:rPr>
              <a:t> на </a:t>
            </a:r>
            <a:r>
              <a:rPr lang="ru-RU" sz="2000" b="1" dirty="0" err="1" smtClean="0">
                <a:solidFill>
                  <a:schemeClr val="bg1"/>
                </a:solidFill>
              </a:rPr>
              <a:t>рік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24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222091" y="761661"/>
            <a:ext cx="5588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Індія </a:t>
            </a:r>
            <a:r>
              <a:rPr lang="ru-RU" sz="2400" dirty="0" err="1" smtClean="0">
                <a:solidFill>
                  <a:schemeClr val="bg1"/>
                </a:solidFill>
              </a:rPr>
              <a:t>багатонаціональна</a:t>
            </a:r>
            <a:r>
              <a:rPr lang="ru-RU" sz="2400" dirty="0" smtClean="0">
                <a:solidFill>
                  <a:schemeClr val="bg1"/>
                </a:solidFill>
              </a:rPr>
              <a:t> держава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    (≈ 150 </a:t>
            </a:r>
            <a:r>
              <a:rPr lang="ru-RU" sz="2400" dirty="0" err="1" smtClean="0">
                <a:solidFill>
                  <a:schemeClr val="bg1"/>
                </a:solidFill>
              </a:rPr>
              <a:t>націй</a:t>
            </a:r>
            <a:r>
              <a:rPr lang="ru-RU" sz="2400" dirty="0" smtClean="0">
                <a:solidFill>
                  <a:schemeClr val="bg1"/>
                </a:solidFill>
              </a:rPr>
              <a:t>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ЇЇ </a:t>
            </a:r>
            <a:r>
              <a:rPr lang="ru-RU" sz="2400" dirty="0" err="1" smtClean="0">
                <a:solidFill>
                  <a:schemeClr val="bg1"/>
                </a:solidFill>
              </a:rPr>
              <a:t>населяють</a:t>
            </a:r>
            <a:r>
              <a:rPr lang="ru-RU" sz="2400" dirty="0" smtClean="0">
                <a:solidFill>
                  <a:schemeClr val="bg1"/>
                </a:solidFill>
              </a:rPr>
              <a:t> народи, </a:t>
            </a:r>
            <a:r>
              <a:rPr lang="ru-RU" sz="2400" dirty="0" err="1" smtClean="0">
                <a:solidFill>
                  <a:schemeClr val="bg1"/>
                </a:solidFill>
              </a:rPr>
              <a:t>представники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яких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відрізняються</a:t>
            </a:r>
            <a:r>
              <a:rPr lang="ru-RU" sz="2400" dirty="0" smtClean="0">
                <a:solidFill>
                  <a:schemeClr val="bg1"/>
                </a:solidFill>
              </a:rPr>
              <a:t> один </a:t>
            </a:r>
            <a:r>
              <a:rPr lang="ru-RU" sz="2400" dirty="0" err="1" smtClean="0">
                <a:solidFill>
                  <a:schemeClr val="bg1"/>
                </a:solidFill>
              </a:rPr>
              <a:t>від</a:t>
            </a:r>
            <a:r>
              <a:rPr lang="ru-RU" sz="2400" dirty="0" smtClean="0">
                <a:solidFill>
                  <a:schemeClr val="bg1"/>
                </a:solidFill>
              </a:rPr>
              <a:t> одного як </a:t>
            </a:r>
            <a:r>
              <a:rPr lang="ru-RU" sz="2400" dirty="0" err="1" smtClean="0">
                <a:solidFill>
                  <a:schemeClr val="bg1"/>
                </a:solidFill>
              </a:rPr>
              <a:t>зовнішнім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виглядом</a:t>
            </a:r>
            <a:r>
              <a:rPr lang="ru-RU" sz="2400" dirty="0" smtClean="0">
                <a:solidFill>
                  <a:schemeClr val="bg1"/>
                </a:solidFill>
              </a:rPr>
              <a:t> так </a:t>
            </a:r>
            <a:r>
              <a:rPr lang="ru-RU" sz="2400" dirty="0" err="1" smtClean="0">
                <a:solidFill>
                  <a:schemeClr val="bg1"/>
                </a:solidFill>
              </a:rPr>
              <a:t>мовою</a:t>
            </a:r>
            <a:r>
              <a:rPr lang="ru-RU" sz="2400" dirty="0" smtClean="0">
                <a:solidFill>
                  <a:schemeClr val="bg1"/>
                </a:solidFill>
              </a:rPr>
              <a:t> та </a:t>
            </a:r>
            <a:r>
              <a:rPr lang="ru-RU" sz="2400" dirty="0" err="1" smtClean="0">
                <a:solidFill>
                  <a:schemeClr val="bg1"/>
                </a:solidFill>
              </a:rPr>
              <a:t>звичаями</a:t>
            </a:r>
            <a:r>
              <a:rPr lang="ru-RU" sz="2400" dirty="0" smtClean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 smtClean="0">
                <a:solidFill>
                  <a:schemeClr val="bg1"/>
                </a:solidFill>
              </a:rPr>
              <a:t>Характерний</a:t>
            </a:r>
            <a:r>
              <a:rPr lang="ru-RU" sz="2400" dirty="0" smtClean="0">
                <a:solidFill>
                  <a:schemeClr val="bg1"/>
                </a:solidFill>
              </a:rPr>
              <a:t> ІІ тип </a:t>
            </a:r>
            <a:r>
              <a:rPr lang="ru-RU" sz="2400" dirty="0" err="1" smtClean="0">
                <a:solidFill>
                  <a:schemeClr val="bg1"/>
                </a:solidFill>
              </a:rPr>
              <a:t>відтворення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населення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 smtClean="0">
                <a:solidFill>
                  <a:schemeClr val="bg1"/>
                </a:solidFill>
              </a:rPr>
              <a:t>Природний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приріст</a:t>
            </a:r>
            <a:r>
              <a:rPr lang="ru-RU" sz="2400" dirty="0" smtClean="0">
                <a:solidFill>
                  <a:schemeClr val="bg1"/>
                </a:solidFill>
              </a:rPr>
              <a:t> ≈ 16 </a:t>
            </a:r>
            <a:r>
              <a:rPr lang="ru-RU" sz="2400" dirty="0" err="1" smtClean="0">
                <a:solidFill>
                  <a:schemeClr val="bg1"/>
                </a:solidFill>
              </a:rPr>
              <a:t>чоловік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 smtClean="0">
                <a:solidFill>
                  <a:schemeClr val="bg1"/>
                </a:solidFill>
              </a:rPr>
              <a:t>Демографічна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політика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спрямована</a:t>
            </a:r>
            <a:r>
              <a:rPr lang="ru-RU" sz="2400" dirty="0" smtClean="0">
                <a:solidFill>
                  <a:schemeClr val="bg1"/>
                </a:solidFill>
              </a:rPr>
              <a:t> на </a:t>
            </a:r>
            <a:r>
              <a:rPr lang="ru-RU" sz="2400" dirty="0" err="1" smtClean="0">
                <a:solidFill>
                  <a:schemeClr val="bg1"/>
                </a:solidFill>
              </a:rPr>
              <a:t>зменшення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кількості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населення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≈ 20% </a:t>
            </a:r>
            <a:r>
              <a:rPr lang="ru-RU" sz="2400" dirty="0" err="1" smtClean="0">
                <a:solidFill>
                  <a:schemeClr val="bg1"/>
                </a:solidFill>
              </a:rPr>
              <a:t>безробітніх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 smtClean="0">
                <a:solidFill>
                  <a:schemeClr val="bg1"/>
                </a:solidFill>
              </a:rPr>
              <a:t>Низький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рівень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кваліфікації</a:t>
            </a:r>
            <a:r>
              <a:rPr lang="ru-RU" sz="2400" dirty="0" smtClean="0">
                <a:solidFill>
                  <a:schemeClr val="bg1"/>
                </a:solidFill>
              </a:rPr>
              <a:t> (60% </a:t>
            </a:r>
            <a:r>
              <a:rPr lang="ru-RU" sz="2400" dirty="0" err="1" smtClean="0">
                <a:solidFill>
                  <a:schemeClr val="bg1"/>
                </a:solidFill>
              </a:rPr>
              <a:t>неписемних</a:t>
            </a:r>
            <a:r>
              <a:rPr lang="ru-RU" sz="2400" dirty="0" smtClean="0">
                <a:solidFill>
                  <a:schemeClr val="bg1"/>
                </a:solidFill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72% - </a:t>
            </a:r>
            <a:r>
              <a:rPr lang="ru-RU" sz="2400" dirty="0" err="1" smtClean="0">
                <a:solidFill>
                  <a:schemeClr val="bg1"/>
                </a:solidFill>
              </a:rPr>
              <a:t>працюючих</a:t>
            </a:r>
            <a:r>
              <a:rPr lang="ru-RU" sz="2400" dirty="0" smtClean="0">
                <a:solidFill>
                  <a:schemeClr val="bg1"/>
                </a:solidFill>
              </a:rPr>
              <a:t> у с/г, 10% - </a:t>
            </a:r>
            <a:r>
              <a:rPr lang="ru-RU" sz="2400" dirty="0" err="1" smtClean="0">
                <a:solidFill>
                  <a:schemeClr val="bg1"/>
                </a:solidFill>
              </a:rPr>
              <a:t>промисловість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750" y="131298"/>
            <a:ext cx="3016250" cy="19706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7614" y="2117638"/>
            <a:ext cx="3032125" cy="22793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091" y="4440355"/>
            <a:ext cx="3476909" cy="232566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87517" y="144315"/>
            <a:ext cx="20532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</a:rPr>
              <a:t>Населення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7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5" y="-8419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435100" y="147241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70C0"/>
                </a:solidFill>
              </a:rPr>
              <a:t>За </a:t>
            </a:r>
            <a:r>
              <a:rPr lang="ru-RU" sz="2000" dirty="0" err="1" smtClean="0">
                <a:solidFill>
                  <a:srgbClr val="0070C0"/>
                </a:solidFill>
              </a:rPr>
              <a:t>кількістю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</a:rPr>
              <a:t>населння</a:t>
            </a:r>
            <a:r>
              <a:rPr lang="ru-RU" sz="2000" dirty="0" smtClean="0">
                <a:solidFill>
                  <a:srgbClr val="0070C0"/>
                </a:solidFill>
              </a:rPr>
              <a:t> Індія </a:t>
            </a:r>
            <a:r>
              <a:rPr lang="ru-RU" sz="2000" dirty="0" err="1" smtClean="0">
                <a:solidFill>
                  <a:srgbClr val="0070C0"/>
                </a:solidFill>
              </a:rPr>
              <a:t>займає</a:t>
            </a:r>
            <a:r>
              <a:rPr lang="ru-RU" sz="2000" dirty="0" smtClean="0">
                <a:solidFill>
                  <a:srgbClr val="0070C0"/>
                </a:solidFill>
              </a:rPr>
              <a:t> друге </a:t>
            </a:r>
            <a:r>
              <a:rPr lang="ru-RU" sz="2000" dirty="0" err="1" smtClean="0">
                <a:solidFill>
                  <a:srgbClr val="0070C0"/>
                </a:solidFill>
              </a:rPr>
              <a:t>місце</a:t>
            </a:r>
            <a:r>
              <a:rPr lang="ru-RU" sz="2000" dirty="0" smtClean="0">
                <a:solidFill>
                  <a:srgbClr val="0070C0"/>
                </a:solidFill>
              </a:rPr>
              <a:t> в </a:t>
            </a:r>
            <a:r>
              <a:rPr lang="ru-RU" sz="2000" dirty="0" err="1" smtClean="0">
                <a:solidFill>
                  <a:srgbClr val="0070C0"/>
                </a:solidFill>
              </a:rPr>
              <a:t>світі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</a:rPr>
              <a:t>після</a:t>
            </a:r>
            <a:r>
              <a:rPr lang="ru-RU" sz="2000" dirty="0" smtClean="0">
                <a:solidFill>
                  <a:srgbClr val="0070C0"/>
                </a:solidFill>
              </a:rPr>
              <a:t> Китаю.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err="1" smtClean="0">
                <a:solidFill>
                  <a:srgbClr val="0070C0"/>
                </a:solidFill>
              </a:rPr>
              <a:t>Вчені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</a:rPr>
              <a:t>нараховують</a:t>
            </a:r>
            <a:r>
              <a:rPr lang="ru-RU" sz="2000" dirty="0" smtClean="0">
                <a:solidFill>
                  <a:srgbClr val="0070C0"/>
                </a:solidFill>
              </a:rPr>
              <a:t> тут 18 </a:t>
            </a:r>
            <a:r>
              <a:rPr lang="ru-RU" sz="2000" dirty="0" err="1" smtClean="0">
                <a:solidFill>
                  <a:srgbClr val="0070C0"/>
                </a:solidFill>
              </a:rPr>
              <a:t>офіційних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</a:rPr>
              <a:t>мов</a:t>
            </a:r>
            <a:r>
              <a:rPr lang="ru-RU" sz="2000" dirty="0" smtClean="0">
                <a:solidFill>
                  <a:srgbClr val="0070C0"/>
                </a:solidFill>
              </a:rPr>
              <a:t> та </a:t>
            </a:r>
            <a:r>
              <a:rPr lang="ru-RU" sz="2000" dirty="0" err="1" smtClean="0">
                <a:solidFill>
                  <a:srgbClr val="0070C0"/>
                </a:solidFill>
              </a:rPr>
              <a:t>приблизно</a:t>
            </a:r>
            <a:r>
              <a:rPr lang="ru-RU" sz="2000" dirty="0" smtClean="0">
                <a:solidFill>
                  <a:srgbClr val="0070C0"/>
                </a:solidFill>
              </a:rPr>
              <a:t> 1652 </a:t>
            </a:r>
            <a:r>
              <a:rPr lang="ru-RU" sz="2000" dirty="0" err="1" smtClean="0">
                <a:solidFill>
                  <a:srgbClr val="0070C0"/>
                </a:solidFill>
              </a:rPr>
              <a:t>мовних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</a:rPr>
              <a:t>діалектів</a:t>
            </a:r>
            <a:r>
              <a:rPr lang="ru-RU" sz="2000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err="1" smtClean="0">
                <a:solidFill>
                  <a:srgbClr val="0070C0"/>
                </a:solidFill>
              </a:rPr>
              <a:t>Розміщення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</a:rPr>
              <a:t>населення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</a:rPr>
              <a:t>Індії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</a:rPr>
              <a:t>відрізняється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</a:rPr>
              <a:t>нерівномірністю</a:t>
            </a:r>
            <a:r>
              <a:rPr lang="ru-RU" sz="2000" dirty="0" smtClean="0">
                <a:solidFill>
                  <a:srgbClr val="0070C0"/>
                </a:solidFill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err="1" smtClean="0">
                <a:solidFill>
                  <a:srgbClr val="0070C0"/>
                </a:solidFill>
              </a:rPr>
              <a:t>Середня</a:t>
            </a:r>
            <a:r>
              <a:rPr lang="ru-RU" sz="2000" dirty="0" smtClean="0">
                <a:solidFill>
                  <a:srgbClr val="0070C0"/>
                </a:solidFill>
              </a:rPr>
              <a:t> густота – 308 </a:t>
            </a:r>
            <a:r>
              <a:rPr lang="ru-RU" sz="2000" dirty="0" err="1" smtClean="0">
                <a:solidFill>
                  <a:srgbClr val="0070C0"/>
                </a:solidFill>
              </a:rPr>
              <a:t>чол</a:t>
            </a:r>
            <a:r>
              <a:rPr lang="ru-RU" sz="2000" dirty="0" smtClean="0">
                <a:solidFill>
                  <a:srgbClr val="0070C0"/>
                </a:solidFill>
              </a:rPr>
              <a:t>. на км2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70C0"/>
                </a:solidFill>
              </a:rPr>
              <a:t>Максимальна густота – </a:t>
            </a:r>
            <a:r>
              <a:rPr lang="ru-RU" sz="2000" dirty="0" err="1" smtClean="0">
                <a:solidFill>
                  <a:srgbClr val="0070C0"/>
                </a:solidFill>
              </a:rPr>
              <a:t>Індо-Гангська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</a:rPr>
              <a:t>низовина</a:t>
            </a:r>
            <a:r>
              <a:rPr lang="ru-RU" sz="2000" dirty="0" smtClean="0">
                <a:solidFill>
                  <a:srgbClr val="0070C0"/>
                </a:solidFill>
              </a:rPr>
              <a:t> – 500 </a:t>
            </a:r>
            <a:r>
              <a:rPr lang="ru-RU" sz="2000" dirty="0" err="1" smtClean="0">
                <a:solidFill>
                  <a:srgbClr val="0070C0"/>
                </a:solidFill>
              </a:rPr>
              <a:t>чол</a:t>
            </a:r>
            <a:r>
              <a:rPr lang="ru-RU" sz="2000" dirty="0" smtClean="0">
                <a:solidFill>
                  <a:srgbClr val="0070C0"/>
                </a:solidFill>
              </a:rPr>
              <a:t>. на км2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err="1" smtClean="0">
                <a:solidFill>
                  <a:srgbClr val="0070C0"/>
                </a:solidFill>
              </a:rPr>
              <a:t>Мінімальна</a:t>
            </a:r>
            <a:r>
              <a:rPr lang="ru-RU" sz="2000" dirty="0" smtClean="0">
                <a:solidFill>
                  <a:srgbClr val="0070C0"/>
                </a:solidFill>
              </a:rPr>
              <a:t> – </a:t>
            </a:r>
            <a:r>
              <a:rPr lang="ru-RU" sz="2000" dirty="0" err="1" smtClean="0">
                <a:solidFill>
                  <a:srgbClr val="0070C0"/>
                </a:solidFill>
              </a:rPr>
              <a:t>Гімалії</a:t>
            </a:r>
            <a:r>
              <a:rPr lang="ru-RU" sz="2000" dirty="0" smtClean="0">
                <a:solidFill>
                  <a:srgbClr val="0070C0"/>
                </a:solidFill>
              </a:rPr>
              <a:t> – 2-4 </a:t>
            </a:r>
            <a:r>
              <a:rPr lang="ru-RU" sz="2000" dirty="0" err="1" smtClean="0">
                <a:solidFill>
                  <a:srgbClr val="0070C0"/>
                </a:solidFill>
              </a:rPr>
              <a:t>чол</a:t>
            </a:r>
            <a:r>
              <a:rPr lang="ru-RU" sz="2000" dirty="0" smtClean="0">
                <a:solidFill>
                  <a:srgbClr val="0070C0"/>
                </a:solidFill>
              </a:rPr>
              <a:t>. на км2 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787" y="85500"/>
            <a:ext cx="2483769" cy="38009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099" y="3779699"/>
            <a:ext cx="3999337" cy="25576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28615" y="3891657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err="1" smtClean="0">
                <a:solidFill>
                  <a:srgbClr val="0070C0"/>
                </a:solidFill>
              </a:rPr>
              <a:t>Найбільш</a:t>
            </a:r>
            <a:r>
              <a:rPr lang="ru-RU" dirty="0" smtClean="0">
                <a:solidFill>
                  <a:srgbClr val="0070C0"/>
                </a:solidFill>
              </a:rPr>
              <a:t> густо </a:t>
            </a:r>
            <a:r>
              <a:rPr lang="ru-RU" dirty="0" err="1" smtClean="0">
                <a:solidFill>
                  <a:srgbClr val="0070C0"/>
                </a:solidFill>
              </a:rPr>
              <a:t>заселеня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родючі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низовини</a:t>
            </a:r>
            <a:r>
              <a:rPr lang="ru-RU" dirty="0" smtClean="0">
                <a:solidFill>
                  <a:srgbClr val="0070C0"/>
                </a:solidFill>
              </a:rPr>
              <a:t>, </a:t>
            </a:r>
            <a:r>
              <a:rPr lang="ru-RU" dirty="0" err="1" smtClean="0">
                <a:solidFill>
                  <a:srgbClr val="0070C0"/>
                </a:solidFill>
              </a:rPr>
              <a:t>рівнини</a:t>
            </a:r>
            <a:r>
              <a:rPr lang="ru-RU" dirty="0" smtClean="0">
                <a:solidFill>
                  <a:srgbClr val="0070C0"/>
                </a:solidFill>
              </a:rPr>
              <a:t> в долинах та дельтах </a:t>
            </a:r>
            <a:r>
              <a:rPr lang="ru-RU" dirty="0" err="1" smtClean="0">
                <a:solidFill>
                  <a:srgbClr val="0070C0"/>
                </a:solidFill>
              </a:rPr>
              <a:t>річок</a:t>
            </a:r>
            <a:r>
              <a:rPr lang="ru-RU" dirty="0" smtClean="0">
                <a:solidFill>
                  <a:srgbClr val="0070C0"/>
                </a:solidFill>
              </a:rPr>
              <a:t> та </a:t>
            </a:r>
            <a:r>
              <a:rPr lang="ru-RU" dirty="0" err="1" smtClean="0">
                <a:solidFill>
                  <a:srgbClr val="0070C0"/>
                </a:solidFill>
              </a:rPr>
              <a:t>морських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узбережжях</a:t>
            </a:r>
            <a:r>
              <a:rPr lang="ru-RU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err="1" smtClean="0">
                <a:solidFill>
                  <a:srgbClr val="0070C0"/>
                </a:solidFill>
              </a:rPr>
              <a:t>Рівень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урбанізаціх</a:t>
            </a:r>
            <a:r>
              <a:rPr lang="ru-RU" dirty="0" smtClean="0">
                <a:solidFill>
                  <a:srgbClr val="0070C0"/>
                </a:solidFill>
              </a:rPr>
              <a:t> в </a:t>
            </a:r>
            <a:r>
              <a:rPr lang="ru-RU" dirty="0" err="1" smtClean="0">
                <a:solidFill>
                  <a:srgbClr val="0070C0"/>
                </a:solidFill>
              </a:rPr>
              <a:t>Індії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порівняно</a:t>
            </a:r>
            <a:r>
              <a:rPr lang="ru-RU" dirty="0" smtClean="0">
                <a:solidFill>
                  <a:srgbClr val="0070C0"/>
                </a:solidFill>
              </a:rPr>
              <a:t> невеликий (30 – 40%).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err="1" smtClean="0">
                <a:solidFill>
                  <a:srgbClr val="0070C0"/>
                </a:solidFill>
              </a:rPr>
              <a:t>Великі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міста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Індії</a:t>
            </a:r>
            <a:r>
              <a:rPr lang="ru-RU" dirty="0" smtClean="0">
                <a:solidFill>
                  <a:srgbClr val="0070C0"/>
                </a:solidFill>
              </a:rPr>
              <a:t>: </a:t>
            </a:r>
            <a:r>
              <a:rPr lang="ru-RU" dirty="0" err="1" smtClean="0">
                <a:solidFill>
                  <a:srgbClr val="0070C0"/>
                </a:solidFill>
              </a:rPr>
              <a:t>Делі</a:t>
            </a:r>
            <a:r>
              <a:rPr lang="ru-RU" dirty="0" smtClean="0">
                <a:solidFill>
                  <a:srgbClr val="0070C0"/>
                </a:solidFill>
              </a:rPr>
              <a:t>, Калькутта, Бомбей (</a:t>
            </a:r>
            <a:r>
              <a:rPr lang="ru-RU" dirty="0" err="1" smtClean="0">
                <a:solidFill>
                  <a:srgbClr val="0070C0"/>
                </a:solidFill>
              </a:rPr>
              <a:t>Мумбай</a:t>
            </a:r>
            <a:r>
              <a:rPr lang="ru-RU" dirty="0" smtClean="0">
                <a:solidFill>
                  <a:srgbClr val="0070C0"/>
                </a:solidFill>
              </a:rPr>
              <a:t>), </a:t>
            </a:r>
            <a:r>
              <a:rPr lang="ru-RU" dirty="0" err="1" smtClean="0">
                <a:solidFill>
                  <a:srgbClr val="0070C0"/>
                </a:solidFill>
              </a:rPr>
              <a:t>Ченай</a:t>
            </a:r>
            <a:r>
              <a:rPr lang="ru-RU" dirty="0" smtClean="0">
                <a:solidFill>
                  <a:srgbClr val="0070C0"/>
                </a:solidFill>
              </a:rPr>
              <a:t> (Мадрас).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err="1" smtClean="0">
                <a:solidFill>
                  <a:srgbClr val="0070C0"/>
                </a:solidFill>
              </a:rPr>
              <a:t>Найбільша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частина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населення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проживає</a:t>
            </a:r>
            <a:r>
              <a:rPr lang="ru-RU" dirty="0" smtClean="0">
                <a:solidFill>
                  <a:srgbClr val="0070C0"/>
                </a:solidFill>
              </a:rPr>
              <a:t> в селах (</a:t>
            </a:r>
            <a:r>
              <a:rPr lang="ru-RU" dirty="0" err="1" smtClean="0">
                <a:solidFill>
                  <a:srgbClr val="0070C0"/>
                </a:solidFill>
              </a:rPr>
              <a:t>їх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більше</a:t>
            </a:r>
            <a:r>
              <a:rPr lang="ru-RU" dirty="0" smtClean="0">
                <a:solidFill>
                  <a:srgbClr val="0070C0"/>
                </a:solidFill>
              </a:rPr>
              <a:t> 600 </a:t>
            </a:r>
            <a:r>
              <a:rPr lang="ru-RU" dirty="0" err="1" smtClean="0">
                <a:solidFill>
                  <a:srgbClr val="0070C0"/>
                </a:solidFill>
              </a:rPr>
              <a:t>тисяч</a:t>
            </a:r>
            <a:r>
              <a:rPr lang="ru-RU" dirty="0" smtClean="0">
                <a:solidFill>
                  <a:srgbClr val="0070C0"/>
                </a:solidFill>
              </a:rPr>
              <a:t>) великих та </a:t>
            </a:r>
            <a:r>
              <a:rPr lang="ru-RU" dirty="0" err="1" smtClean="0">
                <a:solidFill>
                  <a:srgbClr val="0070C0"/>
                </a:solidFill>
              </a:rPr>
              <a:t>багатолюдних</a:t>
            </a:r>
            <a:r>
              <a:rPr lang="ru-RU" dirty="0" smtClean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err="1" smtClean="0">
                <a:solidFill>
                  <a:srgbClr val="0070C0"/>
                </a:solidFill>
              </a:rPr>
              <a:t>Майже</a:t>
            </a:r>
            <a:r>
              <a:rPr lang="ru-RU" dirty="0" smtClean="0">
                <a:solidFill>
                  <a:srgbClr val="0070C0"/>
                </a:solidFill>
              </a:rPr>
              <a:t> ¼ </a:t>
            </a:r>
            <a:r>
              <a:rPr lang="ru-RU" dirty="0" err="1" smtClean="0">
                <a:solidFill>
                  <a:srgbClr val="0070C0"/>
                </a:solidFill>
              </a:rPr>
              <a:t>населення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Індії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має</a:t>
            </a:r>
            <a:r>
              <a:rPr lang="ru-RU" dirty="0" smtClean="0">
                <a:solidFill>
                  <a:srgbClr val="0070C0"/>
                </a:solidFill>
              </a:rPr>
              <a:t> достаток </a:t>
            </a:r>
            <a:r>
              <a:rPr lang="ru-RU" dirty="0" err="1" smtClean="0">
                <a:solidFill>
                  <a:srgbClr val="0070C0"/>
                </a:solidFill>
              </a:rPr>
              <a:t>нижче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офіційного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рівня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бідності</a:t>
            </a:r>
            <a:r>
              <a:rPr lang="ru-RU" dirty="0" smtClean="0">
                <a:solidFill>
                  <a:srgbClr val="0070C0"/>
                </a:solidFill>
              </a:rPr>
              <a:t>.   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90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26395" y="0"/>
            <a:ext cx="22804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err="1" smtClean="0"/>
              <a:t>Релігія</a:t>
            </a:r>
            <a:endParaRPr lang="ru-RU" sz="4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893" y="132496"/>
            <a:ext cx="5577063" cy="408390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7079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80% </a:t>
            </a:r>
            <a:r>
              <a:rPr lang="ru-RU" b="1" dirty="0" err="1" smtClean="0">
                <a:solidFill>
                  <a:schemeClr val="bg1"/>
                </a:solidFill>
              </a:rPr>
              <a:t>населення</a:t>
            </a:r>
            <a:r>
              <a:rPr lang="ru-RU" b="1" dirty="0" smtClean="0">
                <a:solidFill>
                  <a:schemeClr val="bg1"/>
                </a:solidFill>
              </a:rPr>
              <a:t> - </a:t>
            </a:r>
            <a:r>
              <a:rPr lang="ru-RU" b="1" dirty="0" err="1" smtClean="0">
                <a:solidFill>
                  <a:schemeClr val="bg1"/>
                </a:solidFill>
              </a:rPr>
              <a:t>індуїсти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мусульмани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складають</a:t>
            </a:r>
            <a:r>
              <a:rPr lang="ru-RU" b="1" dirty="0" smtClean="0">
                <a:solidFill>
                  <a:schemeClr val="bg1"/>
                </a:solidFill>
              </a:rPr>
              <a:t> саму </a:t>
            </a:r>
            <a:r>
              <a:rPr lang="ru-RU" b="1" dirty="0" err="1" smtClean="0">
                <a:solidFill>
                  <a:schemeClr val="bg1"/>
                </a:solidFill>
              </a:rPr>
              <a:t>вагому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релігійну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меншість</a:t>
            </a:r>
            <a:r>
              <a:rPr lang="ru-RU" b="1" dirty="0" smtClean="0">
                <a:solidFill>
                  <a:schemeClr val="bg1"/>
                </a:solidFill>
              </a:rPr>
              <a:t> - 11%,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2,2% - </a:t>
            </a:r>
            <a:r>
              <a:rPr lang="ru-RU" b="1" dirty="0" err="1" smtClean="0">
                <a:solidFill>
                  <a:schemeClr val="bg1"/>
                </a:solidFill>
              </a:rPr>
              <a:t>сікхі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буддисти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всього</a:t>
            </a:r>
            <a:r>
              <a:rPr lang="ru-RU" b="1" dirty="0" smtClean="0">
                <a:solidFill>
                  <a:schemeClr val="bg1"/>
                </a:solidFill>
              </a:rPr>
              <a:t> 0,7%, </a:t>
            </a:r>
            <a:r>
              <a:rPr lang="ru-RU" b="1" dirty="0" err="1" smtClean="0">
                <a:solidFill>
                  <a:schemeClr val="bg1"/>
                </a:solidFill>
              </a:rPr>
              <a:t>більша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частина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яких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перейшла</a:t>
            </a:r>
            <a:r>
              <a:rPr lang="ru-RU" b="1" dirty="0" smtClean="0">
                <a:solidFill>
                  <a:schemeClr val="bg1"/>
                </a:solidFill>
              </a:rPr>
              <a:t> в буддизм </a:t>
            </a:r>
            <a:r>
              <a:rPr lang="ru-RU" b="1" dirty="0" err="1" smtClean="0">
                <a:solidFill>
                  <a:schemeClr val="bg1"/>
                </a:solidFill>
              </a:rPr>
              <a:t>зовсім</a:t>
            </a:r>
            <a:r>
              <a:rPr lang="ru-RU" b="1" dirty="0" smtClean="0">
                <a:solidFill>
                  <a:schemeClr val="bg1"/>
                </a:solidFill>
              </a:rPr>
              <a:t> недавно.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21639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/>
              <a:t>Індія – </a:t>
            </a:r>
            <a:r>
              <a:rPr lang="ru-RU" sz="2000" b="1" dirty="0" err="1" smtClean="0"/>
              <a:t>світська</a:t>
            </a:r>
            <a:r>
              <a:rPr lang="ru-RU" sz="2000" b="1" dirty="0" smtClean="0"/>
              <a:t> держава, та будь-яка </a:t>
            </a:r>
            <a:r>
              <a:rPr lang="ru-RU" sz="2000" b="1" dirty="0" err="1" smtClean="0"/>
              <a:t>дискримінація</a:t>
            </a:r>
            <a:r>
              <a:rPr lang="ru-RU" sz="2000" b="1" dirty="0" smtClean="0"/>
              <a:t> за  </a:t>
            </a:r>
            <a:r>
              <a:rPr lang="ru-RU" sz="2000" b="1" dirty="0" err="1" smtClean="0"/>
              <a:t>релігіозною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ознакою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переслідується</a:t>
            </a:r>
            <a:r>
              <a:rPr lang="ru-RU" sz="2000" b="1" dirty="0" smtClean="0"/>
              <a:t> законом. </a:t>
            </a:r>
            <a:endParaRPr lang="ru-RU" sz="20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95" y="2083007"/>
            <a:ext cx="1925638" cy="19586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4125" y="4216399"/>
            <a:ext cx="3290027" cy="262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7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E1E1E1"/>
      </a:lt1>
      <a:dk2>
        <a:srgbClr val="78346F"/>
      </a:dk2>
      <a:lt2>
        <a:srgbClr val="D9A8D2"/>
      </a:lt2>
      <a:accent1>
        <a:srgbClr val="CE57AB"/>
      </a:accent1>
      <a:accent2>
        <a:srgbClr val="8E8EFD"/>
      </a:accent2>
      <a:accent3>
        <a:srgbClr val="7CBCE0"/>
      </a:accent3>
      <a:accent4>
        <a:srgbClr val="70BF9F"/>
      </a:accent4>
      <a:accent5>
        <a:srgbClr val="A5B960"/>
      </a:accent5>
      <a:accent6>
        <a:srgbClr val="D47A57"/>
      </a:accent6>
      <a:hlink>
        <a:srgbClr val="D164DE"/>
      </a:hlink>
      <a:folHlink>
        <a:srgbClr val="BE87C4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D4FE1632-F131-47D3-A814-99E9CD025E2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Дамаск</Template>
  <TotalTime>239</TotalTime>
  <Words>1245</Words>
  <Application>Microsoft Office PowerPoint</Application>
  <PresentationFormat>Широкоэкранный</PresentationFormat>
  <Paragraphs>119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Bookman Old Style</vt:lpstr>
      <vt:lpstr>Courier New</vt:lpstr>
      <vt:lpstr>Rockwell</vt:lpstr>
      <vt:lpstr>Wingdings</vt:lpstr>
      <vt:lpstr>Damask</vt:lpstr>
      <vt:lpstr>Презентация PowerPoint</vt:lpstr>
      <vt:lpstr>Презентация PowerPoint</vt:lpstr>
      <vt:lpstr>Презентация PowerPoint</vt:lpstr>
      <vt:lpstr>Природні умови та ресурси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Тваринний світ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2565678</dc:creator>
  <cp:lastModifiedBy>2565678</cp:lastModifiedBy>
  <cp:revision>51</cp:revision>
  <dcterms:created xsi:type="dcterms:W3CDTF">2014-04-08T12:43:18Z</dcterms:created>
  <dcterms:modified xsi:type="dcterms:W3CDTF">2015-04-21T12:16:10Z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