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660"/>
  </p:normalViewPr>
  <p:slideViewPr>
    <p:cSldViewPr>
      <p:cViewPr varScale="1">
        <p:scale>
          <a:sx n="101" d="100"/>
          <a:sy n="101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990656" cy="259471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Користь</a:t>
            </a:r>
            <a:r>
              <a:rPr lang="ru-RU" sz="60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60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шкода жирів</a:t>
            </a:r>
            <a:endParaRPr lang="ru-RU" sz="60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539552" y="5638800"/>
            <a:ext cx="832048" cy="81453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840760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2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5719" cy="4369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764704"/>
            <a:ext cx="4608512" cy="4056509"/>
          </a:xfrm>
          <a:noFill/>
        </p:spPr>
        <p:txBody>
          <a:bodyPr>
            <a:normAutofit fontScale="92500"/>
          </a:bodyPr>
          <a:lstStyle/>
          <a:p>
            <a:r>
              <a:rPr lang="ru-RU" sz="3000" dirty="0" err="1">
                <a:solidFill>
                  <a:schemeClr val="bg1"/>
                </a:solidFill>
              </a:rPr>
              <a:t>Численні</a:t>
            </a:r>
            <a:r>
              <a:rPr lang="ru-RU" sz="3000" dirty="0">
                <a:solidFill>
                  <a:schemeClr val="bg1"/>
                </a:solidFill>
              </a:rPr>
              <a:t> думки, </a:t>
            </a:r>
            <a:r>
              <a:rPr lang="ru-RU" sz="3000" dirty="0" err="1">
                <a:solidFill>
                  <a:schemeClr val="bg1"/>
                </a:solidFill>
              </a:rPr>
              <a:t>судження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суперечки</a:t>
            </a:r>
            <a:r>
              <a:rPr lang="ru-RU" sz="3000" dirty="0">
                <a:solidFill>
                  <a:schemeClr val="bg1"/>
                </a:solidFill>
              </a:rPr>
              <a:t> про </a:t>
            </a:r>
            <a:r>
              <a:rPr lang="ru-RU" sz="3000" dirty="0" err="1">
                <a:solidFill>
                  <a:schemeClr val="bg1"/>
                </a:solidFill>
              </a:rPr>
              <a:t>користь</a:t>
            </a:r>
            <a:r>
              <a:rPr lang="ru-RU" sz="3000" dirty="0">
                <a:solidFill>
                  <a:schemeClr val="bg1"/>
                </a:solidFill>
              </a:rPr>
              <a:t> і шкоду </a:t>
            </a:r>
            <a:r>
              <a:rPr lang="ru-RU" sz="3000" dirty="0" err="1">
                <a:solidFill>
                  <a:schemeClr val="bg1"/>
                </a:solidFill>
              </a:rPr>
              <a:t>жирів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відомі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всім</a:t>
            </a:r>
            <a:r>
              <a:rPr lang="ru-RU" sz="3000" dirty="0">
                <a:solidFill>
                  <a:schemeClr val="bg1"/>
                </a:solidFill>
              </a:rPr>
              <a:t>. З </a:t>
            </a:r>
            <a:r>
              <a:rPr lang="ru-RU" sz="3000" dirty="0" err="1">
                <a:solidFill>
                  <a:schemeClr val="bg1"/>
                </a:solidFill>
              </a:rPr>
              <a:t>однаковим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успіхом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жири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можна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назвати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шкідливими</a:t>
            </a:r>
            <a:r>
              <a:rPr lang="ru-RU" sz="3000" dirty="0">
                <a:solidFill>
                  <a:schemeClr val="bg1"/>
                </a:solidFill>
              </a:rPr>
              <a:t> по ряду </a:t>
            </a:r>
            <a:r>
              <a:rPr lang="ru-RU" sz="3000" dirty="0" err="1">
                <a:solidFill>
                  <a:schemeClr val="bg1"/>
                </a:solidFill>
              </a:rPr>
              <a:t>певних</a:t>
            </a:r>
            <a:r>
              <a:rPr lang="ru-RU" sz="3000" dirty="0">
                <a:solidFill>
                  <a:schemeClr val="bg1"/>
                </a:solidFill>
              </a:rPr>
              <a:t> причин </a:t>
            </a:r>
            <a:r>
              <a:rPr lang="ru-RU" sz="3000" dirty="0" err="1">
                <a:solidFill>
                  <a:schemeClr val="bg1"/>
                </a:solidFill>
              </a:rPr>
              <a:t>або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корисними</a:t>
            </a:r>
            <a:r>
              <a:rPr lang="ru-RU" sz="3000" dirty="0">
                <a:solidFill>
                  <a:schemeClr val="bg1"/>
                </a:solidFill>
              </a:rPr>
              <a:t> по </a:t>
            </a:r>
            <a:r>
              <a:rPr lang="ru-RU" sz="3000" dirty="0" err="1">
                <a:solidFill>
                  <a:schemeClr val="bg1"/>
                </a:solidFill>
              </a:rPr>
              <a:t>сукупності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певних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чинників</a:t>
            </a:r>
            <a:r>
              <a:rPr lang="ru-RU" sz="3000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828692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95536" y="4509121"/>
            <a:ext cx="8748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</a:rPr>
              <a:t>Головне - </a:t>
            </a:r>
            <a:r>
              <a:rPr lang="ru-RU" sz="2800" dirty="0" err="1">
                <a:solidFill>
                  <a:prstClr val="white"/>
                </a:solidFill>
              </a:rPr>
              <a:t>помірність</a:t>
            </a:r>
            <a:r>
              <a:rPr lang="ru-RU" sz="2800" dirty="0">
                <a:solidFill>
                  <a:prstClr val="white"/>
                </a:solidFill>
              </a:rPr>
              <a:t>, </a:t>
            </a:r>
            <a:r>
              <a:rPr lang="ru-RU" sz="2800" dirty="0" err="1">
                <a:solidFill>
                  <a:prstClr val="white"/>
                </a:solidFill>
              </a:rPr>
              <a:t>розумність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вживання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їх</a:t>
            </a:r>
            <a:r>
              <a:rPr lang="ru-RU" sz="2800" dirty="0">
                <a:solidFill>
                  <a:prstClr val="white"/>
                </a:solidFill>
              </a:rPr>
              <a:t> в </a:t>
            </a:r>
            <a:r>
              <a:rPr lang="ru-RU" sz="2800" dirty="0" err="1">
                <a:solidFill>
                  <a:prstClr val="white"/>
                </a:solidFill>
              </a:rPr>
              <a:t>їжу</a:t>
            </a:r>
            <a:r>
              <a:rPr lang="ru-RU" sz="2800" dirty="0">
                <a:solidFill>
                  <a:prstClr val="white"/>
                </a:solidFill>
              </a:rPr>
              <a:t>. </a:t>
            </a:r>
            <a:r>
              <a:rPr lang="ru-RU" sz="2800" dirty="0" err="1">
                <a:solidFill>
                  <a:prstClr val="white"/>
                </a:solidFill>
              </a:rPr>
              <a:t>Також</a:t>
            </a:r>
            <a:r>
              <a:rPr lang="ru-RU" sz="2800" dirty="0">
                <a:solidFill>
                  <a:prstClr val="white"/>
                </a:solidFill>
              </a:rPr>
              <a:t>, </a:t>
            </a:r>
            <a:r>
              <a:rPr lang="ru-RU" sz="2800" dirty="0" err="1">
                <a:solidFill>
                  <a:prstClr val="white"/>
                </a:solidFill>
              </a:rPr>
              <a:t>самі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жири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значно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розділяються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між</a:t>
            </a:r>
            <a:r>
              <a:rPr lang="ru-RU" sz="2800" dirty="0">
                <a:solidFill>
                  <a:prstClr val="white"/>
                </a:solidFill>
              </a:rPr>
              <a:t> собою. </a:t>
            </a:r>
            <a:r>
              <a:rPr lang="ru-RU" sz="2800" dirty="0" err="1">
                <a:solidFill>
                  <a:prstClr val="white"/>
                </a:solidFill>
              </a:rPr>
              <a:t>Деякі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жири</a:t>
            </a:r>
            <a:r>
              <a:rPr lang="ru-RU" sz="2800" dirty="0">
                <a:solidFill>
                  <a:prstClr val="white"/>
                </a:solidFill>
              </a:rPr>
              <a:t> - </a:t>
            </a:r>
            <a:r>
              <a:rPr lang="ru-RU" sz="2800" dirty="0" err="1">
                <a:solidFill>
                  <a:prstClr val="white"/>
                </a:solidFill>
              </a:rPr>
              <a:t>незмінний</a:t>
            </a:r>
            <a:r>
              <a:rPr lang="ru-RU" sz="2800" dirty="0">
                <a:solidFill>
                  <a:prstClr val="white"/>
                </a:solidFill>
              </a:rPr>
              <a:t> ворог </a:t>
            </a:r>
            <a:r>
              <a:rPr lang="ru-RU" sz="2800" dirty="0" err="1">
                <a:solidFill>
                  <a:prstClr val="white"/>
                </a:solidFill>
              </a:rPr>
              <a:t>людського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серця</a:t>
            </a:r>
            <a:r>
              <a:rPr lang="ru-RU" sz="2800" dirty="0">
                <a:solidFill>
                  <a:prstClr val="white"/>
                </a:solidFill>
              </a:rPr>
              <a:t>, </a:t>
            </a:r>
            <a:r>
              <a:rPr lang="ru-RU" sz="2800" dirty="0" err="1">
                <a:solidFill>
                  <a:prstClr val="white"/>
                </a:solidFill>
              </a:rPr>
              <a:t>інші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навпаки</a:t>
            </a:r>
            <a:r>
              <a:rPr lang="ru-RU" sz="2800" dirty="0">
                <a:solidFill>
                  <a:prstClr val="white"/>
                </a:solidFill>
              </a:rPr>
              <a:t>, </a:t>
            </a:r>
            <a:r>
              <a:rPr lang="ru-RU" sz="2800" dirty="0" err="1">
                <a:solidFill>
                  <a:prstClr val="white"/>
                </a:solidFill>
              </a:rPr>
              <a:t>надзвичайно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корисні</a:t>
            </a:r>
            <a:r>
              <a:rPr lang="ru-RU" sz="2800" dirty="0">
                <a:solidFill>
                  <a:prstClr val="white"/>
                </a:solidFill>
              </a:rPr>
              <a:t> для </a:t>
            </a:r>
            <a:r>
              <a:rPr lang="ru-RU" sz="2800" dirty="0" err="1">
                <a:solidFill>
                  <a:prstClr val="white"/>
                </a:solidFill>
              </a:rPr>
              <a:t>нього</a:t>
            </a:r>
            <a:r>
              <a:rPr lang="ru-RU" sz="28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429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17209" cy="154817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2686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Користь жирів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88840"/>
            <a:ext cx="5666692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Жири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ми </a:t>
            </a:r>
            <a:r>
              <a:rPr lang="ru-RU" dirty="0" err="1">
                <a:solidFill>
                  <a:schemeClr val="bg1"/>
                </a:solidFill>
              </a:rPr>
              <a:t>їмо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суміші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ліпідів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води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мінеральних</a:t>
            </a:r>
            <a:r>
              <a:rPr lang="ru-RU" dirty="0">
                <a:solidFill>
                  <a:schemeClr val="bg1"/>
                </a:solidFill>
              </a:rPr>
              <a:t> солей і </a:t>
            </a:r>
            <a:r>
              <a:rPr lang="ru-RU" dirty="0" err="1">
                <a:solidFill>
                  <a:schemeClr val="bg1"/>
                </a:solidFill>
              </a:rPr>
              <a:t>вітамінів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Користь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в них </a:t>
            </a:r>
            <a:r>
              <a:rPr lang="ru-RU" dirty="0" err="1">
                <a:solidFill>
                  <a:schemeClr val="bg1"/>
                </a:solidFill>
              </a:rPr>
              <a:t>ненасичених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жирних</a:t>
            </a:r>
            <a:r>
              <a:rPr lang="ru-RU" dirty="0">
                <a:solidFill>
                  <a:schemeClr val="bg1"/>
                </a:solidFill>
              </a:rPr>
              <a:t> кислот.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соняшникова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83% таких </a:t>
            </a:r>
            <a:r>
              <a:rPr lang="ru-RU" dirty="0" err="1">
                <a:solidFill>
                  <a:schemeClr val="bg1"/>
                </a:solidFill>
              </a:rPr>
              <a:t>з'єднань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Ненасичені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кислоти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вичищають</a:t>
            </a:r>
            <a:r>
              <a:rPr lang="ru-RU" dirty="0">
                <a:solidFill>
                  <a:schemeClr val="bg1"/>
                </a:solidFill>
              </a:rPr>
              <a:t>" з </a:t>
            </a:r>
            <a:r>
              <a:rPr lang="ru-RU" dirty="0" err="1">
                <a:solidFill>
                  <a:schemeClr val="bg1"/>
                </a:solidFill>
              </a:rPr>
              <a:t>організму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всілякі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непотрібні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небезпечні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 самим </a:t>
            </a:r>
            <a:r>
              <a:rPr lang="ru-RU" dirty="0" err="1">
                <a:solidFill>
                  <a:schemeClr val="bg1"/>
                </a:solidFill>
              </a:rPr>
              <a:t>сприяють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збереженню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довголіття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Ненасичені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кислоти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містяться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рослинних</a:t>
            </a:r>
            <a:r>
              <a:rPr lang="ru-RU" dirty="0">
                <a:solidFill>
                  <a:schemeClr val="bg1"/>
                </a:solidFill>
              </a:rPr>
              <a:t> жирах і </a:t>
            </a:r>
            <a:r>
              <a:rPr lang="ru-RU" dirty="0" err="1">
                <a:solidFill>
                  <a:schemeClr val="bg1"/>
                </a:solidFill>
              </a:rPr>
              <a:t>жирі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риб.Корисні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оливкова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лляна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соняшникова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Варто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ввести в </a:t>
            </a:r>
            <a:r>
              <a:rPr lang="ru-RU" dirty="0" err="1">
                <a:solidFill>
                  <a:schemeClr val="bg1"/>
                </a:solidFill>
              </a:rPr>
              <a:t>раціон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рибу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як </a:t>
            </a:r>
            <a:r>
              <a:rPr lang="ru-RU" dirty="0" err="1" smtClean="0">
                <a:solidFill>
                  <a:schemeClr val="bg1"/>
                </a:solidFill>
              </a:rPr>
              <a:t>скумбрія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оселедець</a:t>
            </a:r>
            <a:r>
              <a:rPr lang="ru-RU" dirty="0">
                <a:solidFill>
                  <a:schemeClr val="bg1"/>
                </a:solidFill>
              </a:rPr>
              <a:t> і лосось.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щоденному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раціоні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нормі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рахунок</a:t>
            </a:r>
            <a:r>
              <a:rPr lang="ru-RU" dirty="0">
                <a:solidFill>
                  <a:schemeClr val="bg1"/>
                </a:solidFill>
              </a:rPr>
              <a:t> жиру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покриватися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30-35% </a:t>
            </a:r>
            <a:r>
              <a:rPr lang="ru-RU" dirty="0" err="1">
                <a:solidFill>
                  <a:schemeClr val="bg1"/>
                </a:solidFill>
              </a:rPr>
              <a:t>добової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калорійності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приблизно</a:t>
            </a:r>
            <a:r>
              <a:rPr lang="ru-RU" dirty="0">
                <a:solidFill>
                  <a:schemeClr val="bg1"/>
                </a:solidFill>
              </a:rPr>
              <a:t> 1 г жиру на </a:t>
            </a:r>
            <a:r>
              <a:rPr lang="ru-RU" dirty="0" err="1">
                <a:solidFill>
                  <a:schemeClr val="bg1"/>
                </a:solidFill>
              </a:rPr>
              <a:t>кожний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кілограм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нормальної</a:t>
            </a:r>
            <a:r>
              <a:rPr lang="ru-RU" dirty="0">
                <a:solidFill>
                  <a:schemeClr val="bg1"/>
                </a:solidFill>
              </a:rPr>
              <a:t> ваги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683410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6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851104" cy="79695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77072"/>
            <a:ext cx="8363272" cy="25922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радість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існує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корисний</a:t>
            </a:r>
            <a:r>
              <a:rPr lang="ru-RU" b="1" dirty="0">
                <a:solidFill>
                  <a:schemeClr val="bg1"/>
                </a:solidFill>
              </a:rPr>
              <a:t> жир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ненасичений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входить до складу </a:t>
            </a:r>
            <a:r>
              <a:rPr lang="ru-RU" b="1" dirty="0" err="1">
                <a:solidFill>
                  <a:schemeClr val="bg1"/>
                </a:solidFill>
              </a:rPr>
              <a:t>оливкової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олії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риби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морепродуктів</a:t>
            </a:r>
            <a:r>
              <a:rPr lang="ru-RU" b="1" dirty="0">
                <a:solidFill>
                  <a:schemeClr val="bg1"/>
                </a:solidFill>
              </a:rPr>
              <a:t>, авокадо, </a:t>
            </a:r>
            <a:r>
              <a:rPr lang="ru-RU" b="1" dirty="0" err="1">
                <a:solidFill>
                  <a:schemeClr val="bg1"/>
                </a:solidFill>
              </a:rPr>
              <a:t>горіхів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Вживання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продуктів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включають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 жир, </a:t>
            </a:r>
            <a:r>
              <a:rPr lang="ru-RU" b="1" dirty="0" err="1">
                <a:solidFill>
                  <a:schemeClr val="bg1"/>
                </a:solidFill>
              </a:rPr>
              <a:t>дозволяє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знижувати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рівень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шкідливого</a:t>
            </a:r>
            <a:r>
              <a:rPr lang="ru-RU" b="1" dirty="0">
                <a:solidFill>
                  <a:schemeClr val="bg1"/>
                </a:solidFill>
              </a:rPr>
              <a:t> холестерину, </a:t>
            </a:r>
            <a:r>
              <a:rPr lang="ru-RU" b="1" dirty="0" err="1">
                <a:solidFill>
                  <a:schemeClr val="bg1"/>
                </a:solidFill>
              </a:rPr>
              <a:t>замінюючи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"хорошим" холестерином. </a:t>
            </a:r>
            <a:r>
              <a:rPr lang="ru-RU" b="1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Ненасичені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жири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потрапляючи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організм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значно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покращують</a:t>
            </a:r>
            <a:r>
              <a:rPr lang="ru-RU" b="1" dirty="0">
                <a:solidFill>
                  <a:schemeClr val="bg1"/>
                </a:solidFill>
              </a:rPr>
              <a:t> стан </a:t>
            </a:r>
            <a:r>
              <a:rPr lang="ru-RU" b="1" dirty="0" err="1">
                <a:solidFill>
                  <a:schemeClr val="bg1"/>
                </a:solidFill>
              </a:rPr>
              <a:t>серцево-судинної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системи</a:t>
            </a:r>
            <a:r>
              <a:rPr lang="ru-RU" b="1" dirty="0">
                <a:solidFill>
                  <a:schemeClr val="bg1"/>
                </a:solidFill>
              </a:rPr>
              <a:t>, у </a:t>
            </a:r>
            <a:r>
              <a:rPr lang="ru-RU" b="1" dirty="0" err="1">
                <a:solidFill>
                  <a:schemeClr val="bg1"/>
                </a:solidFill>
              </a:rPr>
              <a:t>хворих</a:t>
            </a:r>
            <a:r>
              <a:rPr lang="ru-RU" b="1" dirty="0">
                <a:solidFill>
                  <a:schemeClr val="bg1"/>
                </a:solidFill>
              </a:rPr>
              <a:t> людей </a:t>
            </a:r>
            <a:r>
              <a:rPr lang="ru-RU" b="1" dirty="0" err="1">
                <a:solidFill>
                  <a:schemeClr val="bg1"/>
                </a:solidFill>
              </a:rPr>
              <a:t>ефект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оздоровлення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вживанні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високий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Надзвичайно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корисні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жирні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кислоти</a:t>
            </a:r>
            <a:r>
              <a:rPr lang="ru-RU" b="1" dirty="0">
                <a:solidFill>
                  <a:schemeClr val="bg1"/>
                </a:solidFill>
              </a:rPr>
              <a:t> Омега-3 </a:t>
            </a:r>
            <a:r>
              <a:rPr lang="ru-RU" b="1" dirty="0" err="1">
                <a:solidFill>
                  <a:schemeClr val="bg1"/>
                </a:solidFill>
              </a:rPr>
              <a:t>містяться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горіхах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рибі</a:t>
            </a:r>
            <a:r>
              <a:rPr lang="ru-RU" b="1" dirty="0">
                <a:solidFill>
                  <a:schemeClr val="bg1"/>
                </a:solidFill>
              </a:rPr>
              <a:t>, особливо </a:t>
            </a:r>
            <a:r>
              <a:rPr lang="ru-RU" b="1" dirty="0" err="1">
                <a:solidFill>
                  <a:schemeClr val="bg1"/>
                </a:solidFill>
              </a:rPr>
              <a:t>благородних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сортів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Включення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раціон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харчування</a:t>
            </a:r>
            <a:r>
              <a:rPr lang="ru-RU" b="1" dirty="0">
                <a:solidFill>
                  <a:schemeClr val="bg1"/>
                </a:solidFill>
              </a:rPr>
              <a:t> таких </a:t>
            </a:r>
            <a:r>
              <a:rPr lang="ru-RU" b="1" dirty="0" err="1">
                <a:solidFill>
                  <a:schemeClr val="bg1"/>
                </a:solidFill>
              </a:rPr>
              <a:t>видів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риби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знижує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серцево-судинних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захворювань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приблизно</a:t>
            </a:r>
            <a:r>
              <a:rPr lang="ru-RU" b="1" dirty="0">
                <a:solidFill>
                  <a:schemeClr val="bg1"/>
                </a:solidFill>
              </a:rPr>
              <a:t> на 35%. </a:t>
            </a:r>
            <a:r>
              <a:rPr lang="ru-RU" b="1" dirty="0" err="1">
                <a:solidFill>
                  <a:schemeClr val="bg1"/>
                </a:solidFill>
              </a:rPr>
              <a:t>Вживаючи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їжу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корисні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жирні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кислоти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забезпечуєте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довге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здорове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52" y="2317778"/>
            <a:ext cx="1512168" cy="133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89586"/>
            <a:ext cx="4073337" cy="3063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52" y="589586"/>
            <a:ext cx="1480205" cy="1428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89586"/>
            <a:ext cx="1415341" cy="1333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8" y="2283142"/>
            <a:ext cx="1415341" cy="13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1738536" cy="79695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836712"/>
            <a:ext cx="4978896" cy="560608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обговорюючи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користь</a:t>
            </a:r>
            <a:r>
              <a:rPr lang="ru-RU" dirty="0">
                <a:solidFill>
                  <a:schemeClr val="bg1"/>
                </a:solidFill>
              </a:rPr>
              <a:t> і шкоду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хочеться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відзначити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унікальну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жирних</a:t>
            </a:r>
            <a:r>
              <a:rPr lang="ru-RU" dirty="0">
                <a:solidFill>
                  <a:schemeClr val="bg1"/>
                </a:solidFill>
              </a:rPr>
              <a:t> кислот </a:t>
            </a:r>
            <a:r>
              <a:rPr lang="ru-RU" dirty="0" err="1">
                <a:solidFill>
                  <a:schemeClr val="bg1"/>
                </a:solidFill>
              </a:rPr>
              <a:t>покращувати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мозкову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зміцнювати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. До </a:t>
            </a:r>
            <a:r>
              <a:rPr lang="ru-RU" dirty="0" err="1">
                <a:solidFill>
                  <a:schemeClr val="bg1"/>
                </a:solidFill>
              </a:rPr>
              <a:t>корисних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ненасичених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риб'ячий</a:t>
            </a:r>
            <a:r>
              <a:rPr lang="ru-RU" dirty="0">
                <a:solidFill>
                  <a:schemeClr val="bg1"/>
                </a:solidFill>
              </a:rPr>
              <a:t> жир, </a:t>
            </a:r>
            <a:r>
              <a:rPr lang="ru-RU" dirty="0" err="1">
                <a:solidFill>
                  <a:schemeClr val="bg1"/>
                </a:solidFill>
              </a:rPr>
              <a:t>придбати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в капсулах в будь-</a:t>
            </a:r>
            <a:r>
              <a:rPr lang="ru-RU" dirty="0" err="1">
                <a:solidFill>
                  <a:schemeClr val="bg1"/>
                </a:solidFill>
              </a:rPr>
              <a:t>якій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аптеці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Корисні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ненасичені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допомагають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виразкових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шлунка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дванадцятипалої</a:t>
            </a:r>
            <a:r>
              <a:rPr lang="ru-RU" dirty="0">
                <a:solidFill>
                  <a:schemeClr val="bg1"/>
                </a:solidFill>
              </a:rPr>
              <a:t> кишки, </a:t>
            </a:r>
            <a:r>
              <a:rPr lang="ru-RU" dirty="0" err="1">
                <a:solidFill>
                  <a:schemeClr val="bg1"/>
                </a:solidFill>
              </a:rPr>
              <a:t>сприяють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зменшенню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ламкості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нігтів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підвищують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імунітет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протистоять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запалення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суглобів</a:t>
            </a:r>
            <a:r>
              <a:rPr lang="ru-RU" dirty="0">
                <a:solidFill>
                  <a:schemeClr val="bg1"/>
                </a:solidFill>
              </a:rPr>
              <a:t>, атеросклерозу.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Помірне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вживання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постійне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раціон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харчування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ненасичених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вважати</a:t>
            </a:r>
            <a:r>
              <a:rPr lang="ru-RU" dirty="0">
                <a:solidFill>
                  <a:schemeClr val="bg1"/>
                </a:solidFill>
              </a:rPr>
              <a:t> основою </a:t>
            </a:r>
            <a:r>
              <a:rPr lang="ru-RU" dirty="0" err="1">
                <a:solidFill>
                  <a:schemeClr val="bg1"/>
                </a:solidFill>
              </a:rPr>
              <a:t>довголіття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Харчуйтеся</a:t>
            </a:r>
            <a:r>
              <a:rPr lang="ru-RU" dirty="0">
                <a:solidFill>
                  <a:schemeClr val="bg1"/>
                </a:solidFill>
              </a:rPr>
              <a:t> правильно, </a:t>
            </a:r>
            <a:r>
              <a:rPr lang="ru-RU" dirty="0" smtClean="0">
                <a:solidFill>
                  <a:schemeClr val="bg1"/>
                </a:solidFill>
              </a:rPr>
              <a:t>будете </a:t>
            </a:r>
            <a:r>
              <a:rPr lang="ru-RU" dirty="0" err="1">
                <a:solidFill>
                  <a:schemeClr val="bg1"/>
                </a:solidFill>
              </a:rPr>
              <a:t>здорові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298376" cy="5809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949" y="1556792"/>
            <a:ext cx="517776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Шкідливими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вважаються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трансжири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Отримують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методом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переробки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рослинного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Вони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використовуються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маргарину, майонезу,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застосовуються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кулінарії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вносять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негативний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внесок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швидкого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приготування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різні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пиріжки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булочки,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придбані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пунктах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громадського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жири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значній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винуватці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підвищення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рівня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холестерину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крові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холестеринових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бляшок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вважаються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основною причиною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виникнення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таких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страшних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хвороб,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інфаркт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інсульт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8465" y="260648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Шкода жирів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91004"/>
            <a:ext cx="3665437" cy="2749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4" y="1165145"/>
            <a:ext cx="327593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3545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124744"/>
            <a:ext cx="4536504" cy="4229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97152"/>
            <a:ext cx="8964488" cy="216024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незмінно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небезпечний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насичений</a:t>
            </a:r>
            <a:r>
              <a:rPr lang="ru-RU" dirty="0">
                <a:solidFill>
                  <a:schemeClr val="bg1"/>
                </a:solidFill>
              </a:rPr>
              <a:t> жир,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практично у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видах </a:t>
            </a:r>
            <a:r>
              <a:rPr lang="ru-RU" dirty="0" err="1">
                <a:solidFill>
                  <a:schemeClr val="bg1"/>
                </a:solidFill>
              </a:rPr>
              <a:t>м'яса</a:t>
            </a:r>
            <a:r>
              <a:rPr lang="ru-RU" dirty="0">
                <a:solidFill>
                  <a:schemeClr val="bg1"/>
                </a:solidFill>
              </a:rPr>
              <a:t>, особливо у </a:t>
            </a:r>
            <a:r>
              <a:rPr lang="ru-RU" dirty="0" err="1">
                <a:solidFill>
                  <a:schemeClr val="bg1"/>
                </a:solidFill>
              </a:rPr>
              <a:t>свинині</a:t>
            </a:r>
            <a:r>
              <a:rPr lang="ru-RU" dirty="0">
                <a:solidFill>
                  <a:schemeClr val="bg1"/>
                </a:solidFill>
              </a:rPr>
              <a:t>. Велика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шкідливого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насиченого</a:t>
            </a:r>
            <a:r>
              <a:rPr lang="ru-RU" dirty="0">
                <a:solidFill>
                  <a:schemeClr val="bg1"/>
                </a:solidFill>
              </a:rPr>
              <a:t> жиру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в жирному </a:t>
            </a:r>
            <a:r>
              <a:rPr lang="ru-RU" dirty="0" err="1">
                <a:solidFill>
                  <a:schemeClr val="bg1"/>
                </a:solidFill>
              </a:rPr>
              <a:t>молоці</a:t>
            </a:r>
            <a:r>
              <a:rPr lang="ru-RU" dirty="0">
                <a:solidFill>
                  <a:schemeClr val="bg1"/>
                </a:solidFill>
              </a:rPr>
              <a:t>, вершках, </a:t>
            </a:r>
            <a:r>
              <a:rPr lang="ru-RU" dirty="0" err="1">
                <a:solidFill>
                  <a:schemeClr val="bg1"/>
                </a:solidFill>
              </a:rPr>
              <a:t>сирі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підвищеної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жирності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насичені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жири</a:t>
            </a:r>
            <a:r>
              <a:rPr lang="ru-RU" dirty="0">
                <a:solidFill>
                  <a:schemeClr val="bg1"/>
                </a:solidFill>
              </a:rPr>
              <a:t> є причиною </a:t>
            </a:r>
            <a:r>
              <a:rPr lang="ru-RU" dirty="0" err="1">
                <a:solidFill>
                  <a:schemeClr val="bg1"/>
                </a:solidFill>
              </a:rPr>
              <a:t>появи</a:t>
            </a:r>
            <a:r>
              <a:rPr lang="ru-RU" dirty="0">
                <a:solidFill>
                  <a:schemeClr val="bg1"/>
                </a:solidFill>
              </a:rPr>
              <a:t> закупорки </a:t>
            </a:r>
            <a:r>
              <a:rPr lang="ru-RU" dirty="0" err="1">
                <a:solidFill>
                  <a:schemeClr val="bg1"/>
                </a:solidFill>
              </a:rPr>
              <a:t>судин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освіти</a:t>
            </a:r>
            <a:r>
              <a:rPr lang="ru-RU" dirty="0">
                <a:solidFill>
                  <a:schemeClr val="bg1"/>
                </a:solidFill>
              </a:rPr>
              <a:t> в них </a:t>
            </a:r>
            <a:r>
              <a:rPr lang="ru-RU" dirty="0" err="1">
                <a:solidFill>
                  <a:schemeClr val="bg1"/>
                </a:solidFill>
              </a:rPr>
              <a:t>холестеринових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застоїв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Насичений</a:t>
            </a:r>
            <a:r>
              <a:rPr lang="ru-RU" dirty="0">
                <a:solidFill>
                  <a:schemeClr val="bg1"/>
                </a:solidFill>
              </a:rPr>
              <a:t> жир,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є в продуктах </a:t>
            </a:r>
            <a:r>
              <a:rPr lang="ru-RU" dirty="0" err="1">
                <a:solidFill>
                  <a:schemeClr val="bg1"/>
                </a:solidFill>
              </a:rPr>
              <a:t>харчування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значно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знижує</a:t>
            </a:r>
            <a:r>
              <a:rPr lang="ru-RU" dirty="0">
                <a:solidFill>
                  <a:schemeClr val="bg1"/>
                </a:solidFill>
              </a:rPr>
              <a:t> величину "</a:t>
            </a:r>
            <a:r>
              <a:rPr lang="ru-RU" dirty="0" err="1">
                <a:solidFill>
                  <a:schemeClr val="bg1"/>
                </a:solidFill>
              </a:rPr>
              <a:t>хорошого</a:t>
            </a:r>
            <a:r>
              <a:rPr lang="ru-RU" dirty="0">
                <a:solidFill>
                  <a:schemeClr val="bg1"/>
                </a:solidFill>
              </a:rPr>
              <a:t>" холестерину, </a:t>
            </a:r>
            <a:r>
              <a:rPr lang="ru-RU" dirty="0" err="1">
                <a:solidFill>
                  <a:schemeClr val="bg1"/>
                </a:solidFill>
              </a:rPr>
              <a:t>відповідно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зводить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нанівець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протизапальних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властивостей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3" y="207278"/>
            <a:ext cx="2969041" cy="2065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053"/>
            <a:ext cx="2952328" cy="2095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03" y="2492896"/>
            <a:ext cx="2969041" cy="2116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16" y="2492897"/>
            <a:ext cx="2980136" cy="22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1738536" cy="79695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980728"/>
            <a:ext cx="576064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Говорячи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користь</a:t>
            </a:r>
            <a:r>
              <a:rPr lang="ru-RU" dirty="0"/>
              <a:t> і шкоду жиру,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зауважити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абсолютно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/>
              <a:t>​​жиру,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померти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голоду.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практично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вживаних</a:t>
            </a:r>
            <a:r>
              <a:rPr lang="ru-RU" dirty="0"/>
              <a:t> продуктах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ковбасу</a:t>
            </a:r>
            <a:r>
              <a:rPr lang="ru-RU" dirty="0"/>
              <a:t>, </a:t>
            </a:r>
            <a:r>
              <a:rPr lang="ru-RU" dirty="0" err="1"/>
              <a:t>яйцях</a:t>
            </a:r>
            <a:r>
              <a:rPr lang="ru-RU" dirty="0"/>
              <a:t>, сосисках.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Мабуть</a:t>
            </a:r>
            <a:r>
              <a:rPr lang="ru-RU" dirty="0"/>
              <a:t>,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 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5828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316"/>
            <a:ext cx="2487496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146"/>
            <a:ext cx="2487497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996"/>
            <a:ext cx="2468719" cy="14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0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47" y="2132856"/>
            <a:ext cx="92890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38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671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Користь і шкода жирів</vt:lpstr>
      <vt:lpstr> </vt:lpstr>
      <vt:lpstr>Користь жирів </vt:lpstr>
      <vt:lpstr> </vt:lpstr>
      <vt:lpstr> </vt:lpstr>
      <vt:lpstr> 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Користь і шкода жирів</dc:title>
  <dc:creator>User</dc:creator>
  <cp:lastModifiedBy>User</cp:lastModifiedBy>
  <cp:revision>9</cp:revision>
  <dcterms:created xsi:type="dcterms:W3CDTF">2013-03-17T17:12:31Z</dcterms:created>
  <dcterms:modified xsi:type="dcterms:W3CDTF">2013-03-31T07:47:10Z</dcterms:modified>
</cp:coreProperties>
</file>