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B2A582E-E04D-4111-A499-11BC933F06B9}">
          <p14:sldIdLst>
            <p14:sldId id="256"/>
            <p14:sldId id="257"/>
            <p14:sldId id="259"/>
            <p14:sldId id="258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67A1-3A1D-478E-9C26-22D291888D75}" type="datetimeFigureOut">
              <a:rPr lang="uk-UA" smtClean="0"/>
              <a:t>18.03.2014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FB2D-B009-448F-B28E-86CF2301399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67A1-3A1D-478E-9C26-22D291888D75}" type="datetimeFigureOut">
              <a:rPr lang="uk-UA" smtClean="0"/>
              <a:t>18.03.2014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FB2D-B009-448F-B28E-86CF2301399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67A1-3A1D-478E-9C26-22D291888D75}" type="datetimeFigureOut">
              <a:rPr lang="uk-UA" smtClean="0"/>
              <a:t>18.03.2014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FB2D-B009-448F-B28E-86CF23013992}" type="slidenum">
              <a:rPr lang="uk-UA" smtClean="0"/>
              <a:t>‹#›</a:t>
            </a:fld>
            <a:endParaRPr lang="uk-UA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67A1-3A1D-478E-9C26-22D291888D75}" type="datetimeFigureOut">
              <a:rPr lang="uk-UA" smtClean="0"/>
              <a:t>18.03.2014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FB2D-B009-448F-B28E-86CF23013992}" type="slidenum">
              <a:rPr lang="uk-UA" smtClean="0"/>
              <a:t>‹#›</a:t>
            </a:fld>
            <a:endParaRPr lang="uk-U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67A1-3A1D-478E-9C26-22D291888D75}" type="datetimeFigureOut">
              <a:rPr lang="uk-UA" smtClean="0"/>
              <a:t>18.03.2014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FB2D-B009-448F-B28E-86CF2301399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67A1-3A1D-478E-9C26-22D291888D75}" type="datetimeFigureOut">
              <a:rPr lang="uk-UA" smtClean="0"/>
              <a:t>18.03.2014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FB2D-B009-448F-B28E-86CF23013992}" type="slidenum">
              <a:rPr lang="uk-UA" smtClean="0"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67A1-3A1D-478E-9C26-22D291888D75}" type="datetimeFigureOut">
              <a:rPr lang="uk-UA" smtClean="0"/>
              <a:t>18.03.2014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FB2D-B009-448F-B28E-86CF2301399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67A1-3A1D-478E-9C26-22D291888D75}" type="datetimeFigureOut">
              <a:rPr lang="uk-UA" smtClean="0"/>
              <a:t>18.03.2014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FB2D-B009-448F-B28E-86CF2301399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67A1-3A1D-478E-9C26-22D291888D75}" type="datetimeFigureOut">
              <a:rPr lang="uk-UA" smtClean="0"/>
              <a:t>18.03.2014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FB2D-B009-448F-B28E-86CF2301399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67A1-3A1D-478E-9C26-22D291888D75}" type="datetimeFigureOut">
              <a:rPr lang="uk-UA" smtClean="0"/>
              <a:t>18.03.2014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FB2D-B009-448F-B28E-86CF23013992}" type="slidenum">
              <a:rPr lang="uk-UA" smtClean="0"/>
              <a:t>‹#›</a:t>
            </a:fld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67A1-3A1D-478E-9C26-22D291888D75}" type="datetimeFigureOut">
              <a:rPr lang="uk-UA" smtClean="0"/>
              <a:t>18.03.2014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FB2D-B009-448F-B28E-86CF23013992}" type="slidenum">
              <a:rPr lang="uk-UA" smtClean="0"/>
              <a:t>‹#›</a:t>
            </a:fld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32167A1-3A1D-478E-9C26-22D291888D75}" type="datetimeFigureOut">
              <a:rPr lang="uk-UA" smtClean="0"/>
              <a:t>18.03.2014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600FB2D-B009-448F-B28E-86CF23013992}" type="slidenum">
              <a:rPr lang="uk-UA" smtClean="0"/>
              <a:t>‹#›</a:t>
            </a:fld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780108"/>
          </a:xfrm>
        </p:spPr>
        <p:txBody>
          <a:bodyPr>
            <a:noAutofit/>
          </a:bodyPr>
          <a:lstStyle/>
          <a:p>
            <a:r>
              <a:rPr lang="uk-UA" sz="6000" dirty="0" smtClean="0"/>
              <a:t>Водні ресурси Північної Америки</a:t>
            </a:r>
            <a:endParaRPr lang="uk-UA" sz="6000" dirty="0"/>
          </a:p>
        </p:txBody>
      </p:sp>
    </p:spTree>
    <p:extLst>
      <p:ext uri="{BB962C8B-B14F-4D97-AF65-F5344CB8AC3E}">
        <p14:creationId xmlns:p14="http://schemas.microsoft.com/office/powerpoint/2010/main" val="371674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 descr="E:\800px-Niagara_falls_aerial.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300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628800"/>
            <a:ext cx="8820472" cy="36724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err="1" smtClean="0">
                <a:solidFill>
                  <a:schemeClr val="tx1"/>
                </a:solidFill>
              </a:rPr>
              <a:t>Будівництво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Панамського</a:t>
            </a:r>
            <a:r>
              <a:rPr lang="ru-RU" sz="2000" dirty="0">
                <a:solidFill>
                  <a:schemeClr val="tx1"/>
                </a:solidFill>
              </a:rPr>
              <a:t> каналу стало одним </a:t>
            </a:r>
            <a:r>
              <a:rPr lang="ru-RU" sz="2000" dirty="0" err="1">
                <a:solidFill>
                  <a:schemeClr val="tx1"/>
                </a:solidFill>
              </a:rPr>
              <a:t>із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найбільших</a:t>
            </a:r>
            <a:r>
              <a:rPr lang="ru-RU" sz="2000" dirty="0">
                <a:solidFill>
                  <a:schemeClr val="tx1"/>
                </a:solidFill>
              </a:rPr>
              <a:t> і </a:t>
            </a:r>
            <a:r>
              <a:rPr lang="ru-RU" sz="2000" dirty="0" err="1">
                <a:solidFill>
                  <a:schemeClr val="tx1"/>
                </a:solidFill>
              </a:rPr>
              <a:t>надскладних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будівельних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проектів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здійснених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людством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  <a:r>
              <a:rPr lang="ru-RU" sz="2000" dirty="0" err="1">
                <a:solidFill>
                  <a:schemeClr val="tx1"/>
                </a:solidFill>
              </a:rPr>
              <a:t>Панамський</a:t>
            </a:r>
            <a:r>
              <a:rPr lang="ru-RU" sz="2000" dirty="0">
                <a:solidFill>
                  <a:schemeClr val="tx1"/>
                </a:solidFill>
              </a:rPr>
              <a:t> канал </a:t>
            </a:r>
            <a:r>
              <a:rPr lang="ru-RU" sz="2000" dirty="0" err="1">
                <a:solidFill>
                  <a:schemeClr val="tx1"/>
                </a:solidFill>
              </a:rPr>
              <a:t>здійснив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неоціненний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вплив</a:t>
            </a:r>
            <a:r>
              <a:rPr lang="ru-RU" sz="2000" dirty="0">
                <a:solidFill>
                  <a:schemeClr val="tx1"/>
                </a:solidFill>
              </a:rPr>
              <a:t> на </a:t>
            </a:r>
            <a:r>
              <a:rPr lang="ru-RU" sz="2000" dirty="0" err="1">
                <a:solidFill>
                  <a:schemeClr val="tx1"/>
                </a:solidFill>
              </a:rPr>
              <a:t>розвиток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судноплавства</a:t>
            </a:r>
            <a:r>
              <a:rPr lang="ru-RU" sz="2000" dirty="0">
                <a:solidFill>
                  <a:schemeClr val="tx1"/>
                </a:solidFill>
              </a:rPr>
              <a:t> і </a:t>
            </a:r>
            <a:r>
              <a:rPr lang="ru-RU" sz="2000" dirty="0" err="1">
                <a:solidFill>
                  <a:schemeClr val="tx1"/>
                </a:solidFill>
              </a:rPr>
              <a:t>економіки</a:t>
            </a:r>
            <a:r>
              <a:rPr lang="ru-RU" sz="2000" dirty="0">
                <a:solidFill>
                  <a:schemeClr val="tx1"/>
                </a:solidFill>
              </a:rPr>
              <a:t> в </a:t>
            </a:r>
            <a:r>
              <a:rPr lang="ru-RU" sz="2000" dirty="0" err="1">
                <a:solidFill>
                  <a:schemeClr val="tx1"/>
                </a:solidFill>
              </a:rPr>
              <a:t>Західній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півкулі</a:t>
            </a:r>
            <a:r>
              <a:rPr lang="ru-RU" sz="2000" dirty="0">
                <a:solidFill>
                  <a:schemeClr val="tx1"/>
                </a:solidFill>
              </a:rPr>
              <a:t> і на </a:t>
            </a:r>
            <a:r>
              <a:rPr lang="ru-RU" sz="2000" dirty="0" err="1">
                <a:solidFill>
                  <a:schemeClr val="tx1"/>
                </a:solidFill>
              </a:rPr>
              <a:t>всій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Землі</a:t>
            </a:r>
            <a:r>
              <a:rPr lang="ru-RU" sz="2000" dirty="0">
                <a:solidFill>
                  <a:schemeClr val="tx1"/>
                </a:solidFill>
              </a:rPr>
              <a:t> в </a:t>
            </a:r>
            <a:r>
              <a:rPr lang="ru-RU" sz="2000" dirty="0" err="1">
                <a:solidFill>
                  <a:schemeClr val="tx1"/>
                </a:solidFill>
              </a:rPr>
              <a:t>цілому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що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зумовило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його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надзвичайно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високе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геополітичне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значення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  <a:r>
              <a:rPr lang="ru-RU" sz="2000" dirty="0" err="1">
                <a:solidFill>
                  <a:schemeClr val="tx1"/>
                </a:solidFill>
              </a:rPr>
              <a:t>Завдяки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Панамському</a:t>
            </a:r>
            <a:r>
              <a:rPr lang="ru-RU" sz="2000" dirty="0">
                <a:solidFill>
                  <a:schemeClr val="tx1"/>
                </a:solidFill>
              </a:rPr>
              <a:t> каналу </a:t>
            </a:r>
            <a:r>
              <a:rPr lang="ru-RU" sz="2000" dirty="0" err="1">
                <a:solidFill>
                  <a:schemeClr val="tx1"/>
                </a:solidFill>
              </a:rPr>
              <a:t>морський</a:t>
            </a:r>
            <a:r>
              <a:rPr lang="ru-RU" sz="2000" dirty="0">
                <a:solidFill>
                  <a:schemeClr val="tx1"/>
                </a:solidFill>
              </a:rPr>
              <a:t> шлях </a:t>
            </a:r>
            <a:r>
              <a:rPr lang="ru-RU" sz="2000" dirty="0" err="1">
                <a:solidFill>
                  <a:schemeClr val="tx1"/>
                </a:solidFill>
              </a:rPr>
              <a:t>із</a:t>
            </a:r>
            <a:r>
              <a:rPr lang="ru-RU" sz="2000" dirty="0">
                <a:solidFill>
                  <a:schemeClr val="tx1"/>
                </a:solidFill>
              </a:rPr>
              <a:t> Нью-Йорка до Сан-Франциско </a:t>
            </a:r>
            <a:r>
              <a:rPr lang="ru-RU" sz="2000" dirty="0" err="1">
                <a:solidFill>
                  <a:schemeClr val="tx1"/>
                </a:solidFill>
              </a:rPr>
              <a:t>скоротився</a:t>
            </a:r>
            <a:r>
              <a:rPr lang="ru-RU" sz="2000" dirty="0">
                <a:solidFill>
                  <a:schemeClr val="tx1"/>
                </a:solidFill>
              </a:rPr>
              <a:t> з 22,5 </a:t>
            </a:r>
            <a:r>
              <a:rPr lang="ru-RU" sz="2000" dirty="0" err="1">
                <a:solidFill>
                  <a:schemeClr val="tx1"/>
                </a:solidFill>
              </a:rPr>
              <a:t>тис.км</a:t>
            </a:r>
            <a:r>
              <a:rPr lang="ru-RU" sz="2000" dirty="0">
                <a:solidFill>
                  <a:schemeClr val="tx1"/>
                </a:solidFill>
              </a:rPr>
              <a:t> до 9,5 тис. </a:t>
            </a:r>
            <a:r>
              <a:rPr lang="ru-RU" sz="2000" dirty="0" smtClean="0">
                <a:solidFill>
                  <a:schemeClr val="tx1"/>
                </a:solidFill>
              </a:rPr>
              <a:t>км.</a:t>
            </a:r>
            <a:endParaRPr lang="uk-UA" sz="2000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Канал </a:t>
            </a:r>
            <a:r>
              <a:rPr lang="ru-RU" sz="2000" dirty="0" err="1">
                <a:solidFill>
                  <a:schemeClr val="tx1"/>
                </a:solidFill>
              </a:rPr>
              <a:t>наразі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обробляє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більший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потік</a:t>
            </a:r>
            <a:r>
              <a:rPr lang="ru-RU" sz="2000" dirty="0">
                <a:solidFill>
                  <a:schemeClr val="tx1"/>
                </a:solidFill>
              </a:rPr>
              <a:t> суден, </a:t>
            </a:r>
            <a:r>
              <a:rPr lang="ru-RU" sz="2000" dirty="0" err="1">
                <a:solidFill>
                  <a:schemeClr val="tx1"/>
                </a:solidFill>
              </a:rPr>
              <a:t>ніж</a:t>
            </a:r>
            <a:r>
              <a:rPr lang="ru-RU" sz="2000" dirty="0">
                <a:solidFill>
                  <a:schemeClr val="tx1"/>
                </a:solidFill>
              </a:rPr>
              <a:t> коли-</a:t>
            </a:r>
            <a:r>
              <a:rPr lang="ru-RU" sz="2000" dirty="0" err="1">
                <a:solidFill>
                  <a:schemeClr val="tx1"/>
                </a:solidFill>
              </a:rPr>
              <a:t>небудь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передбачали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його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будівельники</a:t>
            </a:r>
            <a:r>
              <a:rPr lang="ru-RU" sz="2000" dirty="0">
                <a:solidFill>
                  <a:schemeClr val="tx1"/>
                </a:solidFill>
              </a:rPr>
              <a:t>. У 1934 </a:t>
            </a:r>
            <a:r>
              <a:rPr lang="ru-RU" sz="2000" dirty="0" err="1">
                <a:solidFill>
                  <a:schemeClr val="tx1"/>
                </a:solidFill>
              </a:rPr>
              <a:t>році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було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підраховано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що</a:t>
            </a:r>
            <a:r>
              <a:rPr lang="ru-RU" sz="2000" dirty="0">
                <a:solidFill>
                  <a:schemeClr val="tx1"/>
                </a:solidFill>
              </a:rPr>
              <a:t> максимальна </a:t>
            </a:r>
            <a:r>
              <a:rPr lang="ru-RU" sz="2000" dirty="0" err="1">
                <a:solidFill>
                  <a:schemeClr val="tx1"/>
                </a:solidFill>
              </a:rPr>
              <a:t>пропускна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здатність</a:t>
            </a:r>
            <a:r>
              <a:rPr lang="ru-RU" sz="2000" dirty="0">
                <a:solidFill>
                  <a:schemeClr val="tx1"/>
                </a:solidFill>
              </a:rPr>
              <a:t> каналу складе </a:t>
            </a:r>
            <a:r>
              <a:rPr lang="ru-RU" sz="2000" dirty="0" err="1">
                <a:solidFill>
                  <a:schemeClr val="tx1"/>
                </a:solidFill>
              </a:rPr>
              <a:t>близько</a:t>
            </a:r>
            <a:r>
              <a:rPr lang="ru-RU" sz="2000" dirty="0">
                <a:solidFill>
                  <a:schemeClr val="tx1"/>
                </a:solidFill>
              </a:rPr>
              <a:t> 80 млн. тон на </a:t>
            </a:r>
            <a:r>
              <a:rPr lang="ru-RU" sz="2000" dirty="0" err="1" smtClean="0">
                <a:solidFill>
                  <a:schemeClr val="tx1"/>
                </a:solidFill>
              </a:rPr>
              <a:t>рік</a:t>
            </a:r>
            <a:r>
              <a:rPr lang="ru-RU" sz="2000" dirty="0" smtClean="0">
                <a:solidFill>
                  <a:schemeClr val="tx1"/>
                </a:solidFill>
              </a:rPr>
              <a:t>, але </a:t>
            </a:r>
            <a:r>
              <a:rPr lang="ru-RU" sz="2000" dirty="0" err="1" smtClean="0">
                <a:solidFill>
                  <a:schemeClr val="tx1"/>
                </a:solidFill>
              </a:rPr>
              <a:t>товарообіг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каналу в 2009 </a:t>
            </a:r>
            <a:r>
              <a:rPr lang="ru-RU" sz="2000" dirty="0" err="1">
                <a:solidFill>
                  <a:schemeClr val="tx1"/>
                </a:solidFill>
              </a:rPr>
              <a:t>році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склав</a:t>
            </a:r>
            <a:r>
              <a:rPr lang="ru-RU" sz="2000" dirty="0">
                <a:solidFill>
                  <a:schemeClr val="tx1"/>
                </a:solidFill>
              </a:rPr>
              <a:t> 299 100 000 тон </a:t>
            </a:r>
            <a:r>
              <a:rPr lang="ru-RU" sz="2000" dirty="0" err="1">
                <a:solidFill>
                  <a:schemeClr val="tx1"/>
                </a:solidFill>
              </a:rPr>
              <a:t>морських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перевезень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  <a:endParaRPr lang="uk-UA" sz="2000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</a:rPr>
              <a:t>З метою </a:t>
            </a:r>
            <a:r>
              <a:rPr lang="ru-RU" sz="2000" dirty="0" err="1">
                <a:solidFill>
                  <a:schemeClr val="tx1"/>
                </a:solidFill>
              </a:rPr>
              <a:t>зміцнення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потенціалу</a:t>
            </a:r>
            <a:r>
              <a:rPr lang="ru-RU" sz="2000" dirty="0">
                <a:solidFill>
                  <a:schemeClr val="tx1"/>
                </a:solidFill>
              </a:rPr>
              <a:t>, в </a:t>
            </a:r>
            <a:r>
              <a:rPr lang="ru-RU" sz="2000" dirty="0" err="1">
                <a:solidFill>
                  <a:schemeClr val="tx1"/>
                </a:solidFill>
              </a:rPr>
              <a:t>поточній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системі</a:t>
            </a:r>
            <a:r>
              <a:rPr lang="ru-RU" sz="2000" dirty="0">
                <a:solidFill>
                  <a:schemeClr val="tx1"/>
                </a:solidFill>
              </a:rPr>
              <a:t> каналу </a:t>
            </a:r>
            <a:r>
              <a:rPr lang="ru-RU" sz="2000" dirty="0" err="1">
                <a:solidFill>
                  <a:schemeClr val="tx1"/>
                </a:solidFill>
              </a:rPr>
              <a:t>були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зроблені</a:t>
            </a:r>
            <a:r>
              <a:rPr lang="ru-RU" sz="2000" dirty="0">
                <a:solidFill>
                  <a:schemeClr val="tx1"/>
                </a:solidFill>
              </a:rPr>
              <a:t> ряд </a:t>
            </a:r>
            <a:r>
              <a:rPr lang="ru-RU" sz="2000" dirty="0" err="1">
                <a:solidFill>
                  <a:schemeClr val="tx1"/>
                </a:solidFill>
              </a:rPr>
              <a:t>поліпшень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  <a:r>
              <a:rPr lang="ru-RU" sz="2000" dirty="0" err="1">
                <a:solidFill>
                  <a:schemeClr val="tx1"/>
                </a:solidFill>
              </a:rPr>
              <a:t>Ці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удосконалення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допомогли</a:t>
            </a:r>
            <a:r>
              <a:rPr lang="ru-RU" sz="2000" dirty="0">
                <a:solidFill>
                  <a:schemeClr val="tx1"/>
                </a:solidFill>
              </a:rPr>
              <a:t> максимально </a:t>
            </a:r>
            <a:r>
              <a:rPr lang="ru-RU" sz="2000" dirty="0" err="1">
                <a:solidFill>
                  <a:schemeClr val="tx1"/>
                </a:solidFill>
              </a:rPr>
              <a:t>збільшити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використання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існуючої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системи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шлюзів</a:t>
            </a:r>
            <a:endParaRPr lang="uk-UA" sz="2000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66FF33"/>
                </a:solidFill>
              </a:rPr>
              <a:t>Панамський канал</a:t>
            </a:r>
            <a:endParaRPr lang="uk-UA" b="1" dirty="0">
              <a:solidFill>
                <a:srgbClr val="66FF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890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панам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588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30432"/>
          </a:xfrm>
        </p:spPr>
        <p:txBody>
          <a:bodyPr>
            <a:normAutofit/>
          </a:bodyPr>
          <a:lstStyle/>
          <a:p>
            <a:r>
              <a:rPr lang="uk-UA" sz="5400" b="1" i="1" dirty="0" smtClean="0">
                <a:solidFill>
                  <a:srgbClr val="FFFF00"/>
                </a:solidFill>
              </a:rPr>
              <a:t>Озера</a:t>
            </a:r>
            <a:endParaRPr lang="uk-UA" sz="5400" b="1" i="1" dirty="0">
              <a:solidFill>
                <a:srgbClr val="FFFF0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967" y="1844824"/>
            <a:ext cx="9135033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Найцікавішою у Північній Америці є система Великих озер, до складу якої входять Верхнє,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Мічіган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, Гурон,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Сент-Клер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, Ері, Онтаріо та ряд дрібніших.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Усі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вони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сполучаються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між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собою,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утворюючи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єдиний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прісноводний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басейн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Загальна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площа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Великих озер становить 246,4 тис. кв. км, 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Верхнє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є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найбільшим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прісним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озером на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Землі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967" y="4091593"/>
            <a:ext cx="9144000" cy="163121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   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Геологічна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будова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району Великих озер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визначила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східчастий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характер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поверхні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, а тому озера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мають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різні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висоти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рівнів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. Вони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розташовані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вигляді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каскаду,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оберненого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бік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Атлантичного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океану,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що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дуже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важливо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з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господарського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погляду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(для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будівництва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гідроелектростанцій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судноплавства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тощо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015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Озеро Гурон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378214"/>
            <a:ext cx="5652120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Объект 3" descr="озеро Верхнє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425952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7559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i="1" dirty="0" smtClean="0">
                <a:solidFill>
                  <a:srgbClr val="FFFF00"/>
                </a:solidFill>
              </a:rPr>
              <a:t>Річкова система</a:t>
            </a:r>
            <a:endParaRPr lang="uk-UA" sz="5400" b="1" i="1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414" y="1988840"/>
            <a:ext cx="8903073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Річки</a:t>
            </a:r>
            <a:r>
              <a:rPr lang="ru-RU" sz="2000" dirty="0"/>
              <a:t> </a:t>
            </a:r>
            <a:r>
              <a:rPr lang="ru-RU" sz="2000" dirty="0" err="1"/>
              <a:t>Північної</a:t>
            </a:r>
            <a:r>
              <a:rPr lang="ru-RU" sz="2000" dirty="0"/>
              <a:t> Америки належать до </a:t>
            </a:r>
            <a:r>
              <a:rPr lang="ru-RU" sz="2000" dirty="0" err="1"/>
              <a:t>басейнів</a:t>
            </a:r>
            <a:r>
              <a:rPr lang="ru-RU" sz="2000" dirty="0"/>
              <a:t> Тихого, </a:t>
            </a:r>
            <a:r>
              <a:rPr lang="ru-RU" sz="2000" dirty="0" err="1"/>
              <a:t>Північного</a:t>
            </a:r>
            <a:r>
              <a:rPr lang="ru-RU" sz="2000" dirty="0"/>
              <a:t> </a:t>
            </a:r>
            <a:r>
              <a:rPr lang="ru-RU" sz="2000" dirty="0" err="1"/>
              <a:t>Льодовитого</a:t>
            </a:r>
            <a:r>
              <a:rPr lang="ru-RU" sz="2000" dirty="0"/>
              <a:t> й </a:t>
            </a:r>
            <a:r>
              <a:rPr lang="ru-RU" sz="2000" dirty="0" err="1"/>
              <a:t>Атлантичного</a:t>
            </a:r>
            <a:r>
              <a:rPr lang="ru-RU" sz="2000" dirty="0"/>
              <a:t> </a:t>
            </a:r>
            <a:r>
              <a:rPr lang="ru-RU" sz="2000" dirty="0" err="1"/>
              <a:t>океанів</a:t>
            </a:r>
            <a:r>
              <a:rPr lang="ru-RU" sz="2000" dirty="0"/>
              <a:t>; </a:t>
            </a:r>
            <a:r>
              <a:rPr lang="ru-RU" sz="2000" dirty="0" err="1"/>
              <a:t>частина</a:t>
            </a:r>
            <a:r>
              <a:rPr lang="ru-RU" sz="2000" dirty="0"/>
              <a:t> </a:t>
            </a:r>
            <a:r>
              <a:rPr lang="ru-RU" sz="2000" dirty="0" err="1"/>
              <a:t>має</a:t>
            </a:r>
            <a:r>
              <a:rPr lang="ru-RU" sz="2000" dirty="0"/>
              <a:t> </a:t>
            </a:r>
            <a:r>
              <a:rPr lang="ru-RU" sz="2000" dirty="0" err="1"/>
              <a:t>внутрішній</a:t>
            </a:r>
            <a:r>
              <a:rPr lang="ru-RU" sz="2000" dirty="0"/>
              <a:t> </a:t>
            </a:r>
            <a:r>
              <a:rPr lang="ru-RU" sz="2000" dirty="0" err="1"/>
              <a:t>стік</a:t>
            </a:r>
            <a:r>
              <a:rPr lang="ru-RU" sz="2000" dirty="0"/>
              <a:t>. </a:t>
            </a:r>
            <a:r>
              <a:rPr lang="ru-RU" sz="2000" dirty="0" err="1"/>
              <a:t>Більшість</a:t>
            </a:r>
            <a:r>
              <a:rPr lang="ru-RU" sz="2000" dirty="0"/>
              <a:t> </a:t>
            </a:r>
            <a:r>
              <a:rPr lang="ru-RU" sz="2000" dirty="0" err="1"/>
              <a:t>річок</a:t>
            </a:r>
            <a:r>
              <a:rPr lang="ru-RU" sz="2000" dirty="0"/>
              <a:t> </a:t>
            </a:r>
            <a:r>
              <a:rPr lang="ru-RU" sz="2000" dirty="0" err="1"/>
              <a:t>впадає</a:t>
            </a:r>
            <a:r>
              <a:rPr lang="ru-RU" sz="2000" dirty="0"/>
              <a:t> в </a:t>
            </a:r>
            <a:r>
              <a:rPr lang="ru-RU" sz="2000" dirty="0" err="1"/>
              <a:t>Атлантичний</a:t>
            </a:r>
            <a:r>
              <a:rPr lang="ru-RU" sz="2000" dirty="0"/>
              <a:t> океан. </a:t>
            </a:r>
            <a:br>
              <a:rPr lang="ru-RU" sz="2000" dirty="0"/>
            </a:br>
            <a:r>
              <a:rPr lang="ru-RU" sz="2000" dirty="0" err="1"/>
              <a:t>Більшість</a:t>
            </a:r>
            <a:r>
              <a:rPr lang="ru-RU" sz="2000" dirty="0"/>
              <a:t> </a:t>
            </a:r>
            <a:r>
              <a:rPr lang="ru-RU" sz="2000" dirty="0" err="1"/>
              <a:t>річок</a:t>
            </a:r>
            <a:r>
              <a:rPr lang="ru-RU" sz="2000" dirty="0"/>
              <a:t> </a:t>
            </a:r>
            <a:r>
              <a:rPr lang="ru-RU" sz="2000" dirty="0" err="1"/>
              <a:t>Північної</a:t>
            </a:r>
            <a:r>
              <a:rPr lang="ru-RU" sz="2000" dirty="0"/>
              <a:t> Америки </a:t>
            </a:r>
            <a:r>
              <a:rPr lang="ru-RU" sz="2000" dirty="0" err="1"/>
              <a:t>багата</a:t>
            </a:r>
            <a:r>
              <a:rPr lang="ru-RU" sz="2000" dirty="0"/>
              <a:t> на </a:t>
            </a:r>
            <a:r>
              <a:rPr lang="ru-RU" sz="2000" dirty="0" err="1"/>
              <a:t>водну</a:t>
            </a:r>
            <a:r>
              <a:rPr lang="ru-RU" sz="2000" dirty="0"/>
              <a:t> </a:t>
            </a:r>
            <a:r>
              <a:rPr lang="ru-RU" sz="2000" dirty="0" err="1"/>
              <a:t>енергію</a:t>
            </a:r>
            <a:r>
              <a:rPr lang="ru-RU" sz="2000" dirty="0"/>
              <a:t>, </a:t>
            </a:r>
            <a:r>
              <a:rPr lang="ru-RU" sz="2000" dirty="0" err="1"/>
              <a:t>має</a:t>
            </a:r>
            <a:r>
              <a:rPr lang="ru-RU" sz="2000" dirty="0"/>
              <a:t> </a:t>
            </a:r>
            <a:r>
              <a:rPr lang="ru-RU" sz="2000" dirty="0" err="1"/>
              <a:t>велике</a:t>
            </a:r>
            <a:r>
              <a:rPr lang="ru-RU" sz="2000" dirty="0"/>
              <a:t> </a:t>
            </a:r>
            <a:r>
              <a:rPr lang="ru-RU" sz="2000" dirty="0" err="1"/>
              <a:t>транспортне</a:t>
            </a:r>
            <a:r>
              <a:rPr lang="ru-RU" sz="2000" dirty="0"/>
              <a:t> </a:t>
            </a:r>
            <a:r>
              <a:rPr lang="ru-RU" sz="2000" dirty="0" err="1"/>
              <a:t>значення</a:t>
            </a:r>
            <a:r>
              <a:rPr lang="ru-RU" sz="2000" dirty="0"/>
              <a:t>. </a:t>
            </a:r>
            <a:br>
              <a:rPr lang="ru-RU" sz="2000" dirty="0"/>
            </a:br>
            <a:r>
              <a:rPr lang="ru-RU" sz="2000" dirty="0"/>
              <a:t>   </a:t>
            </a:r>
            <a:r>
              <a:rPr lang="ru-RU" sz="2000" dirty="0" err="1"/>
              <a:t>Залежно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особливостей</a:t>
            </a:r>
            <a:r>
              <a:rPr lang="ru-RU" sz="2000" dirty="0"/>
              <a:t> </a:t>
            </a:r>
            <a:r>
              <a:rPr lang="ru-RU" sz="2000" dirty="0" err="1"/>
              <a:t>клімату</a:t>
            </a:r>
            <a:r>
              <a:rPr lang="ru-RU" sz="2000" dirty="0"/>
              <a:t> й </a:t>
            </a:r>
            <a:r>
              <a:rPr lang="ru-RU" sz="2000" dirty="0" err="1"/>
              <a:t>орографічних</a:t>
            </a:r>
            <a:r>
              <a:rPr lang="ru-RU" sz="2000" dirty="0"/>
              <a:t> умов у </a:t>
            </a:r>
            <a:r>
              <a:rPr lang="ru-RU" sz="2000" dirty="0" err="1"/>
              <a:t>різних</a:t>
            </a:r>
            <a:r>
              <a:rPr lang="ru-RU" sz="2000" dirty="0"/>
              <a:t> </a:t>
            </a:r>
            <a:r>
              <a:rPr lang="ru-RU" sz="2000" dirty="0" err="1"/>
              <a:t>частинах</a:t>
            </a:r>
            <a:r>
              <a:rPr lang="ru-RU" sz="2000" dirty="0"/>
              <a:t> материка </a:t>
            </a:r>
            <a:r>
              <a:rPr lang="ru-RU" sz="2000" dirty="0" err="1"/>
              <a:t>склалися</a:t>
            </a:r>
            <a:r>
              <a:rPr lang="ru-RU" sz="2000" dirty="0"/>
              <a:t> </a:t>
            </a:r>
            <a:r>
              <a:rPr lang="ru-RU" sz="2000" dirty="0" err="1"/>
              <a:t>різні</a:t>
            </a:r>
            <a:r>
              <a:rPr lang="ru-RU" sz="2000" dirty="0"/>
              <a:t> </a:t>
            </a:r>
            <a:r>
              <a:rPr lang="ru-RU" sz="2000" dirty="0" err="1"/>
              <a:t>типи</a:t>
            </a:r>
            <a:r>
              <a:rPr lang="ru-RU" sz="2000" dirty="0"/>
              <a:t> </a:t>
            </a:r>
            <a:r>
              <a:rPr lang="ru-RU" sz="2000" dirty="0" err="1"/>
              <a:t>водних</a:t>
            </a:r>
            <a:r>
              <a:rPr lang="ru-RU" sz="2000" dirty="0"/>
              <a:t> систем з </a:t>
            </a:r>
            <a:r>
              <a:rPr lang="ru-RU" sz="2000" dirty="0" err="1"/>
              <a:t>неоднаковими</a:t>
            </a:r>
            <a:r>
              <a:rPr lang="ru-RU" sz="2000" dirty="0"/>
              <a:t> </a:t>
            </a:r>
            <a:r>
              <a:rPr lang="ru-RU" sz="2000" dirty="0" err="1"/>
              <a:t>річковими</a:t>
            </a:r>
            <a:r>
              <a:rPr lang="ru-RU" sz="2000" dirty="0"/>
              <a:t> режимами. </a:t>
            </a:r>
            <a:endParaRPr lang="ru-RU" sz="2000" dirty="0" smtClean="0"/>
          </a:p>
          <a:p>
            <a:r>
              <a:rPr lang="ru-RU" sz="2000" dirty="0"/>
              <a:t> </a:t>
            </a:r>
            <a:r>
              <a:rPr lang="ru-RU" sz="2000" dirty="0" smtClean="0"/>
              <a:t>  На </a:t>
            </a:r>
            <a:r>
              <a:rPr lang="ru-RU" sz="2000" dirty="0"/>
              <a:t>режим </a:t>
            </a:r>
            <a:r>
              <a:rPr lang="ru-RU" sz="2000" dirty="0" err="1"/>
              <a:t>річок</a:t>
            </a:r>
            <a:r>
              <a:rPr lang="ru-RU" sz="2000" dirty="0"/>
              <a:t> </a:t>
            </a:r>
            <a:r>
              <a:rPr lang="ru-RU" sz="2000" dirty="0" err="1"/>
              <a:t>басейну</a:t>
            </a:r>
            <a:r>
              <a:rPr lang="ru-RU" sz="2000" dirty="0"/>
              <a:t> </a:t>
            </a:r>
            <a:r>
              <a:rPr lang="ru-RU" sz="2000" dirty="0" err="1"/>
              <a:t>Північного</a:t>
            </a:r>
            <a:r>
              <a:rPr lang="ru-RU" sz="2000" dirty="0"/>
              <a:t> </a:t>
            </a:r>
            <a:r>
              <a:rPr lang="ru-RU" sz="2000" dirty="0" err="1"/>
              <a:t>Льодовитого</a:t>
            </a:r>
            <a:r>
              <a:rPr lang="ru-RU" sz="2000" dirty="0"/>
              <a:t> океану </a:t>
            </a:r>
            <a:r>
              <a:rPr lang="ru-RU" sz="2000" dirty="0" err="1"/>
              <a:t>істотно</a:t>
            </a:r>
            <a:r>
              <a:rPr lang="ru-RU" sz="2000" dirty="0"/>
              <a:t> </a:t>
            </a:r>
            <a:r>
              <a:rPr lang="ru-RU" sz="2000" dirty="0" err="1"/>
              <a:t>впливає</a:t>
            </a:r>
            <a:r>
              <a:rPr lang="ru-RU" sz="2000" dirty="0"/>
              <a:t> </a:t>
            </a:r>
            <a:r>
              <a:rPr lang="ru-RU" sz="2000" dirty="0" err="1"/>
              <a:t>багаторічна</a:t>
            </a:r>
            <a:r>
              <a:rPr lang="ru-RU" sz="2000" dirty="0"/>
              <a:t> мерзлота; </a:t>
            </a:r>
            <a:r>
              <a:rPr lang="ru-RU" sz="2000" dirty="0" err="1"/>
              <a:t>наявність</a:t>
            </a:r>
            <a:r>
              <a:rPr lang="ru-RU" sz="2000" dirty="0"/>
              <a:t> </a:t>
            </a:r>
            <a:r>
              <a:rPr lang="ru-RU" sz="2000" dirty="0" err="1"/>
              <a:t>її</a:t>
            </a:r>
            <a:r>
              <a:rPr lang="ru-RU" sz="2000" dirty="0"/>
              <a:t> тут </a:t>
            </a:r>
            <a:r>
              <a:rPr lang="ru-RU" sz="2000" dirty="0" err="1"/>
              <a:t>обумовлює</a:t>
            </a:r>
            <a:r>
              <a:rPr lang="ru-RU" sz="2000" dirty="0"/>
              <a:t> </a:t>
            </a:r>
            <a:r>
              <a:rPr lang="ru-RU" sz="2000" dirty="0" err="1"/>
              <a:t>відсутність</a:t>
            </a:r>
            <a:r>
              <a:rPr lang="ru-RU" sz="2000" dirty="0"/>
              <a:t> </a:t>
            </a:r>
            <a:r>
              <a:rPr lang="ru-RU" sz="2000" dirty="0" err="1"/>
              <a:t>запасів</a:t>
            </a:r>
            <a:r>
              <a:rPr lang="ru-RU" sz="2000" dirty="0"/>
              <a:t> </a:t>
            </a:r>
            <a:r>
              <a:rPr lang="ru-RU" sz="2000" dirty="0" err="1"/>
              <a:t>ґрунтових</a:t>
            </a:r>
            <a:r>
              <a:rPr lang="ru-RU" sz="2000" dirty="0"/>
              <a:t> вод. </a:t>
            </a:r>
            <a:r>
              <a:rPr lang="ru-RU" sz="2000" dirty="0" err="1"/>
              <a:t>Незважаючи</a:t>
            </a:r>
            <a:r>
              <a:rPr lang="ru-RU" sz="2000" dirty="0"/>
              <a:t> на </a:t>
            </a:r>
            <a:r>
              <a:rPr lang="ru-RU" sz="2000" dirty="0" err="1"/>
              <a:t>велику</a:t>
            </a:r>
            <a:r>
              <a:rPr lang="ru-RU" sz="2000" dirty="0"/>
              <a:t> </a:t>
            </a:r>
            <a:r>
              <a:rPr lang="ru-RU" sz="2000" dirty="0" err="1"/>
              <a:t>озерність</a:t>
            </a:r>
            <a:r>
              <a:rPr lang="ru-RU" sz="2000" dirty="0"/>
              <a:t> </a:t>
            </a:r>
            <a:r>
              <a:rPr lang="ru-RU" sz="2000" dirty="0" err="1"/>
              <a:t>цього</a:t>
            </a:r>
            <a:r>
              <a:rPr lang="ru-RU" sz="2000" dirty="0"/>
              <a:t> </a:t>
            </a:r>
            <a:r>
              <a:rPr lang="ru-RU" sz="2000" dirty="0" err="1"/>
              <a:t>басейну</a:t>
            </a:r>
            <a:r>
              <a:rPr lang="ru-RU" sz="2000" dirty="0"/>
              <a:t>, спад води в </a:t>
            </a:r>
            <a:r>
              <a:rPr lang="ru-RU" sz="2000" dirty="0" err="1"/>
              <a:t>кінці</a:t>
            </a:r>
            <a:r>
              <a:rPr lang="ru-RU" sz="2000" dirty="0"/>
              <a:t> </a:t>
            </a:r>
            <a:r>
              <a:rPr lang="ru-RU" sz="2000" dirty="0" err="1"/>
              <a:t>літа</a:t>
            </a:r>
            <a:r>
              <a:rPr lang="ru-RU" sz="2000" dirty="0"/>
              <a:t> і </a:t>
            </a:r>
            <a:r>
              <a:rPr lang="ru-RU" sz="2000" dirty="0" err="1"/>
              <a:t>взимку</a:t>
            </a:r>
            <a:r>
              <a:rPr lang="ru-RU" sz="2000" dirty="0"/>
              <a:t> </a:t>
            </a:r>
            <a:r>
              <a:rPr lang="ru-RU" sz="2000" dirty="0" err="1"/>
              <a:t>виражений</a:t>
            </a:r>
            <a:r>
              <a:rPr lang="ru-RU" sz="2000" dirty="0"/>
              <a:t> </a:t>
            </a:r>
            <a:r>
              <a:rPr lang="ru-RU" sz="2000" dirty="0" err="1"/>
              <a:t>досить</a:t>
            </a:r>
            <a:r>
              <a:rPr lang="ru-RU" sz="2000" dirty="0"/>
              <a:t> </a:t>
            </a:r>
            <a:r>
              <a:rPr lang="ru-RU" sz="2000" dirty="0" err="1"/>
              <a:t>чітко</a:t>
            </a:r>
            <a:r>
              <a:rPr lang="ru-RU" sz="2000" dirty="0"/>
              <a:t>. </a:t>
            </a:r>
            <a:r>
              <a:rPr lang="ru-RU" sz="2000" dirty="0" err="1"/>
              <a:t>Період</a:t>
            </a:r>
            <a:r>
              <a:rPr lang="ru-RU" sz="2000" dirty="0"/>
              <a:t> </a:t>
            </a:r>
            <a:r>
              <a:rPr lang="ru-RU" sz="2000" dirty="0" err="1"/>
              <a:t>повені</a:t>
            </a:r>
            <a:r>
              <a:rPr lang="ru-RU" sz="2000" dirty="0"/>
              <a:t> </a:t>
            </a:r>
            <a:r>
              <a:rPr lang="ru-RU" sz="2000" dirty="0" err="1"/>
              <a:t>припадає</a:t>
            </a:r>
            <a:r>
              <a:rPr lang="ru-RU" sz="2000" dirty="0"/>
              <a:t> на початок </a:t>
            </a:r>
            <a:r>
              <a:rPr lang="ru-RU" sz="2000" dirty="0" err="1"/>
              <a:t>літа</a:t>
            </a:r>
            <a:r>
              <a:rPr lang="ru-RU" sz="2000" dirty="0"/>
              <a:t>. Особливо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типово</a:t>
            </a:r>
            <a:r>
              <a:rPr lang="ru-RU" sz="2000" dirty="0"/>
              <a:t> для </a:t>
            </a:r>
            <a:r>
              <a:rPr lang="ru-RU" sz="2000" dirty="0" err="1"/>
              <a:t>Маккензі</a:t>
            </a:r>
            <a:r>
              <a:rPr lang="ru-RU" sz="2000" dirty="0"/>
              <a:t> з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/>
              <a:t>численними</a:t>
            </a:r>
            <a:r>
              <a:rPr lang="ru-RU" sz="2000" dirty="0"/>
              <a:t> притоками.</a:t>
            </a:r>
            <a:endParaRPr lang="uk-UA" sz="2000" u="sng" dirty="0"/>
          </a:p>
          <a:p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142449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2292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uk-UA" dirty="0">
                <a:solidFill>
                  <a:schemeClr val="tx1"/>
                </a:solidFill>
              </a:rPr>
              <a:t>Найдовша річкова артерія Північної Америки – Міссісіпі з притокою Міссурі (6420 км), площа водозбору якої становить 3300 тис. кв. км.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uk-UA" dirty="0">
                <a:solidFill>
                  <a:schemeClr val="tx1"/>
                </a:solidFill>
              </a:rPr>
              <a:t/>
            </a:r>
            <a:br>
              <a:rPr lang="uk-UA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   </a:t>
            </a:r>
            <a:r>
              <a:rPr lang="uk-UA" dirty="0">
                <a:solidFill>
                  <a:schemeClr val="tx1"/>
                </a:solidFill>
              </a:rPr>
              <a:t>Річка бере початок з невеликого озера </a:t>
            </a:r>
            <a:r>
              <a:rPr lang="uk-UA" dirty="0" err="1">
                <a:solidFill>
                  <a:schemeClr val="tx1"/>
                </a:solidFill>
              </a:rPr>
              <a:t>Айтаска</a:t>
            </a:r>
            <a:r>
              <a:rPr lang="uk-UA" dirty="0">
                <a:solidFill>
                  <a:schemeClr val="tx1"/>
                </a:solidFill>
              </a:rPr>
              <a:t> і верхів'ям протікає по заболоченій, вкритій численними озерами лісистій місцевості штату </a:t>
            </a:r>
            <a:r>
              <a:rPr lang="uk-UA" dirty="0" err="1">
                <a:solidFill>
                  <a:schemeClr val="tx1"/>
                </a:solidFill>
              </a:rPr>
              <a:t>Міннесота</a:t>
            </a:r>
            <a:r>
              <a:rPr lang="uk-UA" dirty="0">
                <a:solidFill>
                  <a:schemeClr val="tx1"/>
                </a:solidFill>
              </a:rPr>
              <a:t>.</a:t>
            </a:r>
            <a:r>
              <a:rPr lang="ru-RU" dirty="0">
                <a:solidFill>
                  <a:schemeClr val="tx1"/>
                </a:solidFill>
              </a:rPr>
              <a:t> 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Притоки </a:t>
            </a:r>
            <a:r>
              <a:rPr lang="ru-RU" dirty="0" err="1">
                <a:solidFill>
                  <a:schemeClr val="tx1"/>
                </a:solidFill>
              </a:rPr>
              <a:t>прокладають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собі</a:t>
            </a:r>
            <a:r>
              <a:rPr lang="ru-RU" dirty="0">
                <a:solidFill>
                  <a:schemeClr val="tx1"/>
                </a:solidFill>
              </a:rPr>
              <a:t> шлях через </a:t>
            </a:r>
            <a:r>
              <a:rPr lang="ru-RU" dirty="0" err="1">
                <a:solidFill>
                  <a:schemeClr val="tx1"/>
                </a:solidFill>
              </a:rPr>
              <a:t>засушливі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простори</a:t>
            </a:r>
            <a:r>
              <a:rPr lang="ru-RU" dirty="0">
                <a:solidFill>
                  <a:schemeClr val="tx1"/>
                </a:solidFill>
              </a:rPr>
              <a:t> і, </a:t>
            </a:r>
            <a:r>
              <a:rPr lang="ru-RU" dirty="0" err="1">
                <a:solidFill>
                  <a:schemeClr val="tx1"/>
                </a:solidFill>
              </a:rPr>
              <a:t>глибоко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врізуючись</a:t>
            </a:r>
            <a:r>
              <a:rPr lang="ru-RU" dirty="0">
                <a:solidFill>
                  <a:schemeClr val="tx1"/>
                </a:solidFill>
              </a:rPr>
              <a:t> у </a:t>
            </a:r>
            <a:r>
              <a:rPr lang="ru-RU" dirty="0" err="1">
                <a:solidFill>
                  <a:schemeClr val="tx1"/>
                </a:solidFill>
              </a:rPr>
              <a:t>пухкі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товщі</a:t>
            </a:r>
            <a:r>
              <a:rPr lang="ru-RU" dirty="0">
                <a:solidFill>
                  <a:schemeClr val="tx1"/>
                </a:solidFill>
              </a:rPr>
              <a:t> Великих </a:t>
            </a:r>
            <a:r>
              <a:rPr lang="ru-RU" dirty="0" err="1">
                <a:solidFill>
                  <a:schemeClr val="tx1"/>
                </a:solidFill>
              </a:rPr>
              <a:t>рівнин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виносять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звідти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величезну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кількість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алювію</a:t>
            </a:r>
            <a:r>
              <a:rPr lang="ru-RU" dirty="0">
                <a:solidFill>
                  <a:schemeClr val="tx1"/>
                </a:solidFill>
              </a:rPr>
              <a:t>, але мало води. Тому </a:t>
            </a:r>
            <a:r>
              <a:rPr lang="ru-RU" dirty="0" err="1">
                <a:solidFill>
                  <a:schemeClr val="tx1"/>
                </a:solidFill>
              </a:rPr>
              <a:t>Міссісіпі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навіть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після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злиття</a:t>
            </a:r>
            <a:r>
              <a:rPr lang="ru-RU" dirty="0">
                <a:solidFill>
                  <a:schemeClr val="tx1"/>
                </a:solidFill>
              </a:rPr>
              <a:t> з </a:t>
            </a:r>
            <a:r>
              <a:rPr lang="ru-RU" dirty="0" err="1">
                <a:solidFill>
                  <a:schemeClr val="tx1"/>
                </a:solidFill>
              </a:rPr>
              <a:t>Міссурі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ще</a:t>
            </a:r>
            <a:r>
              <a:rPr lang="ru-RU" dirty="0">
                <a:solidFill>
                  <a:schemeClr val="tx1"/>
                </a:solidFill>
              </a:rPr>
              <a:t> не </a:t>
            </a:r>
            <a:r>
              <a:rPr lang="ru-RU" dirty="0" err="1">
                <a:solidFill>
                  <a:schemeClr val="tx1"/>
                </a:solidFill>
              </a:rPr>
              <a:t>стає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повноводною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річкою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Могутньою</a:t>
            </a:r>
            <a:r>
              <a:rPr lang="ru-RU" dirty="0">
                <a:solidFill>
                  <a:schemeClr val="tx1"/>
                </a:solidFill>
              </a:rPr>
              <a:t> вона </a:t>
            </a:r>
            <a:r>
              <a:rPr lang="ru-RU" dirty="0" err="1">
                <a:solidFill>
                  <a:schemeClr val="tx1"/>
                </a:solidFill>
              </a:rPr>
              <a:t>стає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лише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після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впадіння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неї</a:t>
            </a:r>
            <a:r>
              <a:rPr lang="ru-RU" dirty="0">
                <a:solidFill>
                  <a:schemeClr val="tx1"/>
                </a:solidFill>
              </a:rPr>
              <a:t> Огайо. </a:t>
            </a:r>
          </a:p>
          <a:p>
            <a:pPr marL="0" indent="0">
              <a:buNone/>
            </a:pPr>
            <a:r>
              <a:rPr lang="ru-RU" dirty="0" err="1" smtClean="0">
                <a:solidFill>
                  <a:schemeClr val="tx1"/>
                </a:solidFill>
              </a:rPr>
              <a:t>Своїх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справжніх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розмірів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Міссісіпі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набирає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після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злиття</a:t>
            </a:r>
            <a:r>
              <a:rPr lang="ru-RU" dirty="0" smtClean="0">
                <a:solidFill>
                  <a:schemeClr val="tx1"/>
                </a:solidFill>
              </a:rPr>
              <a:t> з Огайо – «</a:t>
            </a:r>
            <a:r>
              <a:rPr lang="ru-RU" dirty="0" err="1" smtClean="0">
                <a:solidFill>
                  <a:schemeClr val="tx1"/>
                </a:solidFill>
              </a:rPr>
              <a:t>Прегарною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річкою</a:t>
            </a:r>
            <a:r>
              <a:rPr lang="ru-RU" dirty="0" smtClean="0">
                <a:solidFill>
                  <a:schemeClr val="tx1"/>
                </a:solidFill>
              </a:rPr>
              <a:t>», як </a:t>
            </a:r>
            <a:r>
              <a:rPr lang="ru-RU" dirty="0" err="1" smtClean="0">
                <a:solidFill>
                  <a:schemeClr val="tx1"/>
                </a:solidFill>
              </a:rPr>
              <a:t>її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називали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французькі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дослідники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 err="1" smtClean="0">
                <a:solidFill>
                  <a:schemeClr val="tx1"/>
                </a:solidFill>
              </a:rPr>
              <a:t>Від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місця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впадіння</a:t>
            </a:r>
            <a:r>
              <a:rPr lang="ru-RU" dirty="0" smtClean="0">
                <a:solidFill>
                  <a:schemeClr val="tx1"/>
                </a:solidFill>
              </a:rPr>
              <a:t> Огайо </a:t>
            </a:r>
            <a:r>
              <a:rPr lang="ru-RU" dirty="0" err="1" smtClean="0">
                <a:solidFill>
                  <a:schemeClr val="tx1"/>
                </a:solidFill>
              </a:rPr>
              <a:t>Міссісіпі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вже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можна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вважати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установленою</a:t>
            </a:r>
            <a:r>
              <a:rPr lang="ru-RU" dirty="0" smtClean="0">
                <a:solidFill>
                  <a:schemeClr val="tx1"/>
                </a:solidFill>
              </a:rPr>
              <a:t>, з </a:t>
            </a:r>
            <a:r>
              <a:rPr lang="ru-RU" dirty="0" err="1" smtClean="0">
                <a:solidFill>
                  <a:schemeClr val="tx1"/>
                </a:solidFill>
              </a:rPr>
              <a:t>виробленим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профілем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річкою</a:t>
            </a:r>
            <a:r>
              <a:rPr lang="ru-RU" dirty="0" smtClean="0">
                <a:solidFill>
                  <a:schemeClr val="tx1"/>
                </a:solidFill>
              </a:rPr>
              <a:t>. В </a:t>
            </a:r>
            <a:r>
              <a:rPr lang="ru-RU" dirty="0" err="1" smtClean="0">
                <a:solidFill>
                  <a:schemeClr val="tx1"/>
                </a:solidFill>
              </a:rPr>
              <a:t>своїй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нижній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течії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Міссісіпі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розбивається</a:t>
            </a:r>
            <a:r>
              <a:rPr lang="ru-RU" dirty="0" smtClean="0">
                <a:solidFill>
                  <a:schemeClr val="tx1"/>
                </a:solidFill>
              </a:rPr>
              <a:t> на </a:t>
            </a:r>
            <a:r>
              <a:rPr lang="ru-RU" dirty="0" err="1" smtClean="0">
                <a:solidFill>
                  <a:schemeClr val="tx1"/>
                </a:solidFill>
              </a:rPr>
              <a:t>численні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рукави</a:t>
            </a:r>
            <a:r>
              <a:rPr lang="ru-RU" dirty="0" smtClean="0">
                <a:solidFill>
                  <a:schemeClr val="tx1"/>
                </a:solidFill>
              </a:rPr>
              <a:t>. Разом з притоками </a:t>
            </a:r>
            <a:r>
              <a:rPr lang="ru-RU" dirty="0" err="1" smtClean="0">
                <a:solidFill>
                  <a:schemeClr val="tx1"/>
                </a:solidFill>
              </a:rPr>
              <a:t>рукави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утворюють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лабіринт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заболочених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повільних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потоків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 err="1" smtClean="0">
                <a:solidFill>
                  <a:schemeClr val="tx1"/>
                </a:solidFill>
              </a:rPr>
              <a:t>Щоб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запобігати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повені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кожний</a:t>
            </a:r>
            <a:r>
              <a:rPr lang="ru-RU" dirty="0" smtClean="0">
                <a:solidFill>
                  <a:schemeClr val="tx1"/>
                </a:solidFill>
              </a:rPr>
              <a:t> рукав доводиться </a:t>
            </a:r>
            <a:r>
              <a:rPr lang="ru-RU" dirty="0" err="1" smtClean="0">
                <a:solidFill>
                  <a:schemeClr val="tx1"/>
                </a:solidFill>
              </a:rPr>
              <a:t>захищати</a:t>
            </a:r>
            <a:r>
              <a:rPr lang="ru-RU" dirty="0" smtClean="0">
                <a:solidFill>
                  <a:schemeClr val="tx1"/>
                </a:solidFill>
              </a:rPr>
              <a:t> дамбами. 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   </a:t>
            </a:r>
            <a:r>
              <a:rPr lang="ru-RU" dirty="0" err="1" smtClean="0">
                <a:solidFill>
                  <a:schemeClr val="tx1"/>
                </a:solidFill>
              </a:rPr>
              <a:t>Міссісіпі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несе</a:t>
            </a:r>
            <a:r>
              <a:rPr lang="ru-RU" dirty="0" smtClean="0">
                <a:solidFill>
                  <a:schemeClr val="tx1"/>
                </a:solidFill>
              </a:rPr>
              <a:t> в море </a:t>
            </a:r>
            <a:r>
              <a:rPr lang="ru-RU" dirty="0" err="1" smtClean="0">
                <a:solidFill>
                  <a:schemeClr val="tx1"/>
                </a:solidFill>
              </a:rPr>
              <a:t>величезну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кількість</a:t>
            </a:r>
            <a:r>
              <a:rPr lang="ru-RU" dirty="0" smtClean="0">
                <a:solidFill>
                  <a:schemeClr val="tx1"/>
                </a:solidFill>
              </a:rPr>
              <a:t> мулу: 211 млн. куб. м у </a:t>
            </a:r>
            <a:r>
              <a:rPr lang="ru-RU" dirty="0" err="1" smtClean="0">
                <a:solidFill>
                  <a:schemeClr val="tx1"/>
                </a:solidFill>
              </a:rPr>
              <a:t>рік</a:t>
            </a:r>
            <a:r>
              <a:rPr lang="ru-RU" dirty="0" smtClean="0">
                <a:solidFill>
                  <a:schemeClr val="tx1"/>
                </a:solidFill>
              </a:rPr>
              <a:t>. Вона </a:t>
            </a:r>
            <a:r>
              <a:rPr lang="ru-RU" dirty="0" err="1" smtClean="0">
                <a:solidFill>
                  <a:schemeClr val="tx1"/>
                </a:solidFill>
              </a:rPr>
              <a:t>заповнює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Мексиканську</a:t>
            </a:r>
            <a:r>
              <a:rPr lang="ru-RU" dirty="0" smtClean="0">
                <a:solidFill>
                  <a:schemeClr val="tx1"/>
                </a:solidFill>
              </a:rPr>
              <a:t> затоку, </a:t>
            </a:r>
            <a:r>
              <a:rPr lang="ru-RU" dirty="0" err="1" smtClean="0">
                <a:solidFill>
                  <a:schemeClr val="tx1"/>
                </a:solidFill>
              </a:rPr>
              <a:t>висунувши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велику</a:t>
            </a:r>
            <a:r>
              <a:rPr lang="ru-RU" dirty="0" smtClean="0">
                <a:solidFill>
                  <a:schemeClr val="tx1"/>
                </a:solidFill>
              </a:rPr>
              <a:t> дельту </a:t>
            </a:r>
            <a:r>
              <a:rPr lang="ru-RU" dirty="0" err="1" smtClean="0">
                <a:solidFill>
                  <a:schemeClr val="tx1"/>
                </a:solidFill>
              </a:rPr>
              <a:t>завдовжки</a:t>
            </a:r>
            <a:r>
              <a:rPr lang="ru-RU" dirty="0" smtClean="0">
                <a:solidFill>
                  <a:schemeClr val="tx1"/>
                </a:solidFill>
              </a:rPr>
              <a:t> 320 і </a:t>
            </a:r>
            <a:r>
              <a:rPr lang="ru-RU" dirty="0" err="1" smtClean="0">
                <a:solidFill>
                  <a:schemeClr val="tx1"/>
                </a:solidFill>
              </a:rPr>
              <a:t>завширшки</a:t>
            </a:r>
            <a:r>
              <a:rPr lang="ru-RU" dirty="0" smtClean="0">
                <a:solidFill>
                  <a:schemeClr val="tx1"/>
                </a:solidFill>
              </a:rPr>
              <a:t> 300 км. 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858424"/>
          </a:xfrm>
        </p:spPr>
        <p:txBody>
          <a:bodyPr>
            <a:normAutofit/>
          </a:bodyPr>
          <a:lstStyle/>
          <a:p>
            <a:r>
              <a:rPr lang="uk-UA" sz="4800" b="1" dirty="0" smtClean="0">
                <a:solidFill>
                  <a:srgbClr val="66FF33"/>
                </a:solidFill>
              </a:rPr>
              <a:t>Міссісіпі</a:t>
            </a:r>
            <a:endParaRPr lang="uk-UA" sz="4800" b="1" dirty="0">
              <a:solidFill>
                <a:srgbClr val="66FF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542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 descr="http://ukr-tur.narod.ru/fisgeo/fismateryk/fispnamer/vnutrvody/missisypi/missipi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0784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916832"/>
            <a:ext cx="9144000" cy="4824536"/>
          </a:xfrm>
        </p:spPr>
        <p:txBody>
          <a:bodyPr/>
          <a:lstStyle/>
          <a:p>
            <a:pPr marL="0" indent="0">
              <a:buNone/>
            </a:pPr>
            <a:r>
              <a:rPr lang="ru-RU" b="1" dirty="0" err="1">
                <a:solidFill>
                  <a:schemeClr val="tx1"/>
                </a:solidFill>
              </a:rPr>
              <a:t>Колумбія</a:t>
            </a:r>
            <a:r>
              <a:rPr lang="ru-RU" dirty="0">
                <a:solidFill>
                  <a:schemeClr val="tx1"/>
                </a:solidFill>
              </a:rPr>
              <a:t> (</a:t>
            </a:r>
            <a:r>
              <a:rPr lang="ru-RU" dirty="0" err="1">
                <a:solidFill>
                  <a:schemeClr val="tx1"/>
                </a:solidFill>
              </a:rPr>
              <a:t>оригінальна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її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назва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b="1" dirty="0" err="1" smtClean="0">
                <a:solidFill>
                  <a:schemeClr val="tx1"/>
                </a:solidFill>
              </a:rPr>
              <a:t>Вімахл</a:t>
            </a:r>
            <a:r>
              <a:rPr lang="ru-RU" dirty="0" smtClean="0">
                <a:solidFill>
                  <a:schemeClr val="tx1"/>
                </a:solidFill>
              </a:rPr>
              <a:t>)</a:t>
            </a:r>
            <a:r>
              <a:rPr lang="ru-RU" dirty="0">
                <a:solidFill>
                  <a:schemeClr val="tx1"/>
                </a:solidFill>
              </a:rPr>
              <a:t> — </a:t>
            </a:r>
            <a:r>
              <a:rPr lang="ru-RU" dirty="0" err="1" smtClean="0">
                <a:solidFill>
                  <a:schemeClr val="tx1"/>
                </a:solidFill>
              </a:rPr>
              <a:t>річка</a:t>
            </a:r>
            <a:r>
              <a:rPr lang="ru-RU" dirty="0">
                <a:solidFill>
                  <a:schemeClr val="tx1"/>
                </a:solidFill>
              </a:rPr>
              <a:t> на </a:t>
            </a:r>
            <a:r>
              <a:rPr lang="ru-RU" dirty="0" err="1" smtClean="0">
                <a:solidFill>
                  <a:schemeClr val="tx1"/>
                </a:solidFill>
              </a:rPr>
              <a:t>заході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dirty="0" err="1" smtClean="0">
                <a:solidFill>
                  <a:schemeClr val="tx1"/>
                </a:solidFill>
              </a:rPr>
              <a:t>Північної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Америки, у США </a:t>
            </a:r>
            <a:r>
              <a:rPr lang="ru-RU" dirty="0" smtClean="0">
                <a:solidFill>
                  <a:schemeClr val="tx1"/>
                </a:solidFill>
              </a:rPr>
              <a:t>і </a:t>
            </a:r>
            <a:r>
              <a:rPr lang="ru-RU" dirty="0" err="1" smtClean="0">
                <a:solidFill>
                  <a:schemeClr val="tx1"/>
                </a:solidFill>
              </a:rPr>
              <a:t>Канаді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Впадає</a:t>
            </a:r>
            <a:r>
              <a:rPr lang="ru-RU" dirty="0">
                <a:solidFill>
                  <a:schemeClr val="tx1"/>
                </a:solidFill>
              </a:rPr>
              <a:t> у Тихий океан </a:t>
            </a:r>
            <a:r>
              <a:rPr lang="ru-RU" dirty="0" err="1">
                <a:solidFill>
                  <a:schemeClr val="tx1"/>
                </a:solidFill>
              </a:rPr>
              <a:t>біля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американського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міста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dirty="0" err="1">
                <a:solidFill>
                  <a:schemeClr val="tx1"/>
                </a:solidFill>
              </a:rPr>
              <a:t>Асторія</a:t>
            </a:r>
            <a:r>
              <a:rPr lang="ru-RU" dirty="0">
                <a:solidFill>
                  <a:schemeClr val="tx1"/>
                </a:solidFill>
              </a:rPr>
              <a:t>: є </a:t>
            </a:r>
            <a:r>
              <a:rPr lang="ru-RU" dirty="0" err="1">
                <a:solidFill>
                  <a:schemeClr val="tx1"/>
                </a:solidFill>
              </a:rPr>
              <a:t>найповноводнішою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річкою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впадає</a:t>
            </a:r>
            <a:r>
              <a:rPr lang="ru-RU" dirty="0">
                <a:solidFill>
                  <a:schemeClr val="tx1"/>
                </a:solidFill>
              </a:rPr>
              <a:t> у Тихий океан у </a:t>
            </a:r>
            <a:r>
              <a:rPr lang="ru-RU" dirty="0" err="1">
                <a:solidFill>
                  <a:schemeClr val="tx1"/>
                </a:solidFill>
              </a:rPr>
              <a:t>Північній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Південній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Америці</a:t>
            </a:r>
            <a:r>
              <a:rPr lang="ru-RU" dirty="0">
                <a:solidFill>
                  <a:schemeClr val="tx1"/>
                </a:solidFill>
              </a:rPr>
              <a:t>, та четвертою </a:t>
            </a:r>
            <a:r>
              <a:rPr lang="ru-RU" dirty="0" err="1">
                <a:solidFill>
                  <a:schemeClr val="tx1"/>
                </a:solidFill>
              </a:rPr>
              <a:t>найповноводнішою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річкою</a:t>
            </a:r>
            <a:r>
              <a:rPr lang="ru-RU" dirty="0">
                <a:solidFill>
                  <a:schemeClr val="tx1"/>
                </a:solidFill>
              </a:rPr>
              <a:t> у США </a:t>
            </a:r>
            <a:r>
              <a:rPr lang="ru-RU" dirty="0" err="1">
                <a:solidFill>
                  <a:schemeClr val="tx1"/>
                </a:solidFill>
              </a:rPr>
              <a:t>після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річок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dirty="0" err="1">
                <a:solidFill>
                  <a:schemeClr val="tx1"/>
                </a:solidFill>
              </a:rPr>
              <a:t>Міссісіпі</a:t>
            </a:r>
            <a:r>
              <a:rPr lang="ru-RU" dirty="0">
                <a:solidFill>
                  <a:schemeClr val="tx1"/>
                </a:solidFill>
              </a:rPr>
              <a:t>, </a:t>
            </a:r>
            <a:r>
              <a:rPr lang="ru-RU" dirty="0" smtClean="0">
                <a:solidFill>
                  <a:schemeClr val="tx1"/>
                </a:solidFill>
              </a:rPr>
              <a:t>Святого </a:t>
            </a:r>
            <a:r>
              <a:rPr lang="ru-RU" dirty="0" err="1">
                <a:solidFill>
                  <a:schemeClr val="tx1"/>
                </a:solidFill>
              </a:rPr>
              <a:t>Лаврентія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dirty="0" smtClean="0">
                <a:solidFill>
                  <a:schemeClr val="tx1"/>
                </a:solidFill>
              </a:rPr>
              <a:t>і </a:t>
            </a:r>
            <a:r>
              <a:rPr lang="ru-RU" dirty="0" err="1" smtClean="0">
                <a:solidFill>
                  <a:schemeClr val="tx1"/>
                </a:solidFill>
              </a:rPr>
              <a:t>Маккензі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 err="1">
                <a:solidFill>
                  <a:schemeClr val="tx1"/>
                </a:solidFill>
              </a:rPr>
              <a:t>Річка</a:t>
            </a:r>
            <a:r>
              <a:rPr lang="ru-RU" dirty="0">
                <a:solidFill>
                  <a:schemeClr val="tx1"/>
                </a:solidFill>
              </a:rPr>
              <a:t> є </a:t>
            </a:r>
            <a:r>
              <a:rPr lang="ru-RU" dirty="0" err="1">
                <a:solidFill>
                  <a:schemeClr val="tx1"/>
                </a:solidFill>
              </a:rPr>
              <a:t>важливою</a:t>
            </a:r>
            <a:r>
              <a:rPr lang="ru-RU" dirty="0">
                <a:solidFill>
                  <a:schemeClr val="tx1"/>
                </a:solidFill>
              </a:rPr>
              <a:t> зоною нереста лосося,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мігрує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між</a:t>
            </a:r>
            <a:r>
              <a:rPr lang="ru-RU" dirty="0">
                <a:solidFill>
                  <a:schemeClr val="tx1"/>
                </a:solidFill>
              </a:rPr>
              <a:t> Тихим океаном і притоками </a:t>
            </a:r>
            <a:r>
              <a:rPr lang="ru-RU" dirty="0" err="1">
                <a:solidFill>
                  <a:schemeClr val="tx1"/>
                </a:solidFill>
              </a:rPr>
              <a:t>Колумбії</a:t>
            </a:r>
            <a:r>
              <a:rPr lang="ru-RU" dirty="0">
                <a:solidFill>
                  <a:schemeClr val="tx1"/>
                </a:solidFill>
              </a:rPr>
              <a:t>.</a:t>
            </a:r>
            <a:endParaRPr lang="uk-UA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err="1">
                <a:solidFill>
                  <a:schemeClr val="tx1"/>
                </a:solidFill>
              </a:rPr>
              <a:t>Протікає</a:t>
            </a:r>
            <a:r>
              <a:rPr lang="ru-RU" dirty="0">
                <a:solidFill>
                  <a:schemeClr val="tx1"/>
                </a:solidFill>
              </a:rPr>
              <a:t> у </a:t>
            </a:r>
            <a:r>
              <a:rPr lang="ru-RU" dirty="0" err="1">
                <a:solidFill>
                  <a:schemeClr val="tx1"/>
                </a:solidFill>
              </a:rPr>
              <a:t>глибоких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ущелинах</a:t>
            </a:r>
            <a:r>
              <a:rPr lang="ru-RU" dirty="0" smtClean="0">
                <a:solidFill>
                  <a:schemeClr val="tx1"/>
                </a:solidFill>
              </a:rPr>
              <a:t> - </a:t>
            </a:r>
            <a:r>
              <a:rPr lang="ru-RU" dirty="0" err="1" smtClean="0">
                <a:solidFill>
                  <a:schemeClr val="tx1"/>
                </a:solidFill>
              </a:rPr>
              <a:t>каньйонах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 err="1" smtClean="0">
                <a:solidFill>
                  <a:schemeClr val="tx1"/>
                </a:solidFill>
              </a:rPr>
              <a:t>Ріка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починається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висоті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понад</a:t>
            </a:r>
            <a:r>
              <a:rPr lang="ru-RU" dirty="0">
                <a:solidFill>
                  <a:schemeClr val="tx1"/>
                </a:solidFill>
              </a:rPr>
              <a:t> 2 </a:t>
            </a:r>
            <a:r>
              <a:rPr lang="ru-RU" dirty="0" smtClean="0">
                <a:solidFill>
                  <a:schemeClr val="tx1"/>
                </a:solidFill>
              </a:rPr>
              <a:t>000 м, </a:t>
            </a:r>
            <a:r>
              <a:rPr lang="ru-RU" dirty="0">
                <a:solidFill>
                  <a:schemeClr val="tx1"/>
                </a:solidFill>
              </a:rPr>
              <a:t>тому </a:t>
            </a:r>
            <a:r>
              <a:rPr lang="ru-RU" dirty="0" err="1">
                <a:solidFill>
                  <a:schemeClr val="tx1"/>
                </a:solidFill>
              </a:rPr>
              <a:t>має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льодовикове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снігове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живлення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Розливається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навесні</a:t>
            </a:r>
            <a:r>
              <a:rPr lang="ru-RU" dirty="0">
                <a:solidFill>
                  <a:schemeClr val="tx1"/>
                </a:solidFill>
              </a:rPr>
              <a:t> й </a:t>
            </a:r>
            <a:r>
              <a:rPr lang="ru-RU" dirty="0" err="1">
                <a:solidFill>
                  <a:schemeClr val="tx1"/>
                </a:solidFill>
              </a:rPr>
              <a:t>влітку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Колумбія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багата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 smtClean="0">
                <a:solidFill>
                  <a:schemeClr val="tx1"/>
                </a:solidFill>
              </a:rPr>
              <a:t>гідроенергоресурси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>
                <a:solidFill>
                  <a:schemeClr val="tx1"/>
                </a:solidFill>
              </a:rPr>
              <a:t>На </a:t>
            </a:r>
            <a:r>
              <a:rPr lang="ru-RU" dirty="0" err="1">
                <a:solidFill>
                  <a:schemeClr val="tx1"/>
                </a:solidFill>
              </a:rPr>
              <a:t>річці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побудовані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численні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електростанції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uk-UA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dirty="0" smtClean="0">
                <a:solidFill>
                  <a:srgbClr val="66FF33"/>
                </a:solidFill>
              </a:rPr>
              <a:t>Колумбія</a:t>
            </a:r>
            <a:endParaRPr lang="uk-UA" sz="5400" b="1" dirty="0">
              <a:solidFill>
                <a:srgbClr val="66FF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917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 descr="E:\колумбі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983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636912"/>
            <a:ext cx="8424936" cy="34506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b="1" dirty="0" err="1">
                <a:solidFill>
                  <a:schemeClr val="tx1"/>
                </a:solidFill>
              </a:rPr>
              <a:t>Ніага́рський</a:t>
            </a:r>
            <a:r>
              <a:rPr lang="uk-UA" b="1" dirty="0">
                <a:solidFill>
                  <a:schemeClr val="tx1"/>
                </a:solidFill>
              </a:rPr>
              <a:t> </a:t>
            </a:r>
            <a:r>
              <a:rPr lang="uk-UA" b="1" dirty="0" err="1">
                <a:solidFill>
                  <a:schemeClr val="tx1"/>
                </a:solidFill>
              </a:rPr>
              <a:t>водоспа́д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uk-UA" dirty="0">
                <a:solidFill>
                  <a:schemeClr val="tx1"/>
                </a:solidFill>
              </a:rPr>
              <a:t>(англ.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i="1" dirty="0" err="1">
                <a:solidFill>
                  <a:schemeClr val="tx1"/>
                </a:solidFill>
              </a:rPr>
              <a:t>Niagara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Falls</a:t>
            </a:r>
            <a:r>
              <a:rPr lang="uk-UA" dirty="0">
                <a:solidFill>
                  <a:schemeClr val="tx1"/>
                </a:solidFill>
              </a:rPr>
              <a:t>)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uk-UA" dirty="0">
                <a:solidFill>
                  <a:schemeClr val="tx1"/>
                </a:solidFill>
              </a:rPr>
              <a:t>— комплекс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uk-UA" dirty="0">
                <a:solidFill>
                  <a:schemeClr val="tx1"/>
                </a:solidFill>
              </a:rPr>
              <a:t>водоспадів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uk-UA" dirty="0">
                <a:solidFill>
                  <a:schemeClr val="tx1"/>
                </a:solidFill>
              </a:rPr>
              <a:t>на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uk-UA" dirty="0" smtClean="0">
                <a:solidFill>
                  <a:schemeClr val="tx1"/>
                </a:solidFill>
              </a:rPr>
              <a:t>річці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uk-UA" dirty="0">
                <a:solidFill>
                  <a:schemeClr val="tx1"/>
                </a:solidFill>
              </a:rPr>
              <a:t>Ніагара, що відокремлює американський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uk-UA" dirty="0">
                <a:solidFill>
                  <a:schemeClr val="tx1"/>
                </a:solidFill>
              </a:rPr>
              <a:t>штат Нью-Йорк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uk-UA" dirty="0">
                <a:solidFill>
                  <a:schemeClr val="tx1"/>
                </a:solidFill>
              </a:rPr>
              <a:t>від канадської провінції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uk-UA" dirty="0">
                <a:solidFill>
                  <a:schemeClr val="tx1"/>
                </a:solidFill>
              </a:rPr>
              <a:t>Онтаріо. </a:t>
            </a:r>
            <a:r>
              <a:rPr lang="uk-UA" dirty="0" err="1">
                <a:solidFill>
                  <a:schemeClr val="tx1"/>
                </a:solidFill>
              </a:rPr>
              <a:t>Ніагарські</a:t>
            </a:r>
            <a:r>
              <a:rPr lang="uk-UA" dirty="0">
                <a:solidFill>
                  <a:schemeClr val="tx1"/>
                </a:solidFill>
              </a:rPr>
              <a:t> водоспади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uk-UA" dirty="0">
                <a:solidFill>
                  <a:schemeClr val="tx1"/>
                </a:solidFill>
              </a:rPr>
              <a:t>— це водоспад «Підкова» (англ.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i="1" dirty="0" err="1">
                <a:solidFill>
                  <a:schemeClr val="tx1"/>
                </a:solidFill>
              </a:rPr>
              <a:t>Horseshoe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Falls</a:t>
            </a:r>
            <a:r>
              <a:rPr lang="uk-UA" dirty="0">
                <a:solidFill>
                  <a:schemeClr val="tx1"/>
                </a:solidFill>
              </a:rPr>
              <a:t>), іноді ще званий Канадським водоспадом (англ.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i="1" dirty="0" err="1">
                <a:solidFill>
                  <a:schemeClr val="tx1"/>
                </a:solidFill>
              </a:rPr>
              <a:t>Canadian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Falls</a:t>
            </a:r>
            <a:r>
              <a:rPr lang="ru-RU" dirty="0">
                <a:solidFill>
                  <a:schemeClr val="tx1"/>
                </a:solidFill>
              </a:rPr>
              <a:t>), </a:t>
            </a:r>
            <a:r>
              <a:rPr lang="ru-RU" dirty="0" err="1">
                <a:solidFill>
                  <a:schemeClr val="tx1"/>
                </a:solidFill>
              </a:rPr>
              <a:t>Американський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водоспад</a:t>
            </a:r>
            <a:r>
              <a:rPr lang="ru-RU" dirty="0">
                <a:solidFill>
                  <a:schemeClr val="tx1"/>
                </a:solidFill>
              </a:rPr>
              <a:t> (англ. </a:t>
            </a:r>
            <a:r>
              <a:rPr lang="ru-RU" i="1" dirty="0" err="1">
                <a:solidFill>
                  <a:schemeClr val="tx1"/>
                </a:solidFill>
              </a:rPr>
              <a:t>American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Falls</a:t>
            </a:r>
            <a:r>
              <a:rPr lang="ru-RU" dirty="0">
                <a:solidFill>
                  <a:schemeClr val="tx1"/>
                </a:solidFill>
              </a:rPr>
              <a:t>) і </a:t>
            </a:r>
            <a:r>
              <a:rPr lang="ru-RU" dirty="0" err="1">
                <a:solidFill>
                  <a:schemeClr val="tx1"/>
                </a:solidFill>
              </a:rPr>
              <a:t>водоспад</a:t>
            </a:r>
            <a:r>
              <a:rPr lang="ru-RU" dirty="0">
                <a:solidFill>
                  <a:schemeClr val="tx1"/>
                </a:solidFill>
              </a:rPr>
              <a:t> «Фата» (англ. </a:t>
            </a:r>
            <a:r>
              <a:rPr lang="ru-RU" i="1" dirty="0" err="1">
                <a:solidFill>
                  <a:schemeClr val="tx1"/>
                </a:solidFill>
              </a:rPr>
              <a:t>Bridal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Veil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Falls</a:t>
            </a:r>
            <a:r>
              <a:rPr lang="ru-RU" dirty="0">
                <a:solidFill>
                  <a:schemeClr val="tx1"/>
                </a:solidFill>
              </a:rPr>
              <a:t>). </a:t>
            </a:r>
            <a:r>
              <a:rPr lang="ru-RU" dirty="0" err="1">
                <a:solidFill>
                  <a:schemeClr val="tx1"/>
                </a:solidFill>
              </a:rPr>
              <a:t>Хоча</a:t>
            </a:r>
            <a:r>
              <a:rPr lang="ru-RU" dirty="0">
                <a:solidFill>
                  <a:schemeClr val="tx1"/>
                </a:solidFill>
              </a:rPr>
              <a:t> перепад </a:t>
            </a:r>
            <a:r>
              <a:rPr lang="ru-RU" dirty="0" err="1">
                <a:solidFill>
                  <a:schemeClr val="tx1"/>
                </a:solidFill>
              </a:rPr>
              <a:t>висот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водоспадів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порівняно</a:t>
            </a:r>
            <a:r>
              <a:rPr lang="ru-RU" dirty="0">
                <a:solidFill>
                  <a:schemeClr val="tx1"/>
                </a:solidFill>
              </a:rPr>
              <a:t> невеликий, </a:t>
            </a:r>
            <a:r>
              <a:rPr lang="ru-RU" dirty="0" err="1">
                <a:solidFill>
                  <a:schemeClr val="tx1"/>
                </a:solidFill>
              </a:rPr>
              <a:t>водоспади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дуже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широкі</a:t>
            </a:r>
            <a:r>
              <a:rPr lang="ru-RU" dirty="0">
                <a:solidFill>
                  <a:schemeClr val="tx1"/>
                </a:solidFill>
              </a:rPr>
              <a:t>, і за </a:t>
            </a:r>
            <a:r>
              <a:rPr lang="ru-RU" dirty="0" err="1">
                <a:solidFill>
                  <a:schemeClr val="tx1"/>
                </a:solidFill>
              </a:rPr>
              <a:t>об'ємом</a:t>
            </a:r>
            <a:r>
              <a:rPr lang="ru-RU" dirty="0">
                <a:solidFill>
                  <a:schemeClr val="tx1"/>
                </a:solidFill>
              </a:rPr>
              <a:t> води,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проходить через </a:t>
            </a:r>
            <a:r>
              <a:rPr lang="ru-RU" dirty="0" err="1">
                <a:solidFill>
                  <a:schemeClr val="tx1"/>
                </a:solidFill>
              </a:rPr>
              <a:t>нього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Ніагарський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водоспад</a:t>
            </a:r>
            <a:r>
              <a:rPr lang="ru-RU" dirty="0">
                <a:solidFill>
                  <a:schemeClr val="tx1"/>
                </a:solidFill>
              </a:rPr>
              <a:t> — </a:t>
            </a:r>
            <a:r>
              <a:rPr lang="ru-RU" dirty="0" err="1">
                <a:solidFill>
                  <a:schemeClr val="tx1"/>
                </a:solidFill>
              </a:rPr>
              <a:t>найпотужніший</a:t>
            </a:r>
            <a:r>
              <a:rPr lang="ru-RU" dirty="0">
                <a:solidFill>
                  <a:schemeClr val="tx1"/>
                </a:solidFill>
              </a:rPr>
              <a:t> у </a:t>
            </a:r>
            <a:r>
              <a:rPr lang="ru-RU" dirty="0" err="1">
                <a:solidFill>
                  <a:schemeClr val="tx1"/>
                </a:solidFill>
              </a:rPr>
              <a:t>Північній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Америці</a:t>
            </a:r>
            <a:r>
              <a:rPr lang="ru-RU" dirty="0">
                <a:solidFill>
                  <a:schemeClr val="tx1"/>
                </a:solidFill>
              </a:rPr>
              <a:t>.</a:t>
            </a:r>
            <a:endParaRPr lang="uk-UA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Максимальна </a:t>
            </a:r>
            <a:r>
              <a:rPr lang="ru-RU" dirty="0" err="1">
                <a:solidFill>
                  <a:schemeClr val="tx1"/>
                </a:solidFill>
              </a:rPr>
              <a:t>висота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Ніагарського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водоспаду</a:t>
            </a:r>
            <a:r>
              <a:rPr lang="ru-RU" dirty="0">
                <a:solidFill>
                  <a:schemeClr val="tx1"/>
                </a:solidFill>
              </a:rPr>
              <a:t> — 53 м, максимальна ширина — 790 м. (</a:t>
            </a:r>
            <a:r>
              <a:rPr lang="ru-RU" dirty="0" err="1">
                <a:solidFill>
                  <a:schemeClr val="tx1"/>
                </a:solidFill>
              </a:rPr>
              <a:t>водоспад</a:t>
            </a:r>
            <a:r>
              <a:rPr lang="ru-RU" dirty="0">
                <a:solidFill>
                  <a:schemeClr val="tx1"/>
                </a:solidFill>
              </a:rPr>
              <a:t> «</a:t>
            </a:r>
            <a:r>
              <a:rPr lang="ru-RU" dirty="0" err="1">
                <a:solidFill>
                  <a:schemeClr val="tx1"/>
                </a:solidFill>
              </a:rPr>
              <a:t>Підкова</a:t>
            </a:r>
            <a:r>
              <a:rPr lang="ru-RU" dirty="0">
                <a:solidFill>
                  <a:schemeClr val="tx1"/>
                </a:solidFill>
              </a:rPr>
              <a:t>»).</a:t>
            </a:r>
            <a:endParaRPr lang="uk-UA" u="sng" dirty="0">
              <a:solidFill>
                <a:schemeClr val="tx1"/>
              </a:solidFill>
            </a:endParaRPr>
          </a:p>
          <a:p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92088"/>
          </a:xfrm>
        </p:spPr>
        <p:txBody>
          <a:bodyPr>
            <a:noAutofit/>
          </a:bodyPr>
          <a:lstStyle/>
          <a:p>
            <a:r>
              <a:rPr lang="uk-UA" sz="4800" b="1" dirty="0" smtClean="0">
                <a:solidFill>
                  <a:srgbClr val="66FF33"/>
                </a:solidFill>
              </a:rPr>
              <a:t>Ніагарський водоспад</a:t>
            </a:r>
            <a:endParaRPr lang="uk-UA" sz="4800" b="1" dirty="0">
              <a:solidFill>
                <a:srgbClr val="66FF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5547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55</TotalTime>
  <Words>176</Words>
  <Application>Microsoft Office PowerPoint</Application>
  <PresentationFormat>Экран (4:3)</PresentationFormat>
  <Paragraphs>23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Водні ресурси Північної Америки</vt:lpstr>
      <vt:lpstr>Озера</vt:lpstr>
      <vt:lpstr>Презентация PowerPoint</vt:lpstr>
      <vt:lpstr>Річкова система</vt:lpstr>
      <vt:lpstr>Міссісіпі</vt:lpstr>
      <vt:lpstr>Презентация PowerPoint</vt:lpstr>
      <vt:lpstr>Колумбія</vt:lpstr>
      <vt:lpstr>Презентация PowerPoint</vt:lpstr>
      <vt:lpstr>Ніагарський водоспад</vt:lpstr>
      <vt:lpstr>Презентация PowerPoint</vt:lpstr>
      <vt:lpstr>Панамський канал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Водні ресурси Північної Америки</dc:title>
  <dc:creator>Сергей</dc:creator>
  <cp:lastModifiedBy>Сергей</cp:lastModifiedBy>
  <cp:revision>6</cp:revision>
  <dcterms:created xsi:type="dcterms:W3CDTF">2014-03-18T17:55:27Z</dcterms:created>
  <dcterms:modified xsi:type="dcterms:W3CDTF">2014-03-18T18:51:16Z</dcterms:modified>
</cp:coreProperties>
</file>