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9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E48DA08-A8F3-4D19-BFE4-641689C8B3D4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B60A3EA-43E7-46AE-B39C-DC96C809B3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73216"/>
            <a:ext cx="6189583" cy="949569"/>
          </a:xfrm>
        </p:spPr>
        <p:txBody>
          <a:bodyPr/>
          <a:lstStyle/>
          <a:p>
            <a:r>
              <a:rPr lang="uk-UA" b="1" dirty="0" smtClean="0">
                <a:latin typeface="Arkhive" panose="020B0603050302020204" pitchFamily="34" charset="0"/>
              </a:rPr>
              <a:t>Автор проекту:</a:t>
            </a:r>
          </a:p>
          <a:p>
            <a:r>
              <a:rPr lang="uk-UA" b="1" dirty="0" smtClean="0">
                <a:latin typeface="Arkhive" panose="020B0603050302020204" pitchFamily="34" charset="0"/>
              </a:rPr>
              <a:t>Загородня Катерина</a:t>
            </a:r>
            <a:endParaRPr lang="ru-RU" b="1" dirty="0">
              <a:latin typeface="Arkhive" panose="020B06030503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964360" cy="4320480"/>
          </a:xfrm>
        </p:spPr>
        <p:txBody>
          <a:bodyPr>
            <a:prstTxWarp prst="textStop">
              <a:avLst>
                <a:gd name="adj" fmla="val 1428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Класицизм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2286000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6374"/>
            <a:ext cx="2284456" cy="2903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5256584" cy="482453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 err="1">
                <a:latin typeface="Monotype Corsiva" panose="03010101010201010101" pitchFamily="66" charset="0"/>
              </a:rPr>
              <a:t>французький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письменник</a:t>
            </a:r>
            <a:r>
              <a:rPr lang="ru-RU" sz="3200" dirty="0">
                <a:latin typeface="Monotype Corsiva" panose="03010101010201010101" pitchFamily="66" charset="0"/>
              </a:rPr>
              <a:t>, драматург і </a:t>
            </a:r>
            <a:r>
              <a:rPr lang="ru-RU" sz="3200" dirty="0" err="1">
                <a:latin typeface="Monotype Corsiva" panose="03010101010201010101" pitchFamily="66" charset="0"/>
              </a:rPr>
              <a:t>актор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endParaRPr lang="ru-RU" sz="3200" dirty="0" smtClean="0">
              <a:latin typeface="Monotype Corsiva" panose="03010101010201010101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>
                <a:latin typeface="Monotype Corsiva" panose="03010101010201010101" pitchFamily="66" charset="0"/>
              </a:rPr>
              <a:t>один </a:t>
            </a:r>
            <a:r>
              <a:rPr lang="ru-RU" sz="3200" dirty="0" err="1">
                <a:latin typeface="Monotype Corsiva" panose="03010101010201010101" pitchFamily="66" charset="0"/>
              </a:rPr>
              <a:t>із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засновників</a:t>
            </a:r>
            <a:r>
              <a:rPr lang="ru-RU" sz="3200" dirty="0">
                <a:latin typeface="Monotype Corsiva" panose="03010101010201010101" pitchFamily="66" charset="0"/>
              </a:rPr>
              <a:t> «</a:t>
            </a:r>
            <a:r>
              <a:rPr lang="ru-RU" sz="3200" dirty="0" err="1">
                <a:latin typeface="Monotype Corsiva" panose="03010101010201010101" pitchFamily="66" charset="0"/>
              </a:rPr>
              <a:t>Ілюстр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Театр»</a:t>
            </a: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>
                <a:latin typeface="Monotype Corsiva" panose="03010101010201010101" pitchFamily="66" charset="0"/>
              </a:rPr>
              <a:t>1643, </a:t>
            </a:r>
            <a:endParaRPr lang="uk-UA" sz="3200" dirty="0" smtClean="0">
              <a:latin typeface="Monotype Corsiva" panose="03010101010201010101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 err="1" smtClean="0">
                <a:latin typeface="Monotype Corsiva" panose="03010101010201010101" pitchFamily="66" charset="0"/>
              </a:rPr>
              <a:t>пізніше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його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провідний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актор</a:t>
            </a:r>
            <a:r>
              <a:rPr lang="ru-RU" sz="3200" dirty="0" smtClean="0">
                <a:latin typeface="Monotype Corsiva" panose="03010101010201010101" pitchFamily="66" charset="0"/>
              </a:rPr>
              <a:t>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 err="1" smtClean="0">
                <a:latin typeface="Monotype Corsiva" panose="03010101010201010101" pitchFamily="66" charset="0"/>
              </a:rPr>
              <a:t>творчість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Мольєра</a:t>
            </a:r>
            <a:r>
              <a:rPr lang="ru-RU" sz="3200" dirty="0">
                <a:latin typeface="Monotype Corsiva" panose="03010101010201010101" pitchFamily="66" charset="0"/>
              </a:rPr>
              <a:t> мала </a:t>
            </a:r>
            <a:r>
              <a:rPr lang="ru-RU" sz="3200" dirty="0" err="1">
                <a:latin typeface="Monotype Corsiva" panose="03010101010201010101" pitchFamily="66" charset="0"/>
              </a:rPr>
              <a:t>чималий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вплив</a:t>
            </a:r>
            <a:r>
              <a:rPr lang="ru-RU" sz="3200" dirty="0">
                <a:latin typeface="Monotype Corsiva" panose="03010101010201010101" pitchFamily="66" charset="0"/>
              </a:rPr>
              <a:t> на </a:t>
            </a:r>
            <a:r>
              <a:rPr lang="ru-RU" sz="3200" dirty="0" err="1">
                <a:latin typeface="Monotype Corsiva" panose="03010101010201010101" pitchFamily="66" charset="0"/>
              </a:rPr>
              <a:t>подальший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розвиток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світової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драматургії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Жан-Батист Мольєр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56" y="1914840"/>
            <a:ext cx="3752966" cy="4034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92514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французький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поет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4000" dirty="0" err="1" smtClean="0">
                <a:latin typeface="Monotype Corsiva" panose="03010101010201010101" pitchFamily="66" charset="0"/>
              </a:rPr>
              <a:t>байкар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4000" dirty="0" smtClean="0">
                <a:latin typeface="Monotype Corsiva" panose="03010101010201010101" pitchFamily="66" charset="0"/>
              </a:rPr>
              <a:t>родоначальник </a:t>
            </a:r>
            <a:r>
              <a:rPr lang="ru-RU" sz="4000" dirty="0">
                <a:latin typeface="Monotype Corsiva" panose="03010101010201010101" pitchFamily="66" charset="0"/>
              </a:rPr>
              <a:t>нового виду байки у </a:t>
            </a:r>
            <a:r>
              <a:rPr lang="ru-RU" sz="4000" dirty="0" err="1">
                <a:latin typeface="Monotype Corsiva" panose="03010101010201010101" pitchFamily="66" charset="0"/>
              </a:rPr>
              <a:t>світовій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літературі</a:t>
            </a:r>
            <a:r>
              <a:rPr lang="ru-RU" sz="4000" dirty="0">
                <a:latin typeface="Monotype Corsiva" panose="03010101010201010101" pitchFamily="66" charset="0"/>
              </a:rPr>
              <a:t>. 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4000" dirty="0" smtClean="0">
                <a:latin typeface="Monotype Corsiva" panose="03010101010201010101" pitchFamily="66" charset="0"/>
              </a:rPr>
              <a:t>Член </a:t>
            </a:r>
            <a:r>
              <a:rPr lang="ru-RU" sz="4000" dirty="0" err="1">
                <a:latin typeface="Monotype Corsiva" panose="03010101010201010101" pitchFamily="66" charset="0"/>
              </a:rPr>
              <a:t>Французької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академії</a:t>
            </a:r>
            <a:r>
              <a:rPr lang="ru-RU" sz="4000" dirty="0">
                <a:latin typeface="Monotype Corsiva" panose="03010101010201010101" pitchFamily="66" charset="0"/>
              </a:rPr>
              <a:t> з 1684.</a:t>
            </a:r>
            <a:endParaRPr lang="ru-RU" sz="4000" dirty="0" smtClean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Жан Лафонтен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89" y="1618425"/>
            <a:ext cx="3451511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80634"/>
            <a:ext cx="5184576" cy="4925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err="1">
                <a:latin typeface="Monotype Corsiva" panose="03010101010201010101" pitchFamily="66" charset="0"/>
              </a:rPr>
              <a:t>французький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latin typeface="Monotype Corsiva" panose="03010101010201010101" pitchFamily="66" charset="0"/>
              </a:rPr>
              <a:t>письменник</a:t>
            </a:r>
            <a:r>
              <a:rPr lang="ru-RU" sz="3600" dirty="0" smtClean="0">
                <a:latin typeface="Monotype Corsiva" panose="03010101010201010101" pitchFamily="66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latin typeface="Monotype Corsiva" panose="03010101010201010101" pitchFamily="66" charset="0"/>
              </a:rPr>
              <a:t>філософ-деїст</a:t>
            </a:r>
            <a:r>
              <a:rPr lang="ru-RU" sz="3600" dirty="0" smtClean="0">
                <a:latin typeface="Monotype Corsiva" panose="03010101010201010101" pitchFamily="66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Monotype Corsiva" panose="03010101010201010101" pitchFamily="66" charset="0"/>
              </a:rPr>
              <a:t>мав </a:t>
            </a:r>
            <a:r>
              <a:rPr lang="uk-UA" sz="3600" dirty="0" err="1" smtClean="0">
                <a:latin typeface="Monotype Corsiva" panose="03010101010201010101" pitchFamily="66" charset="0"/>
              </a:rPr>
              <a:t>абсолютичні</a:t>
            </a:r>
            <a:r>
              <a:rPr lang="uk-UA" sz="3600" dirty="0" smtClean="0">
                <a:latin typeface="Monotype Corsiva" panose="03010101010201010101" pitchFamily="66" charset="0"/>
              </a:rPr>
              <a:t> погляди.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latin typeface="Monotype Corsiva" panose="03010101010201010101" pitchFamily="66" charset="0"/>
              </a:rPr>
              <a:t>н</a:t>
            </a:r>
            <a:r>
              <a:rPr lang="uk-UA" sz="3600" dirty="0" smtClean="0">
                <a:latin typeface="Monotype Corsiva" panose="03010101010201010101" pitchFamily="66" charset="0"/>
              </a:rPr>
              <a:t>аписав безліч  творів, які ввійшли в скарбничку класицизму і просвітництва.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Вольтер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09" y="1916832"/>
            <a:ext cx="344109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Шедевром </a:t>
            </a:r>
            <a:r>
              <a:rPr lang="ru-RU" dirty="0" err="1">
                <a:latin typeface="Monotype Corsiva" panose="03010101010201010101" pitchFamily="66" charset="0"/>
              </a:rPr>
              <a:t>українського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класицизму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стає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героїко-комічна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поема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Івана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Котляревського</a:t>
            </a:r>
            <a:r>
              <a:rPr lang="ru-RU" dirty="0">
                <a:latin typeface="Monotype Corsiva" panose="03010101010201010101" pitchFamily="66" charset="0"/>
              </a:rPr>
              <a:t> «</a:t>
            </a:r>
            <a:r>
              <a:rPr lang="ru-RU" dirty="0" err="1">
                <a:latin typeface="Monotype Corsiva" panose="03010101010201010101" pitchFamily="66" charset="0"/>
              </a:rPr>
              <a:t>Енеїда</a:t>
            </a:r>
            <a:r>
              <a:rPr lang="ru-RU" dirty="0">
                <a:latin typeface="Monotype Corsiva" panose="03010101010201010101" pitchFamily="66" charset="0"/>
              </a:rPr>
              <a:t>» — </a:t>
            </a:r>
            <a:r>
              <a:rPr lang="ru-RU" dirty="0" err="1">
                <a:latin typeface="Monotype Corsiva" panose="03010101010201010101" pitchFamily="66" charset="0"/>
              </a:rPr>
              <a:t>твір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бурлескний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травестійний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Поширюється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також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травестійна</a:t>
            </a:r>
            <a:r>
              <a:rPr lang="ru-RU" dirty="0">
                <a:latin typeface="Monotype Corsiva" panose="03010101010201010101" pitchFamily="66" charset="0"/>
              </a:rPr>
              <a:t> ода </a:t>
            </a:r>
            <a:r>
              <a:rPr lang="ru-RU" dirty="0" smtClean="0">
                <a:latin typeface="Monotype Corsiva" panose="03010101010201010101" pitchFamily="66" charset="0"/>
              </a:rPr>
              <a:t>байка. </a:t>
            </a:r>
            <a:r>
              <a:rPr lang="ru-RU" dirty="0">
                <a:latin typeface="Monotype Corsiva" panose="03010101010201010101" pitchFamily="66" charset="0"/>
              </a:rPr>
              <a:t>«</a:t>
            </a:r>
            <a:r>
              <a:rPr lang="ru-RU" dirty="0" err="1">
                <a:latin typeface="Monotype Corsiva" panose="03010101010201010101" pitchFamily="66" charset="0"/>
              </a:rPr>
              <a:t>Низькі</a:t>
            </a:r>
            <a:r>
              <a:rPr lang="ru-RU" dirty="0">
                <a:latin typeface="Monotype Corsiva" panose="03010101010201010101" pitchFamily="66" charset="0"/>
              </a:rPr>
              <a:t>» </a:t>
            </a:r>
            <a:r>
              <a:rPr lang="ru-RU" dirty="0" err="1">
                <a:latin typeface="Monotype Corsiva" panose="03010101010201010101" pitchFamily="66" charset="0"/>
              </a:rPr>
              <a:t>класицистичні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жанри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превалюють</a:t>
            </a:r>
            <a:r>
              <a:rPr lang="ru-RU" dirty="0">
                <a:latin typeface="Monotype Corsiva" panose="03010101010201010101" pitchFamily="66" charset="0"/>
              </a:rPr>
              <a:t> і в </a:t>
            </a:r>
            <a:r>
              <a:rPr lang="ru-RU" dirty="0" err="1">
                <a:latin typeface="Monotype Corsiva" panose="03010101010201010101" pitchFamily="66" charset="0"/>
              </a:rPr>
              <a:t>драматургії</a:t>
            </a:r>
            <a:r>
              <a:rPr lang="ru-RU" dirty="0">
                <a:latin typeface="Monotype Corsiva" panose="03010101010201010101" pitchFamily="66" charset="0"/>
              </a:rPr>
              <a:t> («Москаль-</a:t>
            </a:r>
            <a:r>
              <a:rPr lang="ru-RU" dirty="0" err="1">
                <a:latin typeface="Monotype Corsiva" panose="03010101010201010101" pitchFamily="66" charset="0"/>
              </a:rPr>
              <a:t>чарівник</a:t>
            </a:r>
            <a:r>
              <a:rPr lang="ru-RU" dirty="0">
                <a:latin typeface="Monotype Corsiva" panose="03010101010201010101" pitchFamily="66" charset="0"/>
              </a:rPr>
              <a:t>» та «Наталка Полтавка» І. </a:t>
            </a:r>
            <a:r>
              <a:rPr lang="ru-RU" dirty="0" err="1">
                <a:latin typeface="Monotype Corsiva" panose="03010101010201010101" pitchFamily="66" charset="0"/>
              </a:rPr>
              <a:t>Котляревського</a:t>
            </a:r>
            <a:r>
              <a:rPr lang="ru-RU" dirty="0">
                <a:latin typeface="Monotype Corsiva" panose="03010101010201010101" pitchFamily="66" charset="0"/>
              </a:rPr>
              <a:t>, «</a:t>
            </a:r>
            <a:r>
              <a:rPr lang="ru-RU" dirty="0" err="1">
                <a:latin typeface="Monotype Corsiva" panose="03010101010201010101" pitchFamily="66" charset="0"/>
              </a:rPr>
              <a:t>Сватання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Гончарівці</a:t>
            </a:r>
            <a:r>
              <a:rPr lang="ru-RU" dirty="0">
                <a:latin typeface="Monotype Corsiva" panose="03010101010201010101" pitchFamily="66" charset="0"/>
              </a:rPr>
              <a:t>» та «Шельменко-денщик» Г. </a:t>
            </a:r>
            <a:r>
              <a:rPr lang="ru-RU" dirty="0" err="1">
                <a:latin typeface="Monotype Corsiva" panose="03010101010201010101" pitchFamily="66" charset="0"/>
              </a:rPr>
              <a:t>Квітки-Основ'яненка</a:t>
            </a:r>
            <a:r>
              <a:rPr lang="ru-RU" dirty="0">
                <a:latin typeface="Monotype Corsiva" panose="03010101010201010101" pitchFamily="66" charset="0"/>
              </a:rPr>
              <a:t>), а в </a:t>
            </a:r>
            <a:r>
              <a:rPr lang="ru-RU" dirty="0" err="1">
                <a:latin typeface="Monotype Corsiva" panose="03010101010201010101" pitchFamily="66" charset="0"/>
              </a:rPr>
              <a:t>доробку</a:t>
            </a:r>
            <a:r>
              <a:rPr lang="ru-RU" dirty="0">
                <a:latin typeface="Monotype Corsiva" panose="03010101010201010101" pitchFamily="66" charset="0"/>
              </a:rPr>
              <a:t> Г. </a:t>
            </a:r>
            <a:r>
              <a:rPr lang="ru-RU" dirty="0" err="1">
                <a:latin typeface="Monotype Corsiva" panose="03010101010201010101" pitchFamily="66" charset="0"/>
              </a:rPr>
              <a:t>Квітки-Основ'яненка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розвивається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нетипова</a:t>
            </a:r>
            <a:r>
              <a:rPr lang="ru-RU" dirty="0">
                <a:latin typeface="Monotype Corsiva" panose="03010101010201010101" pitchFamily="66" charset="0"/>
              </a:rPr>
              <a:t> для </a:t>
            </a:r>
            <a:r>
              <a:rPr lang="ru-RU" dirty="0" err="1">
                <a:latin typeface="Monotype Corsiva" panose="03010101010201010101" pitchFamily="66" charset="0"/>
              </a:rPr>
              <a:t>літератури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класицизму</a:t>
            </a:r>
            <a:r>
              <a:rPr lang="ru-RU" dirty="0">
                <a:latin typeface="Monotype Corsiva" panose="03010101010201010101" pitchFamily="66" charset="0"/>
              </a:rPr>
              <a:t> проза. З «</a:t>
            </a:r>
            <a:r>
              <a:rPr lang="ru-RU" dirty="0" err="1">
                <a:latin typeface="Monotype Corsiva" panose="03010101010201010101" pitchFamily="66" charset="0"/>
              </a:rPr>
              <a:t>високих</a:t>
            </a:r>
            <a:r>
              <a:rPr lang="ru-RU" dirty="0">
                <a:latin typeface="Monotype Corsiva" panose="03010101010201010101" pitchFamily="66" charset="0"/>
              </a:rPr>
              <a:t>» </a:t>
            </a:r>
            <a:r>
              <a:rPr lang="ru-RU" dirty="0" err="1">
                <a:latin typeface="Monotype Corsiva" panose="03010101010201010101" pitchFamily="66" charset="0"/>
              </a:rPr>
              <a:t>жанрів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зламі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en-US" dirty="0">
                <a:latin typeface="Monotype Corsiva" panose="03010101010201010101" pitchFamily="66" charset="0"/>
              </a:rPr>
              <a:t>XVIII–XIX </a:t>
            </a:r>
            <a:r>
              <a:rPr lang="ru-RU" dirty="0" err="1">
                <a:latin typeface="Monotype Corsiva" panose="03010101010201010101" pitchFamily="66" charset="0"/>
              </a:rPr>
              <a:t>століть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була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поширена</a:t>
            </a:r>
            <a:r>
              <a:rPr lang="ru-RU" dirty="0">
                <a:latin typeface="Monotype Corsiva" panose="03010101010201010101" pitchFamily="66" charset="0"/>
              </a:rPr>
              <a:t> ода (І. </a:t>
            </a:r>
            <a:r>
              <a:rPr lang="ru-RU" dirty="0" err="1">
                <a:latin typeface="Monotype Corsiva" panose="03010101010201010101" pitchFamily="66" charset="0"/>
              </a:rPr>
              <a:t>Фальковський</a:t>
            </a:r>
            <a:r>
              <a:rPr lang="ru-RU" dirty="0">
                <a:latin typeface="Monotype Corsiva" panose="03010101010201010101" pitchFamily="66" charset="0"/>
              </a:rPr>
              <a:t>, І. Максимович, І. </a:t>
            </a:r>
            <a:r>
              <a:rPr lang="ru-RU" dirty="0" err="1">
                <a:latin typeface="Monotype Corsiva" panose="03010101010201010101" pitchFamily="66" charset="0"/>
              </a:rPr>
              <a:t>Шатович</a:t>
            </a:r>
            <a:r>
              <a:rPr lang="ru-RU" dirty="0">
                <a:latin typeface="Monotype Corsiva" panose="03010101010201010101" pitchFamily="66" charset="0"/>
              </a:rPr>
              <a:t>), яка </a:t>
            </a:r>
            <a:r>
              <a:rPr lang="ru-RU" dirty="0" err="1">
                <a:latin typeface="Monotype Corsiva" panose="03010101010201010101" pitchFamily="66" charset="0"/>
              </a:rPr>
              <a:t>створювалася</a:t>
            </a:r>
            <a:r>
              <a:rPr lang="ru-RU" dirty="0">
                <a:latin typeface="Monotype Corsiva" panose="03010101010201010101" pitchFamily="66" charset="0"/>
              </a:rPr>
              <a:t> з приводу </a:t>
            </a:r>
            <a:r>
              <a:rPr lang="ru-RU" dirty="0" err="1">
                <a:latin typeface="Monotype Corsiva" panose="03010101010201010101" pitchFamily="66" charset="0"/>
              </a:rPr>
              <a:t>урочистих</a:t>
            </a:r>
            <a:r>
              <a:rPr lang="ru-RU" dirty="0">
                <a:latin typeface="Monotype Corsiva" panose="03010101010201010101" pitchFamily="66" charset="0"/>
              </a:rPr>
              <a:t> дат </a:t>
            </a:r>
            <a:r>
              <a:rPr lang="ru-RU" dirty="0" err="1">
                <a:latin typeface="Monotype Corsiva" panose="03010101010201010101" pitchFamily="66" charset="0"/>
              </a:rPr>
              <a:t>або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візитів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світських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церковних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можновладців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Український класицизм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229" y="-603449"/>
            <a:ext cx="10073158" cy="76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Таким у </a:t>
            </a:r>
            <a:r>
              <a:rPr lang="ru-RU" dirty="0" err="1">
                <a:latin typeface="Monotype Corsiva" panose="03010101010201010101" pitchFamily="66" charset="0"/>
              </a:rPr>
              <a:t>загальних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обрисах</a:t>
            </a:r>
            <a:r>
              <a:rPr lang="ru-RU" dirty="0">
                <a:latin typeface="Monotype Corsiva" panose="03010101010201010101" pitchFamily="66" charset="0"/>
              </a:rPr>
              <a:t> постав </a:t>
            </a:r>
            <a:r>
              <a:rPr lang="ru-RU" b="1" dirty="0" err="1">
                <a:latin typeface="Monotype Corsiva" panose="03010101010201010101" pitchFamily="66" charset="0"/>
              </a:rPr>
              <a:t>класицизм</a:t>
            </a:r>
            <a:r>
              <a:rPr lang="ru-RU" dirty="0">
                <a:latin typeface="Monotype Corsiva" panose="03010101010201010101" pitchFamily="66" charset="0"/>
              </a:rPr>
              <a:t> — не </a:t>
            </a:r>
            <a:r>
              <a:rPr lang="ru-RU" dirty="0" err="1">
                <a:latin typeface="Monotype Corsiva" panose="03010101010201010101" pitchFamily="66" charset="0"/>
              </a:rPr>
              <a:t>тільки</a:t>
            </a:r>
            <a:r>
              <a:rPr lang="ru-RU" dirty="0">
                <a:latin typeface="Monotype Corsiva" panose="03010101010201010101" pitchFamily="66" charset="0"/>
              </a:rPr>
              <a:t> як </a:t>
            </a:r>
            <a:r>
              <a:rPr lang="ru-RU" dirty="0" err="1">
                <a:latin typeface="Monotype Corsiva" panose="03010101010201010101" pitchFamily="66" charset="0"/>
              </a:rPr>
              <a:t>напрям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літературі</a:t>
            </a:r>
            <a:r>
              <a:rPr lang="ru-RU" dirty="0"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latin typeface="Monotype Corsiva" panose="03010101010201010101" pitchFamily="66" charset="0"/>
              </a:rPr>
              <a:t>мистецтві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en-US" dirty="0">
                <a:latin typeface="Monotype Corsiva" panose="03010101010201010101" pitchFamily="66" charset="0"/>
              </a:rPr>
              <a:t>XVII—XVIII </a:t>
            </a:r>
            <a:r>
              <a:rPr lang="ru-RU" dirty="0" err="1">
                <a:latin typeface="Monotype Corsiva" panose="03010101010201010101" pitchFamily="66" charset="0"/>
              </a:rPr>
              <a:t>століть</a:t>
            </a:r>
            <a:r>
              <a:rPr lang="ru-RU" dirty="0">
                <a:latin typeface="Monotype Corsiva" panose="03010101010201010101" pitchFamily="66" charset="0"/>
              </a:rPr>
              <a:t>, а й тип </a:t>
            </a:r>
            <a:r>
              <a:rPr lang="ru-RU" dirty="0" err="1">
                <a:latin typeface="Monotype Corsiva" panose="03010101010201010101" pitchFamily="66" charset="0"/>
              </a:rPr>
              <a:t>художньої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творчості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специфічними</a:t>
            </a:r>
            <a:r>
              <a:rPr lang="ru-RU" dirty="0">
                <a:latin typeface="Monotype Corsiva" panose="03010101010201010101" pitchFamily="66" charset="0"/>
              </a:rPr>
              <a:t> засадами, </a:t>
            </a:r>
            <a:r>
              <a:rPr lang="ru-RU" dirty="0" err="1">
                <a:latin typeface="Monotype Corsiva" panose="03010101010201010101" pitchFamily="66" charset="0"/>
              </a:rPr>
              <a:t>чуттям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розумінням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форми</a:t>
            </a:r>
            <a:r>
              <a:rPr lang="ru-RU" dirty="0">
                <a:latin typeface="Monotype Corsiva" panose="03010101010201010101" pitchFamily="66" charset="0"/>
              </a:rPr>
              <a:t>, як одна </a:t>
            </a:r>
            <a:r>
              <a:rPr lang="ru-RU" dirty="0" err="1">
                <a:latin typeface="Monotype Corsiva" panose="03010101010201010101" pitchFamily="66" charset="0"/>
              </a:rPr>
              <a:t>із</a:t>
            </a:r>
            <a:r>
              <a:rPr lang="ru-RU" dirty="0">
                <a:latin typeface="Monotype Corsiva" panose="03010101010201010101" pitchFamily="66" charset="0"/>
              </a:rPr>
              <a:t> констант </a:t>
            </a:r>
            <a:r>
              <a:rPr lang="ru-RU" dirty="0" err="1">
                <a:latin typeface="Monotype Corsiva" panose="03010101010201010101" pitchFamily="66" charset="0"/>
              </a:rPr>
              <a:t>європейської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художньої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культури</a:t>
            </a:r>
            <a:r>
              <a:rPr lang="ru-RU" dirty="0">
                <a:latin typeface="Monotype Corsiva" panose="03010101010201010101" pitchFamily="66" charset="0"/>
              </a:rPr>
              <a:t>. В </a:t>
            </a:r>
            <a:r>
              <a:rPr lang="ru-RU" dirty="0" err="1">
                <a:latin typeface="Monotype Corsiva" panose="03010101010201010101" pitchFamily="66" charset="0"/>
              </a:rPr>
              <a:t>Україні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цей</a:t>
            </a:r>
            <a:r>
              <a:rPr lang="ru-RU" dirty="0">
                <a:latin typeface="Monotype Corsiva" panose="03010101010201010101" pitchFamily="66" charset="0"/>
              </a:rPr>
              <a:t> тип </a:t>
            </a:r>
            <a:r>
              <a:rPr lang="ru-RU" dirty="0" err="1">
                <a:latin typeface="Monotype Corsiva" panose="03010101010201010101" pitchFamily="66" charset="0"/>
              </a:rPr>
              <a:t>художньої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творчості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з'явився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із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заснуванням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Києво-Могилянської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академії</a:t>
            </a:r>
            <a:r>
              <a:rPr lang="ru-RU" dirty="0">
                <a:latin typeface="Monotype Corsiva" panose="03010101010201010101" pitchFamily="66" charset="0"/>
              </a:rPr>
              <a:t> (1632) і </a:t>
            </a:r>
            <a:r>
              <a:rPr lang="ru-RU" dirty="0" err="1">
                <a:latin typeface="Monotype Corsiva" panose="03010101010201010101" pitchFamily="66" charset="0"/>
              </a:rPr>
              <a:t>значного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поширення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набув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наприкінці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en-US" dirty="0">
                <a:latin typeface="Monotype Corsiva" panose="03010101010201010101" pitchFamily="66" charset="0"/>
              </a:rPr>
              <a:t>XVII — </a:t>
            </a:r>
            <a:r>
              <a:rPr lang="ru-RU" dirty="0">
                <a:latin typeface="Monotype Corsiva" panose="03010101010201010101" pitchFamily="66" charset="0"/>
              </a:rPr>
              <a:t>на початку </a:t>
            </a:r>
            <a:r>
              <a:rPr lang="en-US" dirty="0">
                <a:latin typeface="Monotype Corsiva" panose="03010101010201010101" pitchFamily="66" charset="0"/>
              </a:rPr>
              <a:t>XVIII </a:t>
            </a:r>
            <a:r>
              <a:rPr lang="ru-RU" dirty="0" err="1">
                <a:latin typeface="Monotype Corsiva" panose="03010101010201010101" pitchFamily="66" charset="0"/>
              </a:rPr>
              <a:t>століття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588"/>
            <a:ext cx="8229600" cy="1143000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Висновок: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76264"/>
            <a:ext cx="2945904" cy="201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996065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56" y="5021344"/>
            <a:ext cx="2896940" cy="2155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60"/>
            <a:ext cx="9144000" cy="710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6997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vi-VN" b="1" u="sng" dirty="0" smtClean="0"/>
              <a:t>Класици́зм</a:t>
            </a:r>
            <a:r>
              <a:rPr lang="vi-VN" dirty="0" smtClean="0"/>
              <a:t> </a:t>
            </a:r>
            <a:r>
              <a:rPr lang="vi-VN" dirty="0"/>
              <a:t>(англ. </a:t>
            </a:r>
            <a:r>
              <a:rPr lang="en-US" dirty="0"/>
              <a:t>classicism, </a:t>
            </a:r>
            <a:r>
              <a:rPr lang="vi-VN" dirty="0"/>
              <a:t>від лат. </a:t>
            </a:r>
            <a:r>
              <a:rPr lang="en-US" dirty="0" err="1"/>
              <a:t>classicus</a:t>
            </a:r>
            <a:r>
              <a:rPr lang="en-US" dirty="0"/>
              <a:t> — </a:t>
            </a:r>
            <a:r>
              <a:rPr lang="vi-VN" dirty="0"/>
              <a:t>зразковий) — напрям в європейському мистецтві, який уперше заявив про себе в італійській культурі </a:t>
            </a:r>
            <a:r>
              <a:rPr lang="en-US" dirty="0"/>
              <a:t>XVI—</a:t>
            </a:r>
            <a:r>
              <a:rPr lang="vi-VN" dirty="0"/>
              <a:t>го ст. Найбільшого розквіту досягає у Франції (</a:t>
            </a:r>
            <a:r>
              <a:rPr lang="en-US" dirty="0"/>
              <a:t>XVII </a:t>
            </a:r>
            <a:r>
              <a:rPr lang="vi-VN" dirty="0"/>
              <a:t>ст.). Певною мірою притаманний мистецтву усіх країн Європи, у деяких зберігав свої позиції аж до першої чверті </a:t>
            </a:r>
            <a:r>
              <a:rPr lang="en-US" dirty="0"/>
              <a:t>XIX </a:t>
            </a:r>
            <a:r>
              <a:rPr lang="vi-VN" dirty="0"/>
              <a:t>ст.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ж таке класицизм??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4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71" y="0"/>
            <a:ext cx="93147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ru-RU" sz="3200" dirty="0" err="1" smtClean="0">
                <a:latin typeface="Monotype Corsiva" panose="03010101010201010101" pitchFamily="66" charset="0"/>
              </a:rPr>
              <a:t>Раціоналізм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3200" dirty="0" err="1" smtClean="0">
                <a:latin typeface="Monotype Corsiva" panose="03010101010201010101" pitchFamily="66" charset="0"/>
              </a:rPr>
              <a:t>наслідування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зразків</a:t>
            </a:r>
            <a:r>
              <a:rPr lang="ru-RU" sz="3200" dirty="0">
                <a:latin typeface="Monotype Corsiva" panose="03010101010201010101" pitchFamily="66" charset="0"/>
              </a:rPr>
              <a:t> античного </a:t>
            </a:r>
            <a:r>
              <a:rPr lang="ru-RU" sz="3200" dirty="0" err="1">
                <a:latin typeface="Monotype Corsiva" panose="03010101010201010101" pitchFamily="66" charset="0"/>
              </a:rPr>
              <a:t>мистецтва</a:t>
            </a:r>
            <a:r>
              <a:rPr lang="ru-RU" sz="3200" dirty="0">
                <a:latin typeface="Monotype Corsiva" panose="03010101010201010101" pitchFamily="66" charset="0"/>
              </a:rPr>
              <a:t>;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3200" dirty="0" err="1">
                <a:latin typeface="Monotype Corsiva" panose="03010101010201010101" pitchFamily="66" charset="0"/>
              </a:rPr>
              <a:t>нормативність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встановлення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вічних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непорушних</a:t>
            </a:r>
            <a:r>
              <a:rPr lang="ru-RU" sz="3200" dirty="0">
                <a:latin typeface="Monotype Corsiva" panose="03010101010201010101" pitchFamily="66" charset="0"/>
              </a:rPr>
              <a:t> правил і </a:t>
            </a:r>
            <a:r>
              <a:rPr lang="ru-RU" sz="3200" dirty="0" err="1" smtClean="0">
                <a:latin typeface="Monotype Corsiva" panose="03010101010201010101" pitchFamily="66" charset="0"/>
              </a:rPr>
              <a:t>законів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  <a:endParaRPr lang="ru-RU" sz="3200" dirty="0">
              <a:latin typeface="Monotype Corsiva" panose="03010101010201010101" pitchFamily="66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3200" dirty="0" err="1">
                <a:latin typeface="Monotype Corsiva" panose="03010101010201010101" pitchFamily="66" charset="0"/>
              </a:rPr>
              <a:t>обов'язкове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дотримання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канонічних</a:t>
            </a:r>
            <a:r>
              <a:rPr lang="ru-RU" sz="3200" dirty="0">
                <a:latin typeface="Monotype Corsiva" panose="03010101010201010101" pitchFamily="66" charset="0"/>
              </a:rPr>
              <a:t> правил </a:t>
            </a:r>
            <a:r>
              <a:rPr lang="ru-RU" sz="3200" dirty="0" err="1">
                <a:latin typeface="Monotype Corsiva" panose="03010101010201010101" pitchFamily="66" charset="0"/>
              </a:rPr>
              <a:t>написання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творів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  <a:endParaRPr lang="ru-RU" sz="3200" dirty="0">
              <a:latin typeface="Monotype Corsiva" panose="03010101010201010101" pitchFamily="66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3200" dirty="0">
                <a:latin typeface="Monotype Corsiva" panose="03010101010201010101" pitchFamily="66" charset="0"/>
              </a:rPr>
              <a:t>у </a:t>
            </a:r>
            <a:r>
              <a:rPr lang="ru-RU" sz="3200" dirty="0" err="1">
                <a:latin typeface="Monotype Corsiva" panose="03010101010201010101" pitchFamily="66" charset="0"/>
              </a:rPr>
              <a:t>галузі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мови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класицизм</a:t>
            </a:r>
            <a:r>
              <a:rPr lang="ru-RU" sz="3200" dirty="0">
                <a:latin typeface="Monotype Corsiva" panose="03010101010201010101" pitchFamily="66" charset="0"/>
              </a:rPr>
              <a:t> ставив </a:t>
            </a:r>
            <a:r>
              <a:rPr lang="ru-RU" sz="3200" dirty="0" err="1">
                <a:latin typeface="Monotype Corsiva" panose="03010101010201010101" pitchFamily="66" charset="0"/>
              </a:rPr>
              <a:t>вимоги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ясності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чистоти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ідеалом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була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мова</a:t>
            </a:r>
            <a:r>
              <a:rPr lang="ru-RU" sz="3200" dirty="0">
                <a:latin typeface="Monotype Corsiva" panose="03010101010201010101" pitchFamily="66" charset="0"/>
              </a:rPr>
              <a:t> афористична, </a:t>
            </a:r>
            <a:r>
              <a:rPr lang="ru-RU" sz="3200" dirty="0" err="1">
                <a:latin typeface="Monotype Corsiva" panose="03010101010201010101" pitchFamily="66" charset="0"/>
              </a:rPr>
              <a:t>понятійна</a:t>
            </a:r>
            <a:r>
              <a:rPr lang="ru-RU" sz="3200" dirty="0">
                <a:latin typeface="Monotype Corsiva" panose="03010101010201010101" pitchFamily="66" charset="0"/>
              </a:rPr>
              <a:t>, яка </a:t>
            </a:r>
            <a:r>
              <a:rPr lang="ru-RU" sz="3200" dirty="0" err="1">
                <a:latin typeface="Monotype Corsiva" panose="03010101010201010101" pitchFamily="66" charset="0"/>
              </a:rPr>
              <a:t>відповідала</a:t>
            </a:r>
            <a:r>
              <a:rPr lang="ru-RU" sz="3200" dirty="0">
                <a:latin typeface="Monotype Corsiva" panose="03010101010201010101" pitchFamily="66" charset="0"/>
              </a:rPr>
              <a:t> б засадам </a:t>
            </a:r>
            <a:r>
              <a:rPr lang="ru-RU" sz="3200" dirty="0" err="1">
                <a:latin typeface="Monotype Corsiva" panose="03010101010201010101" pitchFamily="66" charset="0"/>
              </a:rPr>
              <a:t>теорії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трьох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стилів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Визначальні риси класицизму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5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>
              <a:buFont typeface="Wingdings" panose="05000000000000000000" pitchFamily="2" charset="2"/>
              <a:buChar char="q"/>
            </a:pPr>
            <a:r>
              <a:rPr lang="ru-RU" sz="3200" dirty="0">
                <a:latin typeface="Monotype Corsiva" panose="03010101010201010101" pitchFamily="66" charset="0"/>
              </a:rPr>
              <a:t>аристократизм, </a:t>
            </a:r>
            <a:r>
              <a:rPr lang="ru-RU" sz="3200" dirty="0" err="1">
                <a:latin typeface="Monotype Corsiva" panose="03010101010201010101" pitchFamily="66" charset="0"/>
              </a:rPr>
              <a:t>орієнтування</a:t>
            </a:r>
            <a:r>
              <a:rPr lang="ru-RU" sz="3200" dirty="0">
                <a:latin typeface="Monotype Corsiva" panose="03010101010201010101" pitchFamily="66" charset="0"/>
              </a:rPr>
              <a:t> на </a:t>
            </a:r>
            <a:r>
              <a:rPr lang="ru-RU" sz="3200" dirty="0" err="1">
                <a:latin typeface="Monotype Corsiva" panose="03010101010201010101" pitchFamily="66" charset="0"/>
              </a:rPr>
              <a:t>вимоги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смаки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вищої-суспільної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верстви</a:t>
            </a:r>
            <a:r>
              <a:rPr lang="ru-RU" sz="3200" dirty="0">
                <a:latin typeface="Monotype Corsiva" panose="03010101010201010101" pitchFamily="66" charset="0"/>
              </a:rPr>
              <a:t>;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ru-RU" sz="3200" dirty="0" err="1">
                <a:latin typeface="Monotype Corsiva" panose="03010101010201010101" pitchFamily="66" charset="0"/>
              </a:rPr>
              <a:t>встановлення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ієрархії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жанрів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серед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яких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найважливішими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вважалися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античні</a:t>
            </a:r>
            <a:r>
              <a:rPr lang="ru-RU" sz="3200" dirty="0">
                <a:latin typeface="Monotype Corsiva" panose="03010101010201010101" pitchFamily="66" charset="0"/>
              </a:rPr>
              <a:t>; 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ru-RU" sz="3200" dirty="0" err="1">
                <a:latin typeface="Monotype Corsiva" panose="03010101010201010101" pitchFamily="66" charset="0"/>
              </a:rPr>
              <a:t>поділ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жанрів</a:t>
            </a:r>
            <a:r>
              <a:rPr lang="ru-RU" sz="3200" dirty="0">
                <a:latin typeface="Monotype Corsiva" panose="03010101010201010101" pitchFamily="66" charset="0"/>
              </a:rPr>
              <a:t> на «</a:t>
            </a:r>
            <a:r>
              <a:rPr lang="ru-RU" sz="3200" dirty="0" err="1">
                <a:latin typeface="Monotype Corsiva" panose="03010101010201010101" pitchFamily="66" charset="0"/>
              </a:rPr>
              <a:t>серйозні</a:t>
            </a:r>
            <a:r>
              <a:rPr lang="ru-RU" sz="3200" dirty="0">
                <a:latin typeface="Monotype Corsiva" panose="03010101010201010101" pitchFamily="66" charset="0"/>
              </a:rPr>
              <a:t>», «</a:t>
            </a:r>
            <a:r>
              <a:rPr lang="ru-RU" sz="3200" dirty="0" err="1">
                <a:latin typeface="Monotype Corsiva" panose="03010101010201010101" pitchFamily="66" charset="0"/>
              </a:rPr>
              <a:t>високі</a:t>
            </a:r>
            <a:r>
              <a:rPr lang="ru-RU" sz="3200" dirty="0">
                <a:latin typeface="Monotype Corsiva" panose="03010101010201010101" pitchFamily="66" charset="0"/>
              </a:rPr>
              <a:t>» (</a:t>
            </a:r>
            <a:r>
              <a:rPr lang="ru-RU" sz="3200" dirty="0" err="1">
                <a:latin typeface="Monotype Corsiva" panose="03010101010201010101" pitchFamily="66" charset="0"/>
              </a:rPr>
              <a:t>трагедія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епопея</a:t>
            </a:r>
            <a:r>
              <a:rPr lang="ru-RU" sz="3200" dirty="0">
                <a:latin typeface="Monotype Corsiva" panose="03010101010201010101" pitchFamily="66" charset="0"/>
              </a:rPr>
              <a:t>, роман, </a:t>
            </a:r>
            <a:r>
              <a:rPr lang="ru-RU" sz="3200" dirty="0" err="1">
                <a:latin typeface="Monotype Corsiva" panose="03010101010201010101" pitchFamily="66" charset="0"/>
              </a:rPr>
              <a:t>елегія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ідилія</a:t>
            </a:r>
            <a:r>
              <a:rPr lang="ru-RU" sz="3200" dirty="0">
                <a:latin typeface="Monotype Corsiva" panose="03010101010201010101" pitchFamily="66" charset="0"/>
              </a:rPr>
              <a:t>) та «</a:t>
            </a:r>
            <a:r>
              <a:rPr lang="ru-RU" sz="3200" dirty="0" err="1">
                <a:latin typeface="Monotype Corsiva" panose="03010101010201010101" pitchFamily="66" charset="0"/>
              </a:rPr>
              <a:t>низькі</a:t>
            </a:r>
            <a:r>
              <a:rPr lang="ru-RU" sz="3200" dirty="0">
                <a:latin typeface="Monotype Corsiva" panose="03010101010201010101" pitchFamily="66" charset="0"/>
              </a:rPr>
              <a:t>», «</a:t>
            </a:r>
            <a:r>
              <a:rPr lang="ru-RU" sz="3200" dirty="0" err="1">
                <a:latin typeface="Monotype Corsiva" panose="03010101010201010101" pitchFamily="66" charset="0"/>
              </a:rPr>
              <a:t>розважальні</a:t>
            </a:r>
            <a:r>
              <a:rPr lang="ru-RU" sz="3200" dirty="0">
                <a:latin typeface="Monotype Corsiva" panose="03010101010201010101" pitchFamily="66" charset="0"/>
              </a:rPr>
              <a:t>» (</a:t>
            </a:r>
            <a:r>
              <a:rPr lang="ru-RU" sz="3200" dirty="0" err="1">
                <a:latin typeface="Monotype Corsiva" panose="03010101010201010101" pitchFamily="66" charset="0"/>
              </a:rPr>
              <a:t>травестійна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поема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комедія</a:t>
            </a:r>
            <a:r>
              <a:rPr lang="ru-RU" sz="3200" dirty="0">
                <a:latin typeface="Monotype Corsiva" panose="03010101010201010101" pitchFamily="66" charset="0"/>
              </a:rPr>
              <a:t>, байка, </a:t>
            </a:r>
            <a:r>
              <a:rPr lang="ru-RU" sz="3200" dirty="0" err="1">
                <a:latin typeface="Monotype Corsiva" panose="03010101010201010101" pitchFamily="66" charset="0"/>
              </a:rPr>
              <a:t>епіграма</a:t>
            </a:r>
            <a:r>
              <a:rPr lang="ru-RU" sz="3200" dirty="0">
                <a:latin typeface="Monotype Corsiva" panose="03010101010201010101" pitchFamily="66" charset="0"/>
              </a:rPr>
              <a:t>).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241817"/>
          </a:xfrm>
        </p:spPr>
        <p:txBody>
          <a:bodyPr>
            <a:prstTxWarp prst="textIn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Визначальні риси класицизму 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6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6916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Франсуа де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Малерб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П'єр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Корнель,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Расін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Жан-Батист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Мольєр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де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Лафайєт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Франсуа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 Ларошфуко,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де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Лабрюйєр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Лафонтен,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Вольтер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Жан-Жак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>
                <a:gd name="adj" fmla="val 68182"/>
              </a:avLst>
            </a:prstTxWarp>
          </a:bodyPr>
          <a:lstStyle/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Представники</a:t>
            </a:r>
            <a:r>
              <a:rPr lang="uk-UA" b="1" i="1" dirty="0" smtClean="0"/>
              <a:t>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716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541" y="1772816"/>
            <a:ext cx="6742724" cy="49156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французький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поет</a:t>
            </a:r>
            <a:r>
              <a:rPr lang="ru-RU" sz="3200" dirty="0">
                <a:latin typeface="Monotype Corsiva" panose="03010101010201010101" pitchFamily="66" charset="0"/>
              </a:rPr>
              <a:t>, критик і </a:t>
            </a:r>
            <a:r>
              <a:rPr lang="ru-RU" sz="3200" dirty="0" err="1">
                <a:latin typeface="Monotype Corsiva" panose="03010101010201010101" pitchFamily="66" charset="0"/>
              </a:rPr>
              <a:t>перекладач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давньоримської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літератури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Monotype Corsiva" panose="03010101010201010101" pitchFamily="66" charset="0"/>
              </a:rPr>
              <a:t>розробляв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популярні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en-US" sz="3200" dirty="0">
                <a:latin typeface="Monotype Corsiva" panose="03010101010201010101" pitchFamily="66" charset="0"/>
              </a:rPr>
              <a:t>XVI </a:t>
            </a:r>
            <a:r>
              <a:rPr lang="ru-RU" sz="3200" dirty="0" err="1">
                <a:latin typeface="Monotype Corsiva" panose="03010101010201010101" pitchFamily="66" charset="0"/>
              </a:rPr>
              <a:t>столітті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жанри</a:t>
            </a:r>
            <a:r>
              <a:rPr lang="ru-RU" sz="3200" dirty="0">
                <a:latin typeface="Monotype Corsiva" panose="03010101010201010101" pitchFamily="66" charset="0"/>
              </a:rPr>
              <a:t>: ода , </a:t>
            </a:r>
            <a:r>
              <a:rPr lang="ru-RU" sz="3200" dirty="0" err="1">
                <a:latin typeface="Monotype Corsiva" panose="03010101010201010101" pitchFamily="66" charset="0"/>
              </a:rPr>
              <a:t>станси</a:t>
            </a:r>
            <a:r>
              <a:rPr lang="ru-RU" sz="3200" dirty="0">
                <a:latin typeface="Monotype Corsiva" panose="03010101010201010101" pitchFamily="66" charset="0"/>
              </a:rPr>
              <a:t> , сонет, </a:t>
            </a:r>
            <a:r>
              <a:rPr lang="ru-RU" sz="3200" dirty="0" err="1">
                <a:latin typeface="Monotype Corsiva" panose="03010101010201010101" pitchFamily="66" charset="0"/>
              </a:rPr>
              <a:t>пісня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Monotype Corsiva" panose="03010101010201010101" pitchFamily="66" charset="0"/>
              </a:rPr>
              <a:t>Серед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античних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авторів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він</a:t>
            </a:r>
            <a:r>
              <a:rPr lang="ru-RU" sz="3200" dirty="0">
                <a:latin typeface="Monotype Corsiva" panose="03010101010201010101" pitchFamily="66" charset="0"/>
              </a:rPr>
              <a:t> надавав </a:t>
            </a:r>
            <a:r>
              <a:rPr lang="ru-RU" sz="3200" dirty="0" err="1">
                <a:latin typeface="Monotype Corsiva" panose="03010101010201010101" pitchFamily="66" charset="0"/>
              </a:rPr>
              <a:t>перевагу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Сенеці</a:t>
            </a:r>
            <a:r>
              <a:rPr lang="ru-RU" sz="3200" dirty="0">
                <a:latin typeface="Monotype Corsiva" panose="03010101010201010101" pitchFamily="66" charset="0"/>
              </a:rPr>
              <a:t> , </a:t>
            </a:r>
            <a:r>
              <a:rPr lang="ru-RU" sz="3200" dirty="0" err="1" smtClean="0">
                <a:latin typeface="Monotype Corsiva" panose="03010101010201010101" pitchFamily="66" charset="0"/>
              </a:rPr>
              <a:t>Овідієві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</a:rPr>
              <a:t>Марціалу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err="1">
                <a:latin typeface="Monotype Corsiva" panose="03010101010201010101" pitchFamily="66" charset="0"/>
              </a:rPr>
              <a:t>висунув</a:t>
            </a:r>
            <a:r>
              <a:rPr lang="ru-RU" sz="3200" dirty="0">
                <a:latin typeface="Monotype Corsiva" panose="03010101010201010101" pitchFamily="66" charset="0"/>
              </a:rPr>
              <a:t> один </a:t>
            </a:r>
            <a:r>
              <a:rPr lang="ru-RU" sz="3200" dirty="0" err="1">
                <a:latin typeface="Monotype Corsiva" panose="03010101010201010101" pitchFamily="66" charset="0"/>
              </a:rPr>
              <a:t>із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провідних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принципів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класицизму</a:t>
            </a:r>
            <a:r>
              <a:rPr lang="ru-RU" sz="3200" dirty="0">
                <a:latin typeface="Monotype Corsiva" panose="03010101010201010101" pitchFamily="66" charset="0"/>
              </a:rPr>
              <a:t> — принцип </a:t>
            </a:r>
            <a:r>
              <a:rPr lang="ru-RU" sz="3200" dirty="0" err="1" smtClean="0">
                <a:latin typeface="Monotype Corsiva" panose="03010101010201010101" pitchFamily="66" charset="0"/>
              </a:rPr>
              <a:t>ясності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Франсуа де </a:t>
            </a:r>
            <a:r>
              <a:rPr lang="uk-UA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Малерб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30002"/>
            <a:ext cx="2121024" cy="2743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3924"/>
            <a:ext cx="2239013" cy="2916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44276"/>
            <a:ext cx="4656855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драматург, «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»,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 </a:t>
            </a:r>
            <a:r>
              <a:rPr lang="ru-RU" dirty="0" err="1"/>
              <a:t>класицизму</a:t>
            </a:r>
            <a:r>
              <a:rPr lang="ru-RU" dirty="0"/>
              <a:t> у </a:t>
            </a:r>
            <a:r>
              <a:rPr lang="ru-RU" dirty="0" err="1"/>
              <a:t>французькій</a:t>
            </a:r>
            <a:r>
              <a:rPr lang="ru-RU" dirty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/>
              <a:t>Корнеля для </a:t>
            </a:r>
            <a:r>
              <a:rPr lang="ru-RU" dirty="0" err="1"/>
              <a:t>французького</a:t>
            </a:r>
            <a:r>
              <a:rPr lang="ru-RU" dirty="0"/>
              <a:t> театру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69809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єр</a:t>
            </a: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Корнель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5" y="2066902"/>
            <a:ext cx="4257569" cy="4506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594" y="1484784"/>
            <a:ext cx="5917557" cy="525687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французький</a:t>
            </a:r>
            <a:r>
              <a:rPr lang="ru-RU" dirty="0">
                <a:latin typeface="Monotype Corsiva" panose="03010101010201010101" pitchFamily="66" charset="0"/>
              </a:rPr>
              <a:t> драматург,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Monotype Corsiva" panose="03010101010201010101" pitchFamily="66" charset="0"/>
              </a:rPr>
              <a:t>один </a:t>
            </a:r>
            <a:r>
              <a:rPr lang="ru-RU" dirty="0" err="1">
                <a:latin typeface="Monotype Corsiva" panose="03010101010201010101" pitchFamily="66" charset="0"/>
              </a:rPr>
              <a:t>із</a:t>
            </a:r>
            <a:r>
              <a:rPr lang="ru-RU" dirty="0">
                <a:latin typeface="Monotype Corsiva" panose="03010101010201010101" pitchFamily="66" charset="0"/>
              </a:rPr>
              <a:t> «</a:t>
            </a:r>
            <a:r>
              <a:rPr lang="ru-RU" dirty="0" err="1">
                <a:latin typeface="Monotype Corsiva" panose="03010101010201010101" pitchFamily="66" charset="0"/>
              </a:rPr>
              <a:t>Великої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Трійці</a:t>
            </a:r>
            <a:r>
              <a:rPr lang="ru-RU" dirty="0">
                <a:latin typeface="Monotype Corsiva" panose="03010101010201010101" pitchFamily="66" charset="0"/>
              </a:rPr>
              <a:t>» </a:t>
            </a:r>
            <a:r>
              <a:rPr lang="ru-RU" dirty="0" err="1">
                <a:latin typeface="Monotype Corsiva" panose="03010101010201010101" pitchFamily="66" charset="0"/>
              </a:rPr>
              <a:t>драматургів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Франції</a:t>
            </a:r>
            <a:r>
              <a:rPr lang="ru-RU" dirty="0">
                <a:latin typeface="Monotype Corsiva" panose="03010101010201010101" pitchFamily="66" charset="0"/>
              </a:rPr>
              <a:t> XVII </a:t>
            </a:r>
            <a:r>
              <a:rPr lang="ru-RU" dirty="0" err="1">
                <a:latin typeface="Monotype Corsiva" panose="03010101010201010101" pitchFamily="66" charset="0"/>
              </a:rPr>
              <a:t>століття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поруч</a:t>
            </a:r>
            <a:r>
              <a:rPr lang="ru-RU" dirty="0">
                <a:latin typeface="Monotype Corsiva" panose="03010101010201010101" pitchFamily="66" charset="0"/>
              </a:rPr>
              <a:t> з Корнелем та </a:t>
            </a:r>
            <a:r>
              <a:rPr lang="ru-RU" dirty="0" err="1">
                <a:latin typeface="Monotype Corsiva" panose="03010101010201010101" pitchFamily="66" charset="0"/>
              </a:rPr>
              <a:t>Мольєром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dirty="0">
                <a:latin typeface="Monotype Corsiva" panose="03010101010201010101" pitchFamily="66" charset="0"/>
              </a:rPr>
              <a:t>критика </a:t>
            </a:r>
            <a:r>
              <a:rPr lang="ru-RU" dirty="0" err="1">
                <a:latin typeface="Monotype Corsiva" panose="03010101010201010101" pitchFamily="66" charset="0"/>
              </a:rPr>
              <a:t>вишуканої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літератури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сучасності</a:t>
            </a:r>
            <a:r>
              <a:rPr lang="ru-RU" dirty="0">
                <a:latin typeface="Monotype Corsiva" panose="03010101010201010101" pitchFamily="66" charset="0"/>
              </a:rPr>
              <a:t> з </a:t>
            </a:r>
            <a:r>
              <a:rPr lang="ru-RU" dirty="0" err="1">
                <a:latin typeface="Monotype Corsiva" panose="03010101010201010101" pitchFamily="66" charset="0"/>
              </a:rPr>
              <a:t>її</a:t>
            </a:r>
            <a:r>
              <a:rPr lang="ru-RU" dirty="0">
                <a:latin typeface="Monotype Corsiva" panose="03010101010201010101" pitchFamily="66" charset="0"/>
              </a:rPr>
              <a:t> «</a:t>
            </a:r>
            <a:r>
              <a:rPr lang="ru-RU" dirty="0" err="1">
                <a:latin typeface="Monotype Corsiva" panose="03010101010201010101" pitchFamily="66" charset="0"/>
              </a:rPr>
              <a:t>досконалими</a:t>
            </a:r>
            <a:r>
              <a:rPr lang="ru-RU" dirty="0">
                <a:latin typeface="Monotype Corsiva" panose="03010101010201010101" pitchFamily="66" charset="0"/>
              </a:rPr>
              <a:t> героями»;</a:t>
            </a:r>
          </a:p>
          <a:p>
            <a:pPr>
              <a:buBlip>
                <a:blip r:embed="rId2"/>
              </a:buBlip>
            </a:pPr>
            <a:r>
              <a:rPr lang="ru-RU" dirty="0" err="1">
                <a:latin typeface="Monotype Corsiva" panose="03010101010201010101" pitchFamily="66" charset="0"/>
              </a:rPr>
              <a:t>намагання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повернути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літературу</a:t>
            </a:r>
            <a:r>
              <a:rPr lang="ru-RU" dirty="0"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latin typeface="Monotype Corsiva" panose="03010101010201010101" pitchFamily="66" charset="0"/>
              </a:rPr>
              <a:t>життя</a:t>
            </a:r>
            <a:r>
              <a:rPr lang="ru-RU" dirty="0">
                <a:latin typeface="Monotype Corsiva" panose="03010101010201010101" pitchFamily="66" charset="0"/>
              </a:rPr>
              <a:t>, до </a:t>
            </a:r>
            <a:r>
              <a:rPr lang="ru-RU" dirty="0" err="1">
                <a:latin typeface="Monotype Corsiva" panose="03010101010201010101" pitchFamily="66" charset="0"/>
              </a:rPr>
              <a:t>реальних</a:t>
            </a:r>
            <a:r>
              <a:rPr lang="ru-RU" dirty="0">
                <a:latin typeface="Monotype Corsiva" panose="03010101010201010101" pitchFamily="66" charset="0"/>
              </a:rPr>
              <a:t> людей, до </a:t>
            </a:r>
            <a:r>
              <a:rPr lang="ru-RU" dirty="0" err="1">
                <a:latin typeface="Monotype Corsiva" panose="03010101010201010101" pitchFamily="66" charset="0"/>
              </a:rPr>
              <a:t>реальних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людських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відносин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dirty="0" err="1" smtClean="0">
                <a:latin typeface="Monotype Corsiva" panose="03010101010201010101" pitchFamily="66" charset="0"/>
              </a:rPr>
              <a:t>література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і театр </a:t>
            </a:r>
            <a:r>
              <a:rPr lang="ru-RU" dirty="0" err="1">
                <a:latin typeface="Monotype Corsiva" panose="03010101010201010101" pitchFamily="66" charset="0"/>
              </a:rPr>
              <a:t>покликані</a:t>
            </a:r>
            <a:r>
              <a:rPr lang="ru-RU" dirty="0">
                <a:latin typeface="Monotype Corsiva" panose="03010101010201010101" pitchFamily="66" charset="0"/>
              </a:rPr>
              <a:t> морально </a:t>
            </a:r>
            <a:r>
              <a:rPr lang="ru-RU" dirty="0" err="1">
                <a:latin typeface="Monotype Corsiva" panose="03010101010201010101" pitchFamily="66" charset="0"/>
              </a:rPr>
              <a:t>виховувати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читача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dirty="0" err="1">
                <a:latin typeface="Monotype Corsiva" panose="03010101010201010101" pitchFamily="66" charset="0"/>
              </a:rPr>
              <a:t>правдоподібність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сценічної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дії</a:t>
            </a:r>
            <a:r>
              <a:rPr lang="ru-RU" dirty="0" smtClean="0">
                <a:latin typeface="Monotype Corsiva" panose="03010101010201010101" pitchFamily="66" charset="0"/>
              </a:rPr>
              <a:t>;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Жан Расін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1628799"/>
            <a:ext cx="3024336" cy="420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Тема34</Template>
  <TotalTime>1353</TotalTime>
  <Words>622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Тема34</vt:lpstr>
      <vt:lpstr>Класицизм  </vt:lpstr>
      <vt:lpstr>Що ж таке класицизм??</vt:lpstr>
      <vt:lpstr>Презентация PowerPoint</vt:lpstr>
      <vt:lpstr>Визначальні риси класицизму</vt:lpstr>
      <vt:lpstr>Визначальні риси класицизму </vt:lpstr>
      <vt:lpstr>Представники:</vt:lpstr>
      <vt:lpstr>Франсуа де Малерб</vt:lpstr>
      <vt:lpstr>П’єр Корнель</vt:lpstr>
      <vt:lpstr>Жан Расін</vt:lpstr>
      <vt:lpstr>Жан-Батист Мольєр</vt:lpstr>
      <vt:lpstr>Жан Лафонтен </vt:lpstr>
      <vt:lpstr>Вольтер</vt:lpstr>
      <vt:lpstr>Український класицизм</vt:lpstr>
      <vt:lpstr>Презентация PowerPoint</vt:lpstr>
      <vt:lpstr>Висновок: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Класицизм</dc:title>
  <dc:creator>Администратор</dc:creator>
  <cp:lastModifiedBy>Администратор</cp:lastModifiedBy>
  <cp:revision>16</cp:revision>
  <dcterms:created xsi:type="dcterms:W3CDTF">2013-09-23T17:14:39Z</dcterms:created>
  <dcterms:modified xsi:type="dcterms:W3CDTF">2013-09-24T15:47:46Z</dcterms:modified>
</cp:coreProperties>
</file>