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7E27E4B-8581-4656-A7E3-DBC939E57832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D675E1A-7058-4B25-A67F-DF7A45E0D9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err="1"/>
              <a:t>Органи</a:t>
            </a:r>
            <a:r>
              <a:rPr lang="ru-RU" sz="6000" b="1" dirty="0"/>
              <a:t> </a:t>
            </a:r>
            <a:r>
              <a:rPr lang="ru-RU" sz="6000" b="1" dirty="0" err="1"/>
              <a:t>державної</a:t>
            </a:r>
            <a:r>
              <a:rPr lang="ru-RU" sz="6000" b="1" dirty="0"/>
              <a:t> </a:t>
            </a:r>
            <a:r>
              <a:rPr lang="ru-RU" sz="6000" b="1" dirty="0" err="1"/>
              <a:t>податкової</a:t>
            </a:r>
            <a:r>
              <a:rPr lang="ru-RU" sz="6000" b="1" dirty="0"/>
              <a:t> </a:t>
            </a:r>
            <a:r>
              <a:rPr lang="ru-RU" sz="6000" b="1" dirty="0" err="1"/>
              <a:t>служби</a:t>
            </a:r>
            <a:r>
              <a:rPr lang="ru-RU" sz="6000" b="1" dirty="0"/>
              <a:t> </a:t>
            </a:r>
            <a:r>
              <a:rPr lang="ru-RU" sz="6000" b="1" dirty="0" err="1"/>
              <a:t>України</a:t>
            </a:r>
            <a:r>
              <a:rPr lang="ru-RU" sz="6000" b="1" dirty="0"/>
              <a:t> та </a:t>
            </a:r>
            <a:r>
              <a:rPr lang="ru-RU" sz="6000" b="1" dirty="0" err="1"/>
              <a:t>їх</a:t>
            </a:r>
            <a:r>
              <a:rPr lang="ru-RU" sz="6000" b="1" dirty="0"/>
              <a:t> </a:t>
            </a:r>
            <a:r>
              <a:rPr lang="ru-RU" sz="6000" b="1" dirty="0" err="1"/>
              <a:t>завдання</a:t>
            </a:r>
            <a:r>
              <a:rPr lang="ru-RU" sz="6000" b="1" dirty="0"/>
              <a:t>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Податкова</a:t>
            </a:r>
            <a:r>
              <a:rPr lang="ru-RU" dirty="0"/>
              <a:t> служба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організують</a:t>
            </a:r>
            <a:r>
              <a:rPr lang="ru-RU" dirty="0"/>
              <a:t> і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податкових</a:t>
            </a:r>
            <a:r>
              <a:rPr lang="ru-RU" dirty="0"/>
              <a:t> і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неподаткових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276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в районах, </a:t>
            </a:r>
            <a:r>
              <a:rPr lang="ru-RU" dirty="0" err="1"/>
              <a:t>містах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та Севастополя), районах у </a:t>
            </a:r>
            <a:r>
              <a:rPr lang="ru-RU" dirty="0" err="1"/>
              <a:t>містах</a:t>
            </a:r>
            <a:r>
              <a:rPr lang="ru-RU" dirty="0"/>
              <a:t>, </a:t>
            </a:r>
            <a:r>
              <a:rPr lang="ru-RU" dirty="0" err="1"/>
              <a:t>міжрайонні</a:t>
            </a:r>
            <a:r>
              <a:rPr lang="ru-RU" dirty="0"/>
              <a:t> та </a:t>
            </a:r>
            <a:r>
              <a:rPr lang="ru-RU" dirty="0" err="1"/>
              <a:t>об'єднані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</a:t>
            </a:r>
            <a:r>
              <a:rPr lang="ru-RU" dirty="0" err="1"/>
              <a:t>очолюють</a:t>
            </a:r>
            <a:r>
              <a:rPr lang="ru-RU" dirty="0"/>
              <a:t> начальники,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призначаються</a:t>
            </a:r>
            <a:r>
              <a:rPr lang="ru-RU" dirty="0"/>
              <a:t> на посаду і </a:t>
            </a:r>
            <a:r>
              <a:rPr lang="ru-RU" dirty="0" err="1"/>
              <a:t>звільняються</a:t>
            </a:r>
            <a:r>
              <a:rPr lang="ru-RU" dirty="0"/>
              <a:t> з посади Головою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голів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адміністрацій</a:t>
            </a:r>
            <a:r>
              <a:rPr lang="ru-RU" dirty="0"/>
              <a:t> в </a:t>
            </a:r>
            <a:r>
              <a:rPr lang="ru-RU" dirty="0" err="1"/>
              <a:t>Автономній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областях,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29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uk-UA" dirty="0" smtClean="0"/>
              <a:t>Т</a:t>
            </a:r>
            <a:r>
              <a:rPr lang="ru-RU" dirty="0" err="1" smtClean="0"/>
              <a:t>аким</a:t>
            </a:r>
            <a:r>
              <a:rPr lang="ru-RU" dirty="0" smtClean="0"/>
              <a:t> </a:t>
            </a:r>
            <a:r>
              <a:rPr lang="ru-RU" dirty="0"/>
              <a:t>чином, </a:t>
            </a:r>
            <a:r>
              <a:rPr lang="ru-RU" dirty="0" err="1"/>
              <a:t>податкова</a:t>
            </a:r>
            <a:r>
              <a:rPr lang="ru-RU" dirty="0"/>
              <a:t> служба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три </a:t>
            </a:r>
            <a:r>
              <a:rPr lang="ru-RU" dirty="0" err="1"/>
              <a:t>рівні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адміністрацію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вища</a:t>
            </a:r>
            <a:r>
              <a:rPr lang="ru-RU" dirty="0"/>
              <a:t> ланка;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в </a:t>
            </a:r>
            <a:r>
              <a:rPr lang="ru-RU" dirty="0" err="1"/>
              <a:t>Автономній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областях,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 - </a:t>
            </a:r>
            <a:r>
              <a:rPr lang="ru-RU" dirty="0" err="1"/>
              <a:t>середня</a:t>
            </a:r>
            <a:r>
              <a:rPr lang="ru-RU" dirty="0"/>
              <a:t> ланка;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в районах, </a:t>
            </a:r>
            <a:r>
              <a:rPr lang="ru-RU" dirty="0" err="1"/>
              <a:t>містах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та Севастополя), районах у </a:t>
            </a:r>
            <a:r>
              <a:rPr lang="ru-RU" dirty="0" err="1"/>
              <a:t>містах</a:t>
            </a:r>
            <a:r>
              <a:rPr lang="ru-RU" dirty="0"/>
              <a:t>, </a:t>
            </a:r>
            <a:r>
              <a:rPr lang="ru-RU" dirty="0" err="1"/>
              <a:t>міжрайонні</a:t>
            </a:r>
            <a:r>
              <a:rPr lang="ru-RU" dirty="0"/>
              <a:t> та </a:t>
            </a:r>
            <a:r>
              <a:rPr lang="ru-RU" dirty="0" err="1"/>
              <a:t>об`єднані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- </a:t>
            </a:r>
            <a:r>
              <a:rPr lang="ru-RU" dirty="0" err="1"/>
              <a:t>базова</a:t>
            </a:r>
            <a:r>
              <a:rPr lang="ru-RU" dirty="0"/>
              <a:t> ланка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9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/>
              <a:t>контролю за </a:t>
            </a:r>
            <a:r>
              <a:rPr lang="ru-RU" dirty="0" err="1"/>
              <a:t>додержанням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правильністю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, </a:t>
            </a:r>
            <a:r>
              <a:rPr lang="ru-RU" dirty="0" err="1"/>
              <a:t>повнотою</a:t>
            </a:r>
            <a:r>
              <a:rPr lang="ru-RU" dirty="0"/>
              <a:t> і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(</a:t>
            </a:r>
            <a:r>
              <a:rPr lang="ru-RU" dirty="0" err="1"/>
              <a:t>обов'язкових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неподаткових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податки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001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встановленому</a:t>
            </a:r>
            <a:r>
              <a:rPr lang="ru-RU" dirty="0"/>
              <a:t> порядку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і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ведення</a:t>
            </a:r>
            <a:r>
              <a:rPr lang="ru-RU" dirty="0"/>
              <a:t>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обов'язкових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Єдиного</a:t>
            </a:r>
            <a:r>
              <a:rPr lang="ru-RU" dirty="0"/>
              <a:t> банку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0954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роз'яснення</a:t>
            </a:r>
            <a:r>
              <a:rPr lang="ru-RU" dirty="0" smtClean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/>
              <a:t>злочинам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правопорушенням</a:t>
            </a:r>
            <a:r>
              <a:rPr lang="ru-RU" dirty="0"/>
              <a:t>, </a:t>
            </a:r>
            <a:r>
              <a:rPr lang="ru-RU" dirty="0" err="1"/>
              <a:t>віднесеним</a:t>
            </a:r>
            <a:r>
              <a:rPr lang="ru-RU" dirty="0"/>
              <a:t> законом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міліції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, </a:t>
            </a:r>
            <a:r>
              <a:rPr lang="ru-RU" dirty="0" err="1"/>
              <a:t>розслідування</a:t>
            </a:r>
            <a:r>
              <a:rPr lang="ru-RU" dirty="0"/>
              <a:t> та </a:t>
            </a:r>
            <a:r>
              <a:rPr lang="ru-RU" dirty="0" err="1"/>
              <a:t>провадження</a:t>
            </a:r>
            <a:r>
              <a:rPr lang="ru-RU" dirty="0"/>
              <a:t> у справах про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660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Надійність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: </a:t>
            </a:r>
            <a:r>
              <a:rPr lang="ru-RU" dirty="0" err="1"/>
              <a:t>раціональності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6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>
            <a:normAutofit/>
          </a:bodyPr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розпочалось</a:t>
            </a:r>
            <a:r>
              <a:rPr lang="ru-RU" dirty="0"/>
              <a:t> у 1991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переходом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бюджет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. За умов </a:t>
            </a:r>
            <a:r>
              <a:rPr lang="ru-RU" dirty="0" err="1"/>
              <a:t>податкового</a:t>
            </a:r>
            <a:r>
              <a:rPr lang="ru-RU" dirty="0"/>
              <a:t> методу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бюджету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самостійна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і </a:t>
            </a:r>
            <a:r>
              <a:rPr lang="ru-RU" dirty="0" err="1"/>
              <a:t>міцна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служба, яка </a:t>
            </a:r>
            <a:r>
              <a:rPr lang="ru-RU" dirty="0" err="1"/>
              <a:t>здійснює</a:t>
            </a:r>
            <a:r>
              <a:rPr lang="ru-RU" dirty="0"/>
              <a:t> контроль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.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не </a:t>
            </a:r>
            <a:r>
              <a:rPr lang="ru-RU" dirty="0" err="1"/>
              <a:t>існувало</a:t>
            </a:r>
            <a:r>
              <a:rPr lang="ru-RU" dirty="0"/>
              <a:t>.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в областях, районах,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виділялись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відділи</a:t>
            </a:r>
            <a:r>
              <a:rPr lang="ru-RU" dirty="0"/>
              <a:t> та </a:t>
            </a:r>
            <a:r>
              <a:rPr lang="ru-RU" dirty="0" err="1"/>
              <a:t>інспекції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. Вони несли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дотриманням</a:t>
            </a:r>
            <a:r>
              <a:rPr lang="ru-RU" dirty="0"/>
              <a:t> чинного порядку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за </a:t>
            </a:r>
            <a:r>
              <a:rPr lang="ru-RU" dirty="0" err="1"/>
              <a:t>виконання</a:t>
            </a:r>
            <a:r>
              <a:rPr lang="ru-RU" dirty="0"/>
              <a:t> плану </a:t>
            </a:r>
            <a:r>
              <a:rPr lang="ru-RU" dirty="0" err="1"/>
              <a:t>надходжень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до бюджету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74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/>
              <a:t>У 1991 </a:t>
            </a:r>
            <a:r>
              <a:rPr lang="ru-RU" dirty="0" err="1"/>
              <a:t>році</a:t>
            </a:r>
            <a:r>
              <a:rPr lang="ru-RU" dirty="0"/>
              <a:t> при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створена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інспекція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в 1996 </a:t>
            </a:r>
            <a:r>
              <a:rPr lang="ru-RU" dirty="0" err="1"/>
              <a:t>році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кримінальним</a:t>
            </a:r>
            <a:r>
              <a:rPr lang="ru-RU" dirty="0"/>
              <a:t> </a:t>
            </a:r>
            <a:r>
              <a:rPr lang="ru-RU" dirty="0" err="1"/>
              <a:t>приховуванням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створена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адміністрація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надали</a:t>
            </a:r>
            <a:r>
              <a:rPr lang="ru-RU" dirty="0"/>
              <a:t> статус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49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543800" cy="5760640"/>
          </a:xfrm>
        </p:spPr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належать: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адміністрація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в </a:t>
            </a:r>
            <a:r>
              <a:rPr lang="ru-RU" dirty="0" err="1"/>
              <a:t>Автономній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областях,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в районах, </a:t>
            </a:r>
            <a:r>
              <a:rPr lang="ru-RU" dirty="0" err="1"/>
              <a:t>містах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та Севастополя), районах у </a:t>
            </a:r>
            <a:r>
              <a:rPr lang="ru-RU" dirty="0" err="1"/>
              <a:t>містах</a:t>
            </a:r>
            <a:r>
              <a:rPr lang="ru-RU" dirty="0"/>
              <a:t> (рис.3).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податковими</a:t>
            </a:r>
            <a:r>
              <a:rPr lang="ru-RU" dirty="0"/>
              <a:t> </a:t>
            </a:r>
            <a:r>
              <a:rPr lang="ru-RU" dirty="0" err="1"/>
              <a:t>правопорушеннями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міліція</a:t>
            </a:r>
            <a:r>
              <a:rPr lang="ru-RU" dirty="0"/>
              <a:t>) і </a:t>
            </a:r>
            <a:r>
              <a:rPr lang="ru-RU" dirty="0" err="1"/>
              <a:t>підрозділи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акцизного </a:t>
            </a:r>
            <a:r>
              <a:rPr lang="ru-RU" dirty="0" err="1"/>
              <a:t>збору</a:t>
            </a:r>
            <a:r>
              <a:rPr lang="ru-RU" dirty="0"/>
              <a:t> і контролю за </a:t>
            </a:r>
            <a:r>
              <a:rPr lang="ru-RU" dirty="0" err="1"/>
              <a:t>виробництвом</a:t>
            </a:r>
            <a:r>
              <a:rPr lang="ru-RU" dirty="0"/>
              <a:t> та </a:t>
            </a:r>
            <a:r>
              <a:rPr lang="ru-RU" dirty="0" err="1"/>
              <a:t>обігом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53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адміністрація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умов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міжрайонні</a:t>
            </a:r>
            <a:r>
              <a:rPr lang="ru-RU" dirty="0"/>
              <a:t> (на два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), </a:t>
            </a:r>
            <a:r>
              <a:rPr lang="ru-RU" dirty="0" err="1"/>
              <a:t>об'єднані</a:t>
            </a:r>
            <a:r>
              <a:rPr lang="ru-RU" dirty="0"/>
              <a:t> (на </a:t>
            </a:r>
            <a:r>
              <a:rPr lang="ru-RU" dirty="0" err="1"/>
              <a:t>місто</a:t>
            </a:r>
            <a:r>
              <a:rPr lang="ru-RU" dirty="0"/>
              <a:t> і район)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та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міліції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0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податковій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адміністраціях</a:t>
            </a:r>
            <a:r>
              <a:rPr lang="ru-RU" dirty="0"/>
              <a:t> в </a:t>
            </a:r>
            <a:r>
              <a:rPr lang="ru-RU" dirty="0" err="1"/>
              <a:t>Автономній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областях,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колегії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дорадчими</a:t>
            </a:r>
            <a:r>
              <a:rPr lang="ru-RU" dirty="0"/>
              <a:t> органами і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адміністрацій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948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службу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очолює</a:t>
            </a:r>
            <a:r>
              <a:rPr lang="ru-RU" dirty="0"/>
              <a:t> Голова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призначає</a:t>
            </a:r>
            <a:r>
              <a:rPr lang="ru-RU" dirty="0"/>
              <a:t> на посаду та </a:t>
            </a:r>
            <a:r>
              <a:rPr lang="ru-RU" dirty="0" err="1"/>
              <a:t>звільняє</a:t>
            </a:r>
            <a:r>
              <a:rPr lang="ru-RU" dirty="0"/>
              <a:t> з посади Президент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Прем'єр-міністра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23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760640"/>
          </a:xfrm>
        </p:spPr>
        <p:txBody>
          <a:bodyPr/>
          <a:lstStyle/>
          <a:p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в </a:t>
            </a:r>
            <a:r>
              <a:rPr lang="ru-RU" dirty="0" err="1"/>
              <a:t>Автономній</a:t>
            </a:r>
            <a:r>
              <a:rPr lang="ru-RU" dirty="0"/>
              <a:t>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областях,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 </a:t>
            </a:r>
            <a:r>
              <a:rPr lang="ru-RU" dirty="0" err="1"/>
              <a:t>очолюють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призначаються</a:t>
            </a:r>
            <a:r>
              <a:rPr lang="ru-RU" dirty="0"/>
              <a:t> на посаду і </a:t>
            </a:r>
            <a:r>
              <a:rPr lang="ru-RU" dirty="0" err="1"/>
              <a:t>звільняються</a:t>
            </a:r>
            <a:r>
              <a:rPr lang="ru-RU" dirty="0"/>
              <a:t> з посади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52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</TotalTime>
  <Words>525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Органи державної податкової служби України та їх завдання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 державної податкової служби України та їх завдання </dc:title>
  <dc:creator>Sasha</dc:creator>
  <cp:lastModifiedBy>Sasha</cp:lastModifiedBy>
  <cp:revision>2</cp:revision>
  <dcterms:created xsi:type="dcterms:W3CDTF">2014-04-02T15:11:26Z</dcterms:created>
  <dcterms:modified xsi:type="dcterms:W3CDTF">2014-06-08T21:32:48Z</dcterms:modified>
</cp:coreProperties>
</file>