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43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C690-870F-449B-84D2-85A707A8B380}" type="datetimeFigureOut">
              <a:rPr lang="uk-UA" smtClean="0"/>
              <a:pPr/>
              <a:t>19.10.2013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F5F8-D808-4220-8155-8A91DD48640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homishin\Desktop\&#1052;&#1072;&#1081;&#1089;&#1090;&#1077;&#1088;%20&#1110;%20&#1052;&#1072;&#1088;&#1075;&#1072;&#1088;&#1080;&#1090;&#1072;\&#1049;&#1086;&#1075;&#1072;&#1085;&#1085;%20&#1064;&#1090;&#1088;&#1072;&#1091;&#1089;%20-%20&#1042;&#1072;&#1083;&#1100;&#1089;%20&#1085;&#1077;&#1095;&#1080;&#1089;&#1090;&#1086;&#1111;%20&#1089;&#1080;&#1083;&#1080;%20(&#1052;&#1072;&#1081;&#1089;&#1090;&#1077;&#1088;%20&#1110;%20&#1052;&#1072;&#1088;&#1075;&#1072;&#1088;&#1080;&#1090;&#1072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nuscriptsdontburn.org/wp-content/uploads/2011/12/tumblr_ln81jsCmmX1qbkrxro1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620000" cy="4953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64344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 і Маргарита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715016"/>
            <a:ext cx="5200664" cy="9715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Історія створення,сюжет, композиція,жанр, проблематика роману та образи героїв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Йоганн Штраус - Вальс нечистої сили (Майстер і Маргарит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715148"/>
            <a:ext cx="142852" cy="1428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19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Так, Берліоза з його самовдоволеної упевненістю в майбутньому призводить до загибелі під колесами трамвая. Іван Бездомний, навпаки, виявляється здатним перетворитися, відмовившись від минулих помилок. Тут є ще такий цікавий мотив духовного пробудження, наступаючого із утратою те, що в відсталому суспільстві вважається розумом. Саме психіатричної лікарні вирішується Іван Бездомний не писати більш своїх жалюгідних віршів. Важлива думку автора, затверджувана його романом,- думка про безсмертя мистецтва.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"Рукописи не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горят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каже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Але хто світлі ідеї живуть між людьми завдяки учням, які продовжують справа вчителя. Такий Левій Матвій. Так само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Іванушка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якому Майстер доручає написати продовження свого роману.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lldayplus.narod.ru/2011/5_15/11.jpg"/>
          <p:cNvPicPr>
            <a:picLocks noChangeAspect="1" noChangeArrowheads="1"/>
          </p:cNvPicPr>
          <p:nvPr/>
        </p:nvPicPr>
        <p:blipFill>
          <a:blip r:embed="rId2"/>
          <a:srcRect l="19874" t="1500" r="15999" b="999"/>
          <a:stretch>
            <a:fillRect/>
          </a:stretch>
        </p:blipFill>
        <p:spPr bwMode="auto">
          <a:xfrm rot="16200000">
            <a:off x="5258616" y="3028136"/>
            <a:ext cx="2913048" cy="4429156"/>
          </a:xfrm>
          <a:prstGeom prst="rect">
            <a:avLst/>
          </a:prstGeom>
          <a:noFill/>
        </p:spPr>
      </p:pic>
      <p:pic>
        <p:nvPicPr>
          <p:cNvPr id="1028" name="Picture 4" descr="http://greatmensay.com/wp-content/uploads/2013/06/Mihail-Afanasevich-Bulgakov.jpg"/>
          <p:cNvPicPr>
            <a:picLocks noChangeAspect="1" noChangeArrowheads="1"/>
          </p:cNvPicPr>
          <p:nvPr/>
        </p:nvPicPr>
        <p:blipFill>
          <a:blip r:embed="rId3"/>
          <a:srcRect l="3521" t="19953" r="4928" b="16144"/>
          <a:stretch>
            <a:fillRect/>
          </a:stretch>
        </p:blipFill>
        <p:spPr bwMode="auto">
          <a:xfrm>
            <a:off x="285720" y="4143380"/>
            <a:ext cx="371477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005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Отже, автор заявляє про наступність ідей, їх успадкування. Незвично тлумачення Булгаковим функції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“злих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диявола.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її почет, перебувають у Москві, повертали до життя порядність, чесність, карали злостиво й неправду. Саме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наводить Майстра і його подругу у тому вічний будинок, даруючи їм спокій. Мотив спокою також знаменний в булгаковському романі. Не можна забувати і яскравих, чудових своєї виразністю і сатиричної гостротою картинах московської життя. Існує поняття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“булгаковської”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Москви, що з'явилися завдяки таланту письменника помічати деталі навколишнього світу і відтворювати їх у сторінках власних творів.</a:t>
            </a:r>
          </a:p>
        </p:txBody>
      </p:sp>
      <p:pic>
        <p:nvPicPr>
          <p:cNvPr id="24578" name="Picture 2" descr="http://ic.pics.livejournal.com/trash_sekretar/33935508/237934/23793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86" y="3500439"/>
            <a:ext cx="6715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образів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71480"/>
            <a:ext cx="4786314" cy="6286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4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 – це диявол,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сатана,князьтьми,дух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повелительтеней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Гете.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Булгаков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приховує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початку роману,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заінтригувати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прямо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вустами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Патриаршие точно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прибув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диявол.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різним персонажам, з ним контактуючи, дає різне пояснення цілей свого перебування у Москві. Берліозу і Бездомному він каже, що прибув, щоб вивчити знайдені рукописи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Геберта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Аврилакского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Працівникам театру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“Вар'єте”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пояснює свій візит наміром із сеансом чорної магії.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-im.kinopoisk.ru/im/kadr/1/6/8/kinopoisk.ru-Master-i-Margarita-1688903.jpg"/>
          <p:cNvPicPr>
            <a:picLocks noChangeAspect="1" noChangeArrowheads="1"/>
          </p:cNvPicPr>
          <p:nvPr/>
        </p:nvPicPr>
        <p:blipFill>
          <a:blip r:embed="rId2"/>
          <a:srcRect l="5000" r="10000" b="6249"/>
          <a:stretch>
            <a:fillRect/>
          </a:stretch>
        </p:blipFill>
        <p:spPr bwMode="auto">
          <a:xfrm>
            <a:off x="5143503" y="785794"/>
            <a:ext cx="3837649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l="4821" r="3806" b="8571"/>
          <a:stretch>
            <a:fillRect/>
          </a:stretch>
        </p:blipFill>
        <p:spPr bwMode="auto">
          <a:xfrm>
            <a:off x="5286414" y="4286255"/>
            <a:ext cx="3857618" cy="2571745"/>
          </a:xfrm>
          <a:prstGeom prst="rect">
            <a:avLst/>
          </a:prstGeom>
          <a:noFill/>
        </p:spPr>
      </p:pic>
      <p:pic>
        <p:nvPicPr>
          <p:cNvPr id="26626" name="Picture 2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l="20050" t="4221" r="24062" b="7992"/>
          <a:stretch>
            <a:fillRect/>
          </a:stretch>
        </p:blipFill>
        <p:spPr bwMode="auto">
          <a:xfrm>
            <a:off x="6072198" y="714356"/>
            <a:ext cx="3071802" cy="3214710"/>
          </a:xfrm>
          <a:prstGeom prst="rect">
            <a:avLst/>
          </a:prstGeom>
          <a:noFill/>
        </p:spPr>
      </p:pic>
      <p:pic>
        <p:nvPicPr>
          <p:cNvPr id="26630" name="Picture 6" descr="http://media2.fanparty.ru/fanclubs/master-and-margorita/gallery/77213_master_and_margorita_pic.jpg"/>
          <p:cNvPicPr>
            <a:picLocks noChangeAspect="1" noChangeArrowheads="1"/>
          </p:cNvPicPr>
          <p:nvPr/>
        </p:nvPicPr>
        <p:blipFill>
          <a:blip r:embed="rId4"/>
          <a:srcRect l="2679" t="14075" b="15549"/>
          <a:stretch>
            <a:fillRect/>
          </a:stretch>
        </p:blipFill>
        <p:spPr bwMode="auto">
          <a:xfrm>
            <a:off x="285720" y="4552633"/>
            <a:ext cx="4786346" cy="2305367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-142876"/>
            <a:ext cx="6215074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Буфетчику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Сокову вже після скандального сеансу сатана каже, що аж хотів «побачити москвичів у своїй, а найзручніше це були зробити на театрі». Маргариті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Коровьев-Фагот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початку Великого балу у сатани повідомляє, що мета візиту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її почту у Москві – проведення цього балу, чия господиня повинна мати ім'я Маргарита і "бути королівської крові.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багатоликий, як личить дияволові, й у розмовах із різними людьми надіває різні маски.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Булгакова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уособлює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долю,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караючу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Берліоза,Сокова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інших,преступающих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перший диявол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заповідей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Христа.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Коровьев-Фагот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38576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Цей персонаж - старшого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підлеглих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лицар,представляющийся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москвичам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перекладачем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припрофессоре-иностранце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колишньому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регентом церковного хору.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Булгаковський персонаж худий, високий й у уявний підлесливості, здається, готовий скластися перед співрозмовником втричі (щоб потім спокійно йому накапостити).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Коровьев-Фагот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спекотного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небувала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наближення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нечистої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Подручний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потреби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надіває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різнімаски-личини:пьяници-регента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спритного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шахрая,пронири-переводчика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знаменитому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іноземці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польотіКоровьев-Фагот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похмурим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демона,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лицаремФаготом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буде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гірший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слабкостям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чеснот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l="9375" t="8443" r="2499" b="3169"/>
          <a:stretch>
            <a:fillRect/>
          </a:stretch>
        </p:blipFill>
        <p:spPr bwMode="auto">
          <a:xfrm>
            <a:off x="142844" y="3738096"/>
            <a:ext cx="4500594" cy="3007454"/>
          </a:xfrm>
          <a:prstGeom prst="rect">
            <a:avLst/>
          </a:prstGeom>
          <a:noFill/>
        </p:spPr>
      </p:pic>
      <p:pic>
        <p:nvPicPr>
          <p:cNvPr id="27652" name="Picture 4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l="3750" t="1346" r="16562" b="3051"/>
          <a:stretch>
            <a:fillRect/>
          </a:stretch>
        </p:blipFill>
        <p:spPr bwMode="auto">
          <a:xfrm>
            <a:off x="4786314" y="3576054"/>
            <a:ext cx="3929090" cy="32819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t="14702" r="7550" b="4282"/>
          <a:stretch>
            <a:fillRect/>
          </a:stretch>
        </p:blipFill>
        <p:spPr bwMode="auto">
          <a:xfrm>
            <a:off x="5643570" y="2945152"/>
            <a:ext cx="3141662" cy="3912848"/>
          </a:xfrm>
          <a:prstGeom prst="rect">
            <a:avLst/>
          </a:prstGeom>
          <a:noFill/>
        </p:spPr>
      </p:pic>
      <p:pic>
        <p:nvPicPr>
          <p:cNvPr id="28674" name="Picture 2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b="8824"/>
          <a:stretch>
            <a:fillRect/>
          </a:stretch>
        </p:blipFill>
        <p:spPr bwMode="auto">
          <a:xfrm>
            <a:off x="5145581" y="571480"/>
            <a:ext cx="3998419" cy="2428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552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Азазелло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14346" y="571480"/>
            <a:ext cx="5572132" cy="62865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Ім'я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створено Булгаковим від старозавітного імені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Так звуть негативного героя старозавітної книжки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Єноха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пропащого ангела, що вивчив людей виготовляти зброя терористів-камікадзе і прикраси. Мабуть, Булгакова залучило поєднання для одному персонажа здатність до звабі і до вбивства. Саме у передчутті підступного звабника приймаємо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Маргарита під час їхньої першої зустрічі 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Олександрівському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саду. Але головне функція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романі пов'язані з насильством. Він викидає Степана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Лиходеева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Москви до Ялту, виганяє з квартири дядька Берліоза, вбиває з револьвера зрадника Барона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Майгеля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також винайшов крем, що він дарує Маргариті. Чарівний крем як робить героїню невидимою і здатна літати, а й обдаровує її нової,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ведьминой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красою.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7032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Бегемот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00496" y="500042"/>
            <a:ext cx="5143504" cy="63579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кіт-перевертень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улюблений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блазень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сатани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потішний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пам'ятний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почоту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У Булгакова Бегемот став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величезних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котом-перевертнем,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пов'язаними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нечистою силою.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Бегемот в демонологічної традиції – це демон бажань шлунка. Звідси його надзвичайне обжерливість, особливо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уТоргсине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він підряд заковтує все їстівне. Перестрілка Бегемота з сищиками у квартирі № 50, шаховий поєдинок його з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Воландом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змагання у стрільбі з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усе це суто гумористичні сценки, дуже смішні та навіть у певною мірою знімають гостроту тих життєвих, моральних та філософських проблем, які роман ставить перед читачем.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lh6.ggpht.com/_UZvd1LqGISk/TVz_vK4JGaI/AAAAAAAAAoU/8LH5rRx855w/Master.Margarita.s.ju.g.07.avi_snapshot_24.40_%5B2011.02.17_15.16.42%5D_thumb.jpg?imgmax=800"/>
          <p:cNvPicPr>
            <a:picLocks noChangeAspect="1" noChangeArrowheads="1"/>
          </p:cNvPicPr>
          <p:nvPr/>
        </p:nvPicPr>
        <p:blipFill>
          <a:blip r:embed="rId2"/>
          <a:srcRect l="3024" t="6392" r="7762"/>
          <a:stretch>
            <a:fillRect/>
          </a:stretch>
        </p:blipFill>
        <p:spPr bwMode="auto">
          <a:xfrm>
            <a:off x="428596" y="500042"/>
            <a:ext cx="3786214" cy="2819319"/>
          </a:xfrm>
          <a:prstGeom prst="rect">
            <a:avLst/>
          </a:prstGeom>
          <a:noFill/>
        </p:spPr>
      </p:pic>
      <p:pic>
        <p:nvPicPr>
          <p:cNvPr id="29700" name="Picture 4" descr="http://media3.fanparty.ru/fanclubs/master-and-margorita/articles/12205/9639_tribune_master_and_margorita.jpg"/>
          <p:cNvPicPr>
            <a:picLocks noChangeAspect="1" noChangeArrowheads="1"/>
          </p:cNvPicPr>
          <p:nvPr/>
        </p:nvPicPr>
        <p:blipFill>
          <a:blip r:embed="rId3"/>
          <a:srcRect l="7547" t="5660"/>
          <a:stretch>
            <a:fillRect/>
          </a:stretch>
        </p:blipFill>
        <p:spPr bwMode="auto">
          <a:xfrm>
            <a:off x="928662" y="3429000"/>
            <a:ext cx="2643176" cy="323655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Гелла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071966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член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почоту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,жінка-вампір. Ім'я 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Булгаков почерпнув від статті 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Чародейство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Енциклопедичного словника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Брокгауза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Єфрона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зазначалося, що 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Лесбосе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цим ім'ям називали передчасно загиблих дівчат, по смерті стали вампірами. Зеленоока красуня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вільно переміщається повітрям, цим знаходячи подібність і з відьмою.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єдина зі почту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немає у сцені останнього польоту. Найімовірніше, Булгаков свідомо прибрав її як найбільш молодшого члена почту, виконуючого лише допоміжні функції й у театрі Вар'єте, й у квартирі, і Великому балу у сатани.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Вампири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це традиційно нижчий розряд нечистої сили..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ershavka.ru/images/cms/content/articles/hella/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47623"/>
            <a:ext cx="4286248" cy="2610377"/>
          </a:xfrm>
          <a:prstGeom prst="rect">
            <a:avLst/>
          </a:prstGeom>
          <a:noFill/>
        </p:spPr>
      </p:pic>
      <p:pic>
        <p:nvPicPr>
          <p:cNvPr id="30724" name="Picture 4" descr="http://1.bp.blogspot.com/-JrkmTOpbnB8/TtpgIuRO-ZI/AAAAAAAAA6s/HjhyQIbBOeM/s1600/Eskizikrom_6881515_3244484.jpg"/>
          <p:cNvPicPr>
            <a:picLocks noChangeAspect="1" noChangeArrowheads="1"/>
          </p:cNvPicPr>
          <p:nvPr/>
        </p:nvPicPr>
        <p:blipFill>
          <a:blip r:embed="rId3" cstate="print"/>
          <a:srcRect l="8000" t="8922" r="8000" b="6603"/>
          <a:stretch>
            <a:fillRect/>
          </a:stretch>
        </p:blipFill>
        <p:spPr bwMode="auto">
          <a:xfrm>
            <a:off x="5000628" y="4027694"/>
            <a:ext cx="3714776" cy="28303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Маргарита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00042"/>
            <a:ext cx="4786314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символічного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смислу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означало «перли»,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перлина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Предками Маргарити були французькі королі. Саме тому вона задовольняє всіх трьох вимогам традиції, встановленої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Воландом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під час проведення «весняного балу повні, чи балу ста королів». Як відомо, господиня балу мала називатися Маргаритою, бути місцевої уродженкою плюс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корольовське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походження. Булгаковська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571900" cy="575580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14346" y="142852"/>
            <a:ext cx="4929190" cy="657227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Маргарита - символ жіночності, вірності, краси, самопожертви в ім'я любові. У образі Маргарити яскраво відбиті творча сміливість, зухвалий виклик Булгакова стійким естетичним законам.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натура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душевними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поривами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подоланням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спокус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слабкостей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горда,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совісна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такою Маргарита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балу. І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умертвляє і Маргариту, і Майстра, надавши їм «спокій» і з'єднавши коханців навічно у іншому житті. 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465312"/>
            <a:ext cx="3000396" cy="2240297"/>
          </a:xfrm>
          <a:prstGeom prst="rect">
            <a:avLst/>
          </a:prstGeom>
          <a:noFill/>
        </p:spPr>
      </p:pic>
      <p:pic>
        <p:nvPicPr>
          <p:cNvPr id="32774" name="Picture 6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l="5000" t="4166" b="5372"/>
          <a:stretch>
            <a:fillRect/>
          </a:stretch>
        </p:blipFill>
        <p:spPr bwMode="auto">
          <a:xfrm>
            <a:off x="5715008" y="69396"/>
            <a:ext cx="3000396" cy="42882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написання і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78621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 початку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Маргаритою» Булгаков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рукописах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датував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 1928, то 1929 р.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маг»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Копито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«Жонглер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копитом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«Гастроль»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Перша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знищена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автором 18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1930 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звістки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заборону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«Кабала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святенників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Булгаков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руками, кинув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чернетку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романа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диявола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над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Маргаритою»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поновилася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 1931 р. До роману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фігурували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безіменний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супутник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обзавівся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буйним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zelenb.com/uploads/posts/2009-05/1242464755_kniga.jpg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5857884" y="4214818"/>
            <a:ext cx="2858919" cy="2643182"/>
          </a:xfrm>
          <a:prstGeom prst="rect">
            <a:avLst/>
          </a:prstGeom>
          <a:noFill/>
        </p:spPr>
      </p:pic>
      <p:pic>
        <p:nvPicPr>
          <p:cNvPr id="2052" name="Picture 4" descr="http://nashbulgakov.ru/images/m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1853608" cy="2285992"/>
          </a:xfrm>
          <a:prstGeom prst="rect">
            <a:avLst/>
          </a:prstGeom>
          <a:noFill/>
        </p:spPr>
      </p:pic>
      <p:pic>
        <p:nvPicPr>
          <p:cNvPr id="2060" name="Picture 12" descr="http://biblionne.narod.ru/images/417o.jpg"/>
          <p:cNvPicPr>
            <a:picLocks noChangeAspect="1" noChangeArrowheads="1"/>
          </p:cNvPicPr>
          <p:nvPr/>
        </p:nvPicPr>
        <p:blipFill>
          <a:blip r:embed="rId4"/>
          <a:srcRect t="21365" b="44451"/>
          <a:stretch>
            <a:fillRect/>
          </a:stretch>
        </p:blipFill>
        <p:spPr bwMode="auto">
          <a:xfrm>
            <a:off x="2518157" y="4673404"/>
            <a:ext cx="3125413" cy="16131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t="3582" b="5509"/>
          <a:stretch>
            <a:fillRect/>
          </a:stretch>
        </p:blipFill>
        <p:spPr bwMode="auto">
          <a:xfrm>
            <a:off x="428596" y="4500570"/>
            <a:ext cx="3740753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552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Майстер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85784" y="428604"/>
            <a:ext cx="9429784" cy="485778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другорядним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персонажам, 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героєм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13-й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представлений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постаттюантимастера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Бездомного. 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Майстра - це загибель і далі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“пробудження”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відродження для спокою. Майстер - персонаж автобіографічний, але зведений будинок із опорою на відомі літературні зразки, а чи не орієнтації на реальні життєві обставини.   Булгакову довелося зазнати майже всі те, що дізнався лише своєї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“підвальній”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життя Майстер. Майстра й Булгакова ріднить дуже багато. Обидва працювали істориками у музеї, обидва жили досить замкнуто, обидва народилися над Москві. Майстер дуже самотній й у повсякденні, і у своєму літературну творчість. Роман про Пілаті створює без будь-якого контакту з літературним світом. У літературному середовищі Булгаков теж почувався самотнім, хоча у на відміну від свого героя у різний час підтримував дружні відносини з багатьма помітними діячами літератури і мистецтва.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l="1754" t="3054" b="8388"/>
          <a:stretch>
            <a:fillRect/>
          </a:stretch>
        </p:blipFill>
        <p:spPr bwMode="auto">
          <a:xfrm>
            <a:off x="4714876" y="4298162"/>
            <a:ext cx="4000528" cy="24601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28670"/>
            <a:ext cx="5572132" cy="485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 –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вічний“блукач”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Майстер відпускає Пілата друком, до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завершивши цим свій роман. Лише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потойбіччя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Майстер знаходить умови творчого спокою, яких було позбавлений землі. Зовнішній спокій приховує у себе внутрішнє творче горіння. Лише такий спокій визнавав Булгаков. Інший спокій,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ситості, спокій, який досягається з допомогою інших, чужий. Майстер позбавляється, нарешті, зі страху перед життям і відчуження, залишається з коханою жінкою, наодинці зі своїм творчістю,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l="4870" t="25788" r="12337" b="5443"/>
          <a:stretch>
            <a:fillRect/>
          </a:stretch>
        </p:blipFill>
        <p:spPr bwMode="auto">
          <a:xfrm>
            <a:off x="5572132" y="1142984"/>
            <a:ext cx="347255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552"/>
            <a:ext cx="9144000" cy="79690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Ієшуа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Га-Ноцрі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42918"/>
            <a:ext cx="4929190" cy="621508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романі фактично відсутня: автор свідчить про вік, описує одяг, обличчя, згадує про синці, і садну - але з більше: 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...Ввели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...людини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років двадцяти семи. Цей чоловік був одягнений у старенький і розірваний блакитний хітон. Голова його була прикрита білої пов'язкою з паском навколо чола, а руки пов'язані позаду. Під лівим оком в людини був великий синець, на покутті рота - садно з запеченою кров'ю. Наведений із уразливим цікавістю дивився на прокурора». . У його герої автор бачить як релігійного проповідника і реформатора - образ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втілює у собі вільну духовну діяльність. Маючи розвиненою інтуїцією, тонким і сильним інтелектом,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здатний вгадувати майбутнє, причому, непросто грозу, яка «розпочнеться пізніше, до вечора», а й там долю своєї вчення.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внутрішньо вільний. 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Мастер и Маргарита "/>
          <p:cNvPicPr>
            <a:picLocks noChangeAspect="1" noChangeArrowheads="1"/>
          </p:cNvPicPr>
          <p:nvPr/>
        </p:nvPicPr>
        <p:blipFill>
          <a:blip r:embed="rId2"/>
          <a:srcRect l="5177" t="3629" r="23329" b="4435"/>
          <a:stretch>
            <a:fillRect/>
          </a:stretch>
        </p:blipFill>
        <p:spPr bwMode="auto">
          <a:xfrm>
            <a:off x="4857752" y="642918"/>
            <a:ext cx="4214810" cy="3733792"/>
          </a:xfrm>
          <a:prstGeom prst="rect">
            <a:avLst/>
          </a:prstGeom>
          <a:noFill/>
        </p:spPr>
      </p:pic>
      <p:pic>
        <p:nvPicPr>
          <p:cNvPr id="35844" name="Picture 4" descr="Мастер и Маргарита "/>
          <p:cNvPicPr>
            <a:picLocks noChangeAspect="1" noChangeArrowheads="1"/>
          </p:cNvPicPr>
          <p:nvPr/>
        </p:nvPicPr>
        <p:blipFill>
          <a:blip r:embed="rId3"/>
          <a:srcRect b="13716"/>
          <a:stretch>
            <a:fillRect/>
          </a:stretch>
        </p:blipFill>
        <p:spPr bwMode="auto">
          <a:xfrm>
            <a:off x="5214942" y="4429132"/>
            <a:ext cx="362679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i1.ytimg.com/vi/nOjP1asSus4/hqdefault.jpg"/>
          <p:cNvPicPr>
            <a:picLocks noChangeAspect="1" noChangeArrowheads="1"/>
          </p:cNvPicPr>
          <p:nvPr/>
        </p:nvPicPr>
        <p:blipFill>
          <a:blip r:embed="rId2"/>
          <a:srcRect l="4689" t="14583" r="7813" b="14582"/>
          <a:stretch>
            <a:fillRect/>
          </a:stretch>
        </p:blipFill>
        <p:spPr bwMode="auto">
          <a:xfrm>
            <a:off x="5072098" y="3857628"/>
            <a:ext cx="4000496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Понтій Пілат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85784" y="642918"/>
            <a:ext cx="5500694" cy="621508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Булгаков відтворив образ живої людини, з індивідуальною вдачею,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раздираючого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суперечливими почуттями і пристрастями. У Понтія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Пілати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бачимо грізного владаря, якого все тріпоче. Він похмурий, самотній, тягар життя обтяжує його. З окремих штрихів письменник збирає психологічний портрет людини, знищеного несвободою. Булгаков показав, що суперечності Понтія Пілата виявляється у кожній ситуації по-різному. Він щоразу виявляє себе несподіваного боку.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Понтій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показаний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4.fastpic.ru/big/2011/0317/07/bafb451cd51473290d8d3e157c249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4071966" cy="27119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n.ru/images/31614/32/316143245.jpg"/>
          <p:cNvPicPr>
            <a:picLocks noChangeAspect="1" noChangeArrowheads="1"/>
          </p:cNvPicPr>
          <p:nvPr/>
        </p:nvPicPr>
        <p:blipFill>
          <a:blip r:embed="rId2"/>
          <a:srcRect l="40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14942" y="285728"/>
            <a:ext cx="3786214" cy="2286016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Виконала: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11 класу  </a:t>
            </a:r>
          </a:p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сзш №78</a:t>
            </a:r>
          </a:p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Хомишин Ольга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писалася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автором до 1936 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підзаголовок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Фантастичний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роман»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«Великий канцлер», «Сатана», «Ось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я»,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маг»,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консультанта».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richcollection.ru/uploads/catalog/img_others/img_others484455c80f7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143116"/>
            <a:ext cx="7350230" cy="450966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619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почата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1936 р.,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називалася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«Князь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темряви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 1937 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заголовок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Маргарита». У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1938 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текст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передрукований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Булгаков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припинив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«Так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літератори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latfor.ma/images/doc/9/c/9c538cb-547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4357718" cy="3379456"/>
          </a:xfrm>
          <a:prstGeom prst="rect">
            <a:avLst/>
          </a:prstGeom>
          <a:noFill/>
        </p:spPr>
      </p:pic>
      <p:pic>
        <p:nvPicPr>
          <p:cNvPr id="5" name="Picture 4" descr="http://sent.su/uploads/posts/2011-02/1297748426-sent.su-master-i-margarit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2643174" cy="352423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720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публікацій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роману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життя автор читав у себе вдома окремі епізоди роману близьким друзям. Значно пізніше філолог А. З.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Вуліс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писав роботу про радянських сатириків, і пригадав забутого сатирика, автора «Зойчиної квартири» і «Багрового острова».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Вуліс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дізнався, що жива вдова письменника, і встановив з нею контакт. Після певного періоду недовір'я, Олена Сергіївна врешті дала почитати рукопис «Майстра». Приголомшений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Вуліс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розповів про нього багатьом, після чого по літературній Москві пішли чутки про великий роман. Це привело до першої публікації в журналі «Москва» в 1966 (тираж 150 тис. примірників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bochkavpechatleniy.com/data/photo/7175/3e5676a14d975330fa6a4d67df4e321f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14818"/>
            <a:ext cx="3258596" cy="2643182"/>
          </a:xfrm>
          <a:prstGeom prst="rect">
            <a:avLst/>
          </a:prstGeom>
          <a:noFill/>
        </p:spPr>
      </p:pic>
      <p:pic>
        <p:nvPicPr>
          <p:cNvPr id="18436" name="Picture 4" descr="http://www.podarkoff.com.ua/resources/images/mm_files/7493.jpg"/>
          <p:cNvPicPr>
            <a:picLocks noChangeAspect="1" noChangeArrowheads="1"/>
          </p:cNvPicPr>
          <p:nvPr/>
        </p:nvPicPr>
        <p:blipFill>
          <a:blip r:embed="rId3"/>
          <a:srcRect l="7979" t="3333" r="6535" b="6666"/>
          <a:stretch>
            <a:fillRect/>
          </a:stretch>
        </p:blipFill>
        <p:spPr bwMode="auto">
          <a:xfrm>
            <a:off x="785786" y="4606297"/>
            <a:ext cx="3127366" cy="2251703"/>
          </a:xfrm>
          <a:prstGeom prst="roundRect">
            <a:avLst>
              <a:gd name="adj" fmla="val 204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892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Сюжет, композиція, жанр роману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00108"/>
            <a:ext cx="5500694" cy="585789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М.А. Булгаков назвав “ Майстер й Маргарита ” романом, але жанрова унікальність цього твору досі викликає в літературознавців суперечки.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 визначають як роман-міф, філософський роман,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меніпея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(жанр античної літератури; характеризується вільним з'єднанням віршів й прози, серйозності і комізму, філософських розмірковувань та сатиричного осміяння, пристрастю до фантастичним ситуацій (політ у небо, сходження в пекло тощо.), створюють для персонажів можливість вільного від будь-яких умовностей поведінки.).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4.bp.blogspot.com/-mYvpg0Sq7FU/TaWfJtYkSUI/AAAAAAAAABU/PRUFtaD5Sz0/s1600/Hell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1428736"/>
            <a:ext cx="3571901" cy="378621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2852"/>
            <a:ext cx="5214942" cy="650085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Композиція “ Майстер і Маргарити ”- роман у романі, чи подвійний роман. Ці дві роману (про долю Майстра і Маргарити та Понтія Пілату ) проти поставлено одне одному і до того ж утворюють якесь органічне єдність.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Своєрідно сплетені в сюжеті два пласта часу: біблійне і сучасне Булгакову, тобто 30-ті рр. Чимало подій, достойні єршалаїмських розділах, в пародійному, зниженому вигляді повторюються за 1900 років у Москві.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extrasenstop.ru/uploads/posts/2011-05/1305282526_97.gif"/>
          <p:cNvPicPr>
            <a:picLocks noChangeAspect="1" noChangeArrowheads="1"/>
          </p:cNvPicPr>
          <p:nvPr/>
        </p:nvPicPr>
        <p:blipFill>
          <a:blip r:embed="rId2"/>
          <a:srcRect l="5625" r="2499" b="5908"/>
          <a:stretch>
            <a:fillRect/>
          </a:stretch>
        </p:blipFill>
        <p:spPr bwMode="auto">
          <a:xfrm>
            <a:off x="5042041" y="571480"/>
            <a:ext cx="385558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6215074" cy="4214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сюжетні лінії :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філософська -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Понтій Пілат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Любовна - Майстер і Маргарита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містична і сатирична -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його почет і москвичі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Сюжетних ліній двох романів завершуються, перетинаючись лише у просторово-часової точці - у вічності.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Колізії, ситуації та персонажі біблійних глав, дзеркально відбиваючись у московських розділах, сприяють такому сюжетному завершення і допомагають розкриття філософського задуму роману.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mylnitsa.ru/files/screen/1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868105" cy="2643206"/>
          </a:xfrm>
          <a:prstGeom prst="rect">
            <a:avLst/>
          </a:prstGeom>
          <a:noFill/>
        </p:spPr>
      </p:pic>
      <p:pic>
        <p:nvPicPr>
          <p:cNvPr id="3078" name="Picture 6" descr="http://korostishevsky.org/wp-content/uploads/2011/05/ieshua.jpg"/>
          <p:cNvPicPr>
            <a:picLocks noChangeAspect="1" noChangeArrowheads="1"/>
          </p:cNvPicPr>
          <p:nvPr/>
        </p:nvPicPr>
        <p:blipFill>
          <a:blip r:embed="rId3"/>
          <a:srcRect l="10000" t="17500" r="14999"/>
          <a:stretch>
            <a:fillRect/>
          </a:stretch>
        </p:blipFill>
        <p:spPr bwMode="auto">
          <a:xfrm>
            <a:off x="5617564" y="928670"/>
            <a:ext cx="3409570" cy="2500330"/>
          </a:xfrm>
          <a:prstGeom prst="rect">
            <a:avLst/>
          </a:prstGeom>
          <a:noFill/>
        </p:spPr>
      </p:pic>
      <p:pic>
        <p:nvPicPr>
          <p:cNvPr id="8" name="Picture 8" descr="http://t3.gstatic.com/images?q=tbn:ANd9GcSIvYHT8SRqd-XCr8CfBBuRHNa_FFArK7VSRaFEFL0-MhEkTTOd4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81" y="4023763"/>
            <a:ext cx="4694071" cy="261994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892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ПРОБЛЕМАТИКА РОМАНУ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85784" y="714356"/>
            <a:ext cx="5214974" cy="607220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Глибока філософська проблема - це проблема відносин влади й особистості, влади й художника - знаходить свій відбиток у кількох сюжетних лініях. У вашому романі присутній атмосфера страху, політичні утиски 30-х років, на яку наштовхнувся сам автор. Найбільше тема гноблення, переслідування неординарної, талановитої особистості державою є у долі Майстра. Недарма образ цей багато в чому автобіографічний. Проте тема влади, її глибинного на психологію душу людини виявляється у історії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Ієшуа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Пілата. Булгаков вказує своїми героями шлях душевного відновлення, перетворення. Роман з його містицизмом, фантастичними епізодами кидає виклик раціоналізму, міщанству, вульгарності й підлості, і навіть гордині і душевної глухоті.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ib.znaimo.com.ua/tw_files2/urls_4/18/d-17151/17151_html_m1c20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94" y="1643050"/>
            <a:ext cx="4105300" cy="4105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1688</Words>
  <Application>Microsoft Office PowerPoint</Application>
  <PresentationFormat>Екран (4:3)</PresentationFormat>
  <Paragraphs>54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Майстер і Маргарита</vt:lpstr>
      <vt:lpstr>Історія написання і видання</vt:lpstr>
      <vt:lpstr>Слайд 3</vt:lpstr>
      <vt:lpstr>Слайд 4</vt:lpstr>
      <vt:lpstr>Слайд 5</vt:lpstr>
      <vt:lpstr>Сюжет, композиція, жанр роману</vt:lpstr>
      <vt:lpstr>Слайд 7</vt:lpstr>
      <vt:lpstr>Слайд 8</vt:lpstr>
      <vt:lpstr>ПРОБЛЕМАТИКА РОМАНУ</vt:lpstr>
      <vt:lpstr>Слайд 10</vt:lpstr>
      <vt:lpstr>Слайд 11</vt:lpstr>
      <vt:lpstr>Система образів</vt:lpstr>
      <vt:lpstr>Слайд 13</vt:lpstr>
      <vt:lpstr>Коровьев-Фагот</vt:lpstr>
      <vt:lpstr>Азазелло</vt:lpstr>
      <vt:lpstr>Бегемот</vt:lpstr>
      <vt:lpstr>Гелла</vt:lpstr>
      <vt:lpstr>Маргарита</vt:lpstr>
      <vt:lpstr>Слайд 19</vt:lpstr>
      <vt:lpstr>Майстер</vt:lpstr>
      <vt:lpstr>Слайд 21</vt:lpstr>
      <vt:lpstr>Ієшуа Га-Ноцрі</vt:lpstr>
      <vt:lpstr>Понтій Пілат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і Маргарита</dc:title>
  <dc:creator>Khomishin</dc:creator>
  <cp:lastModifiedBy>Khomishin</cp:lastModifiedBy>
  <cp:revision>36</cp:revision>
  <dcterms:created xsi:type="dcterms:W3CDTF">2013-10-16T12:45:28Z</dcterms:created>
  <dcterms:modified xsi:type="dcterms:W3CDTF">2013-10-19T17:16:22Z</dcterms:modified>
</cp:coreProperties>
</file>