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11952" cy="168604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Arial Narrow" pitchFamily="34" charset="0"/>
              </a:rPr>
              <a:t>К</a:t>
            </a:r>
            <a:r>
              <a:rPr lang="uk-UA" sz="6000" b="1" i="1" dirty="0" err="1" smtClean="0">
                <a:latin typeface="Arial Narrow" pitchFamily="34" charset="0"/>
              </a:rPr>
              <a:t>осигінські</a:t>
            </a:r>
            <a:r>
              <a:rPr lang="uk-UA" sz="6000" b="1" i="1" dirty="0" smtClean="0">
                <a:latin typeface="Arial Narrow" pitchFamily="34" charset="0"/>
              </a:rPr>
              <a:t> реформи</a:t>
            </a:r>
            <a:endParaRPr lang="ru-RU" sz="6000" b="1" i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645024"/>
            <a:ext cx="3056384" cy="292988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Підготувала </a:t>
            </a:r>
          </a:p>
          <a:p>
            <a:r>
              <a:rPr lang="uk-UA" sz="2000" dirty="0" smtClean="0"/>
              <a:t>Учениця 33 </a:t>
            </a:r>
            <a:r>
              <a:rPr lang="uk-UA" sz="2000" smtClean="0"/>
              <a:t>групи </a:t>
            </a:r>
            <a:endParaRPr lang="uk-UA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Причини краху реформ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20944" cy="44958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-</a:t>
            </a:r>
            <a:r>
              <a:rPr lang="ru-RU" sz="2000" i="1" dirty="0" err="1" smtClean="0"/>
              <a:t>Здійснювані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реформи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жодному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разі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торкалися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відносин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власності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проводилися</a:t>
            </a:r>
            <a:r>
              <a:rPr lang="ru-RU" sz="2000" i="1" dirty="0" smtClean="0"/>
              <a:t> строго в рамках </a:t>
            </a:r>
            <a:r>
              <a:rPr lang="ru-RU" sz="2000" i="1" dirty="0" err="1" smtClean="0"/>
              <a:t>командно-адміністративної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системи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- </a:t>
            </a:r>
            <a:r>
              <a:rPr lang="ru-RU" sz="2000" dirty="0" err="1" smtClean="0"/>
              <a:t>економічні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доповнені</a:t>
            </a:r>
            <a:r>
              <a:rPr lang="ru-RU" sz="2000" dirty="0" smtClean="0"/>
              <a:t> реформами </a:t>
            </a:r>
            <a:r>
              <a:rPr lang="ru-RU" sz="2000" u="sng" dirty="0" err="1" smtClean="0"/>
              <a:t>політичної</a:t>
            </a:r>
            <a:r>
              <a:rPr lang="ru-RU" sz="2000" dirty="0" smtClean="0"/>
              <a:t> 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навпаки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проводилися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згортання</a:t>
            </a:r>
            <a:r>
              <a:rPr lang="ru-RU" sz="2000" dirty="0" smtClean="0"/>
              <a:t> </a:t>
            </a:r>
            <a:r>
              <a:rPr lang="ru-RU" sz="2000" u="sng" dirty="0" err="1" smtClean="0"/>
              <a:t>демократизації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намітилася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другій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1950-х  </a:t>
            </a:r>
            <a:r>
              <a:rPr lang="ru-RU" sz="2000" dirty="0" err="1" smtClean="0"/>
              <a:t>рр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uk-UA" sz="2000" dirty="0" smtClean="0"/>
              <a:t>      </a:t>
            </a:r>
            <a:r>
              <a:rPr lang="en-US" sz="2000" dirty="0" smtClean="0"/>
              <a:t>- </a:t>
            </a:r>
            <a:r>
              <a:rPr lang="ru-RU" sz="2000" dirty="0" err="1" smtClean="0"/>
              <a:t>реформи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партійно-господарським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апаратом</a:t>
            </a:r>
            <a:r>
              <a:rPr lang="ru-RU" sz="2000" dirty="0" smtClean="0"/>
              <a:t>, </a:t>
            </a:r>
            <a:r>
              <a:rPr lang="ru-RU" sz="2000" dirty="0" err="1" smtClean="0"/>
              <a:t>сформованим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сталінську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епоху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характерних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адміністративно-командних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керування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  - </a:t>
            </a:r>
            <a:r>
              <a:rPr lang="ru-RU" sz="2000" dirty="0" err="1" smtClean="0"/>
              <a:t>найважливіші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екстенсивній</a:t>
            </a:r>
            <a:r>
              <a:rPr lang="ru-RU" sz="2000" dirty="0" smtClean="0"/>
              <a:t>, а не на </a:t>
            </a:r>
            <a:r>
              <a:rPr lang="ru-RU" sz="2000" dirty="0" err="1" smtClean="0"/>
              <a:t>інтенсивній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  - </a:t>
            </a:r>
            <a:r>
              <a:rPr lang="ru-RU" sz="2000" u="sng" dirty="0" err="1" smtClean="0"/>
              <a:t>мілітаризація</a:t>
            </a:r>
            <a:r>
              <a:rPr lang="ru-RU" sz="2000" dirty="0" smtClean="0"/>
              <a:t> </a:t>
            </a:r>
            <a:r>
              <a:rPr lang="ru-RU" sz="2000" dirty="0" err="1" smtClean="0"/>
              <a:t>економіки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величезні</a:t>
            </a:r>
            <a:r>
              <a:rPr lang="ru-RU" sz="2000" dirty="0" smtClean="0"/>
              <a:t> </a:t>
            </a:r>
            <a:r>
              <a:rPr lang="ru-RU" sz="2000" u="sng" dirty="0" smtClean="0"/>
              <a:t>потреби</a:t>
            </a:r>
            <a:r>
              <a:rPr lang="ru-RU" sz="2000" dirty="0" smtClean="0"/>
              <a:t> </a:t>
            </a:r>
            <a:r>
              <a:rPr lang="ru-RU" sz="2000" dirty="0" err="1" smtClean="0"/>
              <a:t>військово-промислового</a:t>
            </a:r>
            <a:r>
              <a:rPr lang="ru-RU" sz="2000" dirty="0" smtClean="0"/>
              <a:t> комплексу (ВПК)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наростання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міжнародній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арені</a:t>
            </a:r>
            <a:r>
              <a:rPr lang="ru-RU" sz="2000" dirty="0" smtClean="0"/>
              <a:t> гонки </a:t>
            </a:r>
            <a:r>
              <a:rPr lang="ru-RU" sz="2000" dirty="0" err="1" smtClean="0"/>
              <a:t>озброєнь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відволікали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(</a:t>
            </a:r>
            <a:r>
              <a:rPr lang="ru-RU" sz="2000" dirty="0" err="1" smtClean="0"/>
              <a:t>фінансові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трудові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.), </a:t>
            </a:r>
            <a:r>
              <a:rPr lang="ru-RU" sz="2000" dirty="0" err="1" smtClean="0"/>
              <a:t>катастрофічно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відбивалися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реформаторській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підсумку</a:t>
            </a:r>
            <a:r>
              <a:rPr lang="ru-RU" sz="2000" dirty="0" smtClean="0"/>
              <a:t> </a:t>
            </a:r>
            <a:r>
              <a:rPr lang="ru-RU" sz="2000" dirty="0" err="1" smtClean="0"/>
              <a:t>зводили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нанівець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Олексій Миколайович </a:t>
            </a:r>
            <a:r>
              <a:rPr lang="uk-UA" dirty="0" err="1" smtClean="0"/>
              <a:t>Косигін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1600200"/>
            <a:ext cx="6210272" cy="44958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Радянський</a:t>
            </a:r>
            <a:r>
              <a:rPr lang="ru-RU" dirty="0" smtClean="0"/>
              <a:t> 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партійний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 </a:t>
            </a:r>
            <a:r>
              <a:rPr lang="ru-RU" dirty="0" err="1" smtClean="0"/>
              <a:t>діяч</a:t>
            </a:r>
            <a:r>
              <a:rPr lang="ru-RU" dirty="0" smtClean="0"/>
              <a:t>, голова </a:t>
            </a:r>
            <a:r>
              <a:rPr lang="ru-RU" dirty="0" err="1" smtClean="0"/>
              <a:t>радянського</a:t>
            </a:r>
            <a:r>
              <a:rPr lang="ru-RU" dirty="0" smtClean="0"/>
              <a:t> уряду </a:t>
            </a:r>
            <a:r>
              <a:rPr lang="ru-RU" dirty="0" err="1" smtClean="0"/>
              <a:t>протягом</a:t>
            </a:r>
            <a:r>
              <a:rPr lang="ru-RU" dirty="0" smtClean="0"/>
              <a:t> 16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Член </a:t>
            </a:r>
            <a:r>
              <a:rPr lang="ru-RU" dirty="0" err="1" smtClean="0"/>
              <a:t>Компартії</a:t>
            </a:r>
            <a:r>
              <a:rPr lang="ru-RU" dirty="0" smtClean="0"/>
              <a:t> СРСР </a:t>
            </a:r>
            <a:r>
              <a:rPr lang="ru-RU" dirty="0" err="1" smtClean="0"/>
              <a:t>з</a:t>
            </a:r>
            <a:r>
              <a:rPr lang="ru-RU" dirty="0" smtClean="0"/>
              <a:t> 1927 року, член ЦК (</a:t>
            </a:r>
            <a:r>
              <a:rPr lang="ru-RU" dirty="0" err="1" smtClean="0"/>
              <a:t>з</a:t>
            </a:r>
            <a:r>
              <a:rPr lang="ru-RU" dirty="0" smtClean="0"/>
              <a:t> 1939 року), член </a:t>
            </a:r>
            <a:r>
              <a:rPr lang="ru-RU" dirty="0" err="1" smtClean="0"/>
              <a:t>Політбюро</a:t>
            </a:r>
            <a:r>
              <a:rPr lang="ru-RU" dirty="0" smtClean="0"/>
              <a:t> (</a:t>
            </a:r>
            <a:r>
              <a:rPr lang="ru-RU" dirty="0" err="1" smtClean="0"/>
              <a:t>Президіуму</a:t>
            </a:r>
            <a:r>
              <a:rPr lang="ru-RU" dirty="0" smtClean="0"/>
              <a:t>) ЦК у 1948—52 </a:t>
            </a:r>
            <a:r>
              <a:rPr lang="ru-RU" dirty="0" err="1" smtClean="0"/>
              <a:t>і</a:t>
            </a:r>
            <a:r>
              <a:rPr lang="ru-RU" dirty="0" smtClean="0"/>
              <a:t> 1960—880 роки. Депутат 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СРСР </a:t>
            </a:r>
            <a:r>
              <a:rPr lang="ru-RU" dirty="0" err="1" smtClean="0"/>
              <a:t>з</a:t>
            </a:r>
            <a:r>
              <a:rPr lang="ru-RU" dirty="0" smtClean="0"/>
              <a:t> 1946 року.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200px-Kossygin_Glassb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19573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Цілі</a:t>
            </a:r>
            <a:r>
              <a:rPr lang="ru-RU" b="1" dirty="0" smtClean="0">
                <a:solidFill>
                  <a:schemeClr val="tx1"/>
                </a:solidFill>
              </a:rPr>
              <a:t> реформ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1556792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2" y="15567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2996952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радикальні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реформи</a:t>
            </a:r>
            <a:r>
              <a:rPr lang="ru-RU" sz="4000" b="1" i="1" dirty="0" smtClean="0"/>
              <a:t> </a:t>
            </a:r>
          </a:p>
          <a:p>
            <a:r>
              <a:rPr lang="ru-RU" sz="2000" dirty="0" smtClean="0"/>
              <a:t>(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стосуються</a:t>
            </a:r>
            <a:r>
              <a:rPr lang="ru-RU" sz="2000" dirty="0" smtClean="0"/>
              <a:t> основ </a:t>
            </a:r>
            <a:r>
              <a:rPr lang="ru-RU" sz="2000" dirty="0" err="1" smtClean="0"/>
              <a:t>соціалістичного</a:t>
            </a:r>
            <a:r>
              <a:rPr lang="ru-RU" sz="2000" dirty="0" smtClean="0"/>
              <a:t> ладу,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принципів</a:t>
            </a:r>
            <a:r>
              <a:rPr lang="ru-RU" sz="2000" dirty="0" smtClean="0"/>
              <a:t>)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852936"/>
            <a:ext cx="3923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часткові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реформи</a:t>
            </a:r>
            <a:r>
              <a:rPr lang="ru-RU" sz="4000" b="1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спрямовувалися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пом'якшення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подолати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)</a:t>
            </a:r>
            <a:endParaRPr lang="ru-RU" sz="4000" dirty="0"/>
          </a:p>
        </p:txBody>
      </p:sp>
      <p:pic>
        <p:nvPicPr>
          <p:cNvPr id="2050" name="Picture 2" descr="C:\Documents and Settings\User\Рабочий стол\COA_Russian_SFS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1934543" cy="216024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6732240" y="51571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64088" y="6021288"/>
            <a:ext cx="2933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Підсумок</a:t>
            </a:r>
            <a:r>
              <a:rPr lang="ru-RU" sz="3200" dirty="0" smtClean="0"/>
              <a:t> - </a:t>
            </a:r>
            <a:r>
              <a:rPr lang="ru-RU" sz="3200" b="1" i="1" dirty="0" smtClean="0"/>
              <a:t>крах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Недоліки моделі радянської економіки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400" i="1" dirty="0" err="1" smtClean="0">
                <a:latin typeface="Calibri" pitchFamily="34" charset="0"/>
              </a:rPr>
              <a:t>поглиблення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диспропорцій</a:t>
            </a:r>
            <a:r>
              <a:rPr lang="ru-RU" sz="2400" i="1" dirty="0" smtClean="0">
                <a:latin typeface="Calibri" pitchFamily="34" charset="0"/>
              </a:rPr>
              <a:t> у </a:t>
            </a:r>
            <a:r>
              <a:rPr lang="ru-RU" sz="2400" i="1" dirty="0" err="1" smtClean="0">
                <a:latin typeface="Calibri" pitchFamily="34" charset="0"/>
              </a:rPr>
              <a:t>розвитку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галузей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господарства</a:t>
            </a:r>
            <a:r>
              <a:rPr lang="ru-RU" sz="2400" i="1" dirty="0" smtClean="0">
                <a:latin typeface="Calibri" pitchFamily="34" charset="0"/>
              </a:rPr>
              <a:t>;</a:t>
            </a:r>
          </a:p>
          <a:p>
            <a:r>
              <a:rPr lang="ru-RU" sz="2400" i="1" dirty="0" err="1" smtClean="0">
                <a:latin typeface="Calibri" pitchFamily="34" charset="0"/>
              </a:rPr>
              <a:t>збільшення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капіталовкладень</a:t>
            </a:r>
            <a:r>
              <a:rPr lang="ru-RU" sz="2400" i="1" dirty="0" smtClean="0">
                <a:latin typeface="Calibri" pitchFamily="34" charset="0"/>
              </a:rPr>
              <a:t> при </a:t>
            </a:r>
            <a:r>
              <a:rPr lang="ru-RU" sz="2400" i="1" dirty="0" err="1" smtClean="0">
                <a:latin typeface="Calibri" pitchFamily="34" charset="0"/>
              </a:rPr>
              <a:t>їхній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низькій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віддачі</a:t>
            </a:r>
            <a:r>
              <a:rPr lang="ru-RU" sz="2400" i="1" dirty="0" smtClean="0">
                <a:latin typeface="Calibri" pitchFamily="34" charset="0"/>
              </a:rPr>
              <a:t>;</a:t>
            </a:r>
          </a:p>
          <a:p>
            <a:r>
              <a:rPr lang="ru-RU" sz="2400" i="1" dirty="0" err="1" smtClean="0">
                <a:latin typeface="Calibri" pitchFamily="34" charset="0"/>
              </a:rPr>
              <a:t>неефективне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використання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виробничих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фондів</a:t>
            </a:r>
            <a:r>
              <a:rPr lang="ru-RU" sz="2400" i="1" dirty="0" smtClean="0">
                <a:latin typeface="Calibri" pitchFamily="34" charset="0"/>
              </a:rPr>
              <a:t>;</a:t>
            </a:r>
          </a:p>
          <a:p>
            <a:r>
              <a:rPr lang="ru-RU" sz="2400" i="1" dirty="0" err="1" smtClean="0">
                <a:latin typeface="Calibri" pitchFamily="34" charset="0"/>
              </a:rPr>
              <a:t>наявність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великої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кількості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незавершених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об'єктів</a:t>
            </a:r>
            <a:r>
              <a:rPr lang="ru-RU" sz="2400" i="1" dirty="0" smtClean="0">
                <a:latin typeface="Calibri" pitchFamily="34" charset="0"/>
              </a:rPr>
              <a:t> у </a:t>
            </a:r>
            <a:r>
              <a:rPr lang="ru-RU" sz="2400" i="1" dirty="0" err="1" smtClean="0">
                <a:latin typeface="Calibri" pitchFamily="34" charset="0"/>
              </a:rPr>
              <a:t>промисловому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і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цивільному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будівництві</a:t>
            </a:r>
            <a:r>
              <a:rPr lang="ru-RU" sz="2400" i="1" dirty="0" smtClean="0">
                <a:latin typeface="Calibri" pitchFamily="34" charset="0"/>
              </a:rPr>
              <a:t>;</a:t>
            </a:r>
          </a:p>
          <a:p>
            <a:r>
              <a:rPr lang="ru-RU" sz="2400" i="1" dirty="0" err="1" smtClean="0">
                <a:latin typeface="Calibri" pitchFamily="34" charset="0"/>
              </a:rPr>
              <a:t>низька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ефективність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сільськогосподарського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виробництва</a:t>
            </a:r>
            <a:r>
              <a:rPr lang="ru-RU" sz="2400" i="1" dirty="0" smtClean="0">
                <a:latin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</a:rPr>
              <a:t>значне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відставання</a:t>
            </a:r>
            <a:r>
              <a:rPr lang="ru-RU" sz="2400" i="1" dirty="0" smtClean="0">
                <a:latin typeface="Calibri" pitchFamily="34" charset="0"/>
              </a:rPr>
              <a:t> за темпами </a:t>
            </a:r>
            <a:r>
              <a:rPr lang="ru-RU" sz="2400" i="1" dirty="0" err="1" smtClean="0">
                <a:latin typeface="Calibri" pitchFamily="34" charset="0"/>
              </a:rPr>
              <a:t>розвитку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від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промисловості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всього</a:t>
            </a:r>
            <a:r>
              <a:rPr lang="ru-RU" sz="2400" i="1" dirty="0" smtClean="0">
                <a:latin typeface="Calibri" pitchFamily="34" charset="0"/>
              </a:rPr>
              <a:t> аграрного сектору;</a:t>
            </a:r>
          </a:p>
          <a:p>
            <a:r>
              <a:rPr lang="ru-RU" sz="2400" i="1" dirty="0" err="1" smtClean="0">
                <a:latin typeface="Calibri" pitchFamily="34" charset="0"/>
              </a:rPr>
              <a:t>невідповідність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між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зростанням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зарплати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і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продуктивності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праці</a:t>
            </a:r>
            <a:r>
              <a:rPr lang="ru-RU" sz="2400" i="1" dirty="0" smtClean="0">
                <a:latin typeface="Calibri" pitchFamily="34" charset="0"/>
              </a:rPr>
              <a:t>; " </a:t>
            </a:r>
            <a:r>
              <a:rPr lang="ru-RU" sz="2400" i="1" dirty="0" err="1" smtClean="0">
                <a:latin typeface="Calibri" pitchFamily="34" charset="0"/>
              </a:rPr>
              <a:t>масовий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випуск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товарів</a:t>
            </a:r>
            <a:r>
              <a:rPr lang="ru-RU" sz="2400" i="1" dirty="0" smtClean="0">
                <a:latin typeface="Calibri" pitchFamily="34" charset="0"/>
              </a:rPr>
              <a:t>, </a:t>
            </a:r>
            <a:r>
              <a:rPr lang="ru-RU" sz="2400" i="1" dirty="0" err="1" smtClean="0">
                <a:latin typeface="Calibri" pitchFamily="34" charset="0"/>
              </a:rPr>
              <a:t>що</a:t>
            </a:r>
            <a:r>
              <a:rPr lang="ru-RU" sz="2400" i="1" dirty="0" smtClean="0">
                <a:latin typeface="Calibri" pitchFamily="34" charset="0"/>
              </a:rPr>
              <a:t> не </a:t>
            </a:r>
            <a:r>
              <a:rPr lang="ru-RU" sz="2400" i="1" dirty="0" err="1" smtClean="0">
                <a:latin typeface="Calibri" pitchFamily="34" charset="0"/>
              </a:rPr>
              <a:t>знаходили</a:t>
            </a:r>
            <a:r>
              <a:rPr lang="ru-RU" sz="2400" i="1" dirty="0" smtClean="0">
                <a:latin typeface="Calibri" pitchFamily="34" charset="0"/>
              </a:rPr>
              <a:t> </a:t>
            </a:r>
            <a:r>
              <a:rPr lang="ru-RU" sz="2400" i="1" dirty="0" err="1" smtClean="0">
                <a:latin typeface="Calibri" pitchFamily="34" charset="0"/>
              </a:rPr>
              <a:t>збуту</a:t>
            </a:r>
            <a:r>
              <a:rPr lang="ru-RU" sz="2400" i="1" dirty="0" smtClean="0">
                <a:latin typeface="Calibri" pitchFamily="34" charset="0"/>
              </a:rPr>
              <a:t>;</a:t>
            </a:r>
            <a:endParaRPr lang="ru-RU" sz="2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/>
              <a:t>Реформи</a:t>
            </a:r>
            <a:r>
              <a:rPr lang="ru-RU" b="1" u="sng" dirty="0" smtClean="0"/>
              <a:t> в </a:t>
            </a:r>
            <a:r>
              <a:rPr lang="ru-RU" b="1" u="sng" dirty="0" err="1" smtClean="0"/>
              <a:t>сільському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господарстві</a:t>
            </a:r>
            <a:endParaRPr lang="ru-RU" u="sng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1484784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0" y="2924944"/>
            <a:ext cx="23397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збільшення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капітальних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вкладень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сільське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господарство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15816" y="1484784"/>
            <a:ext cx="216024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331640" y="4725144"/>
            <a:ext cx="32403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розвиток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матеріальної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соціальної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u="sng" dirty="0" err="1" smtClean="0">
                <a:solidFill>
                  <a:schemeClr val="tx1"/>
                </a:solidFill>
              </a:rPr>
              <a:t>бази</a:t>
            </a:r>
            <a:r>
              <a:rPr lang="ru-RU" sz="2000" dirty="0" smtClean="0">
                <a:solidFill>
                  <a:schemeClr val="tx1"/>
                </a:solidFill>
              </a:rPr>
              <a:t> села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99992" y="1484784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75856" y="2996952"/>
            <a:ext cx="25922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закупівельних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цін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сільськогосподарську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продукцію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956376" y="1628800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40152" y="1628800"/>
            <a:ext cx="288032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932040" y="4797152"/>
            <a:ext cx="30243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уведення</a:t>
            </a:r>
            <a:r>
              <a:rPr lang="ru-RU" sz="2000" dirty="0" smtClean="0">
                <a:solidFill>
                  <a:schemeClr val="tx1"/>
                </a:solidFill>
              </a:rPr>
              <a:t> надбавок до&gt; </a:t>
            </a:r>
            <a:r>
              <a:rPr lang="ru-RU" sz="2000" dirty="0" err="1" smtClean="0">
                <a:solidFill>
                  <a:schemeClr val="tx1"/>
                </a:solidFill>
              </a:rPr>
              <a:t>цін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надпланову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продукцію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гарантованої</a:t>
            </a:r>
            <a:r>
              <a:rPr lang="ru-RU" sz="2000" dirty="0" smtClean="0">
                <a:solidFill>
                  <a:schemeClr val="tx1"/>
                </a:solidFill>
              </a:rPr>
              <a:t> оплати </a:t>
            </a:r>
            <a:r>
              <a:rPr lang="ru-RU" sz="2000" dirty="0" err="1" smtClean="0">
                <a:solidFill>
                  <a:schemeClr val="tx1"/>
                </a:solidFill>
              </a:rPr>
              <a:t>праці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колгоспників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16216" y="3140968"/>
            <a:ext cx="237626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скасування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обмежень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стосовно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особистих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підсобних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господарств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Село_Благо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Висновок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476672"/>
            <a:ext cx="4032448" cy="6381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836712"/>
            <a:ext cx="396044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дали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оживилося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збільшилися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постачання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продовольства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селах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з'явилося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темпами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будувалося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соціально-культурного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Але </a:t>
            </a:r>
            <a:r>
              <a:rPr lang="ru-RU" dirty="0" err="1" smtClean="0"/>
              <a:t>з</a:t>
            </a:r>
            <a:r>
              <a:rPr lang="ru-RU" dirty="0" smtClean="0"/>
              <a:t> другого боку, не </a:t>
            </a:r>
            <a:r>
              <a:rPr lang="ru-RU" dirty="0" err="1" smtClean="0"/>
              <a:t>діяли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стимули</a:t>
            </a:r>
            <a:r>
              <a:rPr lang="ru-RU" dirty="0" smtClean="0"/>
              <a:t> 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випускалася</a:t>
            </a:r>
            <a:r>
              <a:rPr lang="ru-RU" dirty="0" smtClean="0"/>
              <a:t>; </a:t>
            </a:r>
            <a:r>
              <a:rPr lang="ru-RU" dirty="0" err="1" smtClean="0"/>
              <a:t>продовжувалося</a:t>
            </a:r>
            <a:r>
              <a:rPr lang="ru-RU" dirty="0" smtClean="0"/>
              <a:t>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некомпетентне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 smtClean="0"/>
              <a:t>партійного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у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колгоспів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радгоспів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цілому</a:t>
            </a:r>
            <a:r>
              <a:rPr lang="ru-RU" dirty="0" smtClean="0"/>
              <a:t> </a:t>
            </a:r>
            <a:r>
              <a:rPr lang="ru-RU" u="sng" dirty="0" err="1" smtClean="0"/>
              <a:t>негативні</a:t>
            </a:r>
            <a:r>
              <a:rPr lang="ru-RU" u="sng" dirty="0" smtClean="0"/>
              <a:t> </a:t>
            </a:r>
            <a:r>
              <a:rPr lang="ru-RU" u="sng" dirty="0" err="1" smtClean="0"/>
              <a:t>тенденції</a:t>
            </a:r>
            <a:r>
              <a:rPr lang="ru-RU" i="1" dirty="0" smtClean="0"/>
              <a:t> 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домінували</a:t>
            </a:r>
            <a:r>
              <a:rPr lang="ru-RU" dirty="0" smtClean="0"/>
              <a:t> над </a:t>
            </a:r>
            <a:r>
              <a:rPr lang="ru-RU" dirty="0" err="1" smtClean="0"/>
              <a:t>спробами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реформування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Реформи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промисловості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844824"/>
          <a:ext cx="7272808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27"/>
                <a:gridCol w="2621323"/>
                <a:gridCol w="2323258"/>
              </a:tblGrid>
              <a:tr h="4709120">
                <a:tc>
                  <a:txBody>
                    <a:bodyPr/>
                    <a:lstStyle/>
                    <a:p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оцінка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промислових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підприємств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повинна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була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здійснюватися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за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валовими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показниками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зробленої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а за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реалізацією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скорочення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обов'язкових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планових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показників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зміцнення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їхнього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госпрозрахуну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збереження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розпорядженні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підприємств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більшої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частини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ліквідація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раднаргоспів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здійснення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переходу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територіальної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керівництва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kumimoji="0" lang="ru-RU" sz="20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галузевої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спрямовувалися</a:t>
            </a:r>
            <a:r>
              <a:rPr lang="ru-RU" dirty="0" smtClean="0"/>
              <a:t> на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матеріальної</a:t>
            </a:r>
            <a:r>
              <a:rPr lang="ru-RU" dirty="0" smtClean="0"/>
              <a:t> </a:t>
            </a:r>
            <a:r>
              <a:rPr lang="ru-RU" dirty="0" err="1" smtClean="0"/>
              <a:t>зацікавленості</a:t>
            </a:r>
            <a:r>
              <a:rPr lang="ru-RU" dirty="0" smtClean="0"/>
              <a:t> </a:t>
            </a:r>
            <a:r>
              <a:rPr lang="ru-RU" dirty="0" err="1" smtClean="0"/>
              <a:t>трудових</a:t>
            </a:r>
            <a:r>
              <a:rPr lang="ru-RU" dirty="0" smtClean="0"/>
              <a:t> </a:t>
            </a:r>
            <a:r>
              <a:rPr lang="ru-RU" dirty="0" err="1" smtClean="0"/>
              <a:t>колективів</a:t>
            </a:r>
            <a:r>
              <a:rPr lang="ru-RU" dirty="0" smtClean="0"/>
              <a:t> у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трудящих.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285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Косигінські реформи</vt:lpstr>
      <vt:lpstr>Олексій Миколайович Косигін</vt:lpstr>
      <vt:lpstr>Цілі реформ</vt:lpstr>
      <vt:lpstr>Недоліки моделі радянської економіки</vt:lpstr>
      <vt:lpstr>Реформи в сільському господарстві</vt:lpstr>
      <vt:lpstr>Висновок</vt:lpstr>
      <vt:lpstr>Висновок 2</vt:lpstr>
      <vt:lpstr>Реформи в промисловості</vt:lpstr>
      <vt:lpstr>Висновок 3</vt:lpstr>
      <vt:lpstr>Причини краху реформ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Косигінські реформи</dc:title>
  <cp:lastModifiedBy>User</cp:lastModifiedBy>
  <cp:revision>7</cp:revision>
  <dcterms:modified xsi:type="dcterms:W3CDTF">2014-06-05T13:33:02Z</dcterms:modified>
</cp:coreProperties>
</file>