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7" r:id="rId5"/>
    <p:sldId id="271" r:id="rId6"/>
    <p:sldId id="266" r:id="rId7"/>
    <p:sldId id="265" r:id="rId8"/>
    <p:sldId id="269" r:id="rId9"/>
    <p:sldId id="264" r:id="rId10"/>
    <p:sldId id="263" r:id="rId11"/>
    <p:sldId id="270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68" d="100"/>
          <a:sy n="6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DE2CD0-AEE1-4E71-B894-2B575B00F4A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4C73D4-4EC8-495D-8EFB-C65F6E8DF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84582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2536" y="4077072"/>
            <a:ext cx="6419056" cy="175260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Презентацию 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подготовила</a:t>
            </a:r>
            <a:endParaRPr lang="ru-RU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у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ченица 11 класса</a:t>
            </a:r>
            <a:endParaRPr lang="ru-RU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Можняковской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ЗОШ </a:t>
            </a:r>
            <a:r>
              <a:rPr lang="uk-UA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І-ІІІ </a:t>
            </a:r>
            <a:r>
              <a:rPr lang="uk-UA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ступеней</a:t>
            </a:r>
            <a:endParaRPr lang="uk-UA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Леоненко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/>
                </a:solidFill>
              </a:rPr>
              <a:t>Элизавета</a:t>
            </a:r>
            <a:endParaRPr lang="ru-RU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206784064_freedoc_ru_46830_1600x120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499992" y="404664"/>
            <a:ext cx="4019631" cy="301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104322_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11560" y="404664"/>
            <a:ext cx="3168352" cy="237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0728"/>
            <a:ext cx="8892480" cy="501675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/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Автохтонные жители Канады, обитавшие на ее территории задолго до прихода европейцев, создали развитую культуру, но она оставалась бесписьменной. Эскимосские племена прославились своими резными изделиями из камня, оленьих рогов и моржовых клыков, изображавшими животных и людей. От индейских народов — прежде всего, живших в районе Великих озер — до нас дошли песни, легенды, повествования и ритуальные драматические представления. Индейцы Британской Колумбии, занимавшиеся рыбной ловлей, разыгрывали сложные драматические представления и занимались резьбой по дереву, изготавливая массивные геральдические столбы с изображениями священных животных (тотемов) более 15 м высотой и высокохудожественные резные маски для религиозных церемоний.</a:t>
            </a:r>
            <a:endParaRPr lang="ru-RU" sz="16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844223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788024" y="2037751"/>
            <a:ext cx="4069481" cy="2687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ity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292080" y="4365104"/>
            <a:ext cx="3518520" cy="233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c9A5vHhUuXp9qR58MXtSBqGddx5m7Be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3635896" y="4797152"/>
            <a:ext cx="230425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ntower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179512" y="908720"/>
            <a:ext cx="4824536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980728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Торонто, самый большой по населению и самый многокультурный канадский город.</a:t>
            </a:r>
            <a:endParaRPr lang="ru-RU" sz="1400" b="1" i="1" dirty="0"/>
          </a:p>
        </p:txBody>
      </p:sp>
      <p:pic>
        <p:nvPicPr>
          <p:cNvPr id="6" name="Рисунок 5" descr="800px-Vancouver-bridge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4139953" y="2887680"/>
            <a:ext cx="4824536" cy="369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9552" y="594928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Ванкувер, самый молодой и динамичный город Канады.</a:t>
            </a:r>
            <a:endParaRPr lang="ru-RU" sz="1400" b="1" i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851920" y="5949280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004048" y="908720"/>
            <a:ext cx="28803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9510" y="332656"/>
          <a:ext cx="8781609" cy="643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09"/>
                <a:gridCol w="2984209"/>
                <a:gridCol w="1613852"/>
                <a:gridCol w="1860511"/>
                <a:gridCol w="1562828"/>
              </a:tblGrid>
              <a:tr h="680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Провинция или территория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 в км 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Население</a:t>
                      </a:r>
                      <a:endParaRPr lang="ru-RU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Альберта</a:t>
                      </a:r>
                      <a:endParaRPr lang="ru-RU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Эдмонтон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661 848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3 256 800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Британская</a:t>
                      </a:r>
                      <a:r>
                        <a:rPr kumimoji="0" lang="ru-RU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Колумбия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Виктория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944 735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4 254 500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Манитоба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Виннипег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647 797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1 177 600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Новая Шотландия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Галифакс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55 284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937 900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Нью-Брансуик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Ф</a:t>
                      </a:r>
                      <a:r>
                        <a:rPr lang="ru-RU" sz="1400" b="1" dirty="0" err="1" smtClean="0"/>
                        <a:t>редериктон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72 908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752 000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Ньюфаундленд и Лабрадор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Сент-Джонс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405 212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516 000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Онтарио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Торонто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1 076 395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12 541 400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7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Остров Принца Эдуарда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Шарлоттаун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5 660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138 100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Квебек</a:t>
                      </a:r>
                      <a:endParaRPr lang="ru-RU" sz="20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Квебек</a:t>
                      </a:r>
                      <a:endParaRPr lang="ru-RU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1 542 056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7 598 100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Саскачеван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Реджайна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651 036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994 100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Северо-Западные территории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Йеллоунайф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1 346 106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42 800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Юкон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Уайтхорс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482 443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31 200</a:t>
                      </a:r>
                      <a:endParaRPr lang="ru-RU" b="1" dirty="0"/>
                    </a:p>
                  </a:txBody>
                  <a:tcPr/>
                </a:tc>
              </a:tr>
              <a:tr h="4426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Нунавут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Икалуит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2 093 190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28 300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Рисунок 23" descr="25px-Flag_of_British_Columbia.svg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51520" y="1484784"/>
            <a:ext cx="662880" cy="384550"/>
          </a:xfrm>
          <a:prstGeom prst="rect">
            <a:avLst/>
          </a:prstGeom>
        </p:spPr>
      </p:pic>
      <p:pic>
        <p:nvPicPr>
          <p:cNvPr id="25" name="Рисунок 24" descr="25px-Flag_of_Alberta.svg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51519" y="1052736"/>
            <a:ext cx="662881" cy="396236"/>
          </a:xfrm>
          <a:prstGeom prst="rect">
            <a:avLst/>
          </a:prstGeom>
        </p:spPr>
      </p:pic>
      <p:pic>
        <p:nvPicPr>
          <p:cNvPr id="26" name="Рисунок 25" descr="Flag_of_Canada.svg.pn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51520" y="476672"/>
            <a:ext cx="641648" cy="320824"/>
          </a:xfrm>
          <a:prstGeom prst="rect">
            <a:avLst/>
          </a:prstGeom>
        </p:spPr>
      </p:pic>
      <p:pic>
        <p:nvPicPr>
          <p:cNvPr id="27" name="Рисунок 26" descr="800px-Flag_of_Manitoba.svg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43201" y="1922265"/>
            <a:ext cx="671199" cy="392832"/>
          </a:xfrm>
          <a:prstGeom prst="rect">
            <a:avLst/>
          </a:prstGeom>
        </p:spPr>
      </p:pic>
      <p:pic>
        <p:nvPicPr>
          <p:cNvPr id="29" name="Рисунок 28" descr="800px-Flag_of_Nova_Scotia.svg.pn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204337" y="2372431"/>
            <a:ext cx="720080" cy="396044"/>
          </a:xfrm>
          <a:prstGeom prst="rect">
            <a:avLst/>
          </a:prstGeom>
        </p:spPr>
      </p:pic>
      <p:pic>
        <p:nvPicPr>
          <p:cNvPr id="30" name="Рисунок 29" descr="800px-Flag_of_New_Brunswick.svg.pn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196977" y="2808530"/>
            <a:ext cx="720080" cy="427039"/>
          </a:xfrm>
          <a:prstGeom prst="rect">
            <a:avLst/>
          </a:prstGeom>
        </p:spPr>
      </p:pic>
      <p:pic>
        <p:nvPicPr>
          <p:cNvPr id="31" name="Рисунок 30" descr="800px-Flag_of_Newfoundland_and_Labrador.svg.png"/>
          <p:cNvPicPr>
            <a:picLocks noChangeAspect="1"/>
          </p:cNvPicPr>
          <p:nvPr/>
        </p:nvPicPr>
        <p:blipFill>
          <a:blip r:embed="rId8" cstate="print">
            <a:lum contrast="20000"/>
          </a:blip>
          <a:stretch>
            <a:fillRect/>
          </a:stretch>
        </p:blipFill>
        <p:spPr>
          <a:xfrm>
            <a:off x="200998" y="3230561"/>
            <a:ext cx="720080" cy="422582"/>
          </a:xfrm>
          <a:prstGeom prst="rect">
            <a:avLst/>
          </a:prstGeom>
        </p:spPr>
      </p:pic>
      <p:pic>
        <p:nvPicPr>
          <p:cNvPr id="34" name="Рисунок 33" descr="800px-Flag_of_Ontario.svg.png"/>
          <p:cNvPicPr>
            <a:picLocks noChangeAspect="1"/>
          </p:cNvPicPr>
          <p:nvPr/>
        </p:nvPicPr>
        <p:blipFill>
          <a:blip r:embed="rId9" cstate="print">
            <a:lum contrast="20000"/>
          </a:blip>
          <a:stretch>
            <a:fillRect/>
          </a:stretch>
        </p:blipFill>
        <p:spPr>
          <a:xfrm>
            <a:off x="211014" y="3681028"/>
            <a:ext cx="703385" cy="432048"/>
          </a:xfrm>
          <a:prstGeom prst="rect">
            <a:avLst/>
          </a:prstGeom>
        </p:spPr>
      </p:pic>
      <p:pic>
        <p:nvPicPr>
          <p:cNvPr id="35" name="Рисунок 34" descr="800px-Flag_of_Prince_Edward_Island.svg.png"/>
          <p:cNvPicPr>
            <a:picLocks noChangeAspect="1"/>
          </p:cNvPicPr>
          <p:nvPr/>
        </p:nvPicPr>
        <p:blipFill>
          <a:blip r:embed="rId10" cstate="print">
            <a:lum contrast="20000"/>
          </a:blip>
          <a:stretch>
            <a:fillRect/>
          </a:stretch>
        </p:blipFill>
        <p:spPr>
          <a:xfrm>
            <a:off x="202668" y="4143291"/>
            <a:ext cx="719572" cy="431778"/>
          </a:xfrm>
          <a:prstGeom prst="rect">
            <a:avLst/>
          </a:prstGeom>
        </p:spPr>
      </p:pic>
      <p:pic>
        <p:nvPicPr>
          <p:cNvPr id="36" name="Рисунок 35" descr="Flag_of_Quebec.svg.png"/>
          <p:cNvPicPr>
            <a:picLocks noChangeAspect="1"/>
          </p:cNvPicPr>
          <p:nvPr/>
        </p:nvPicPr>
        <p:blipFill>
          <a:blip r:embed="rId11" cstate="print">
            <a:lum contrast="20000"/>
          </a:blip>
          <a:stretch>
            <a:fillRect/>
          </a:stretch>
        </p:blipFill>
        <p:spPr>
          <a:xfrm>
            <a:off x="213396" y="4579390"/>
            <a:ext cx="720080" cy="432048"/>
          </a:xfrm>
          <a:prstGeom prst="rect">
            <a:avLst/>
          </a:prstGeom>
        </p:spPr>
      </p:pic>
      <p:pic>
        <p:nvPicPr>
          <p:cNvPr id="37" name="Рисунок 36" descr="800px-Flag_of_Saskatchewan.svg.png"/>
          <p:cNvPicPr>
            <a:picLocks noChangeAspect="1"/>
          </p:cNvPicPr>
          <p:nvPr/>
        </p:nvPicPr>
        <p:blipFill>
          <a:blip r:embed="rId12" cstate="print">
            <a:lum contrast="20000"/>
          </a:blip>
          <a:stretch>
            <a:fillRect/>
          </a:stretch>
        </p:blipFill>
        <p:spPr>
          <a:xfrm>
            <a:off x="209375" y="5015488"/>
            <a:ext cx="720080" cy="432048"/>
          </a:xfrm>
          <a:prstGeom prst="rect">
            <a:avLst/>
          </a:prstGeom>
        </p:spPr>
      </p:pic>
      <p:pic>
        <p:nvPicPr>
          <p:cNvPr id="38" name="Рисунок 37" descr="800px-Flag_of_Yukon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02668" y="5917490"/>
            <a:ext cx="720080" cy="360040"/>
          </a:xfrm>
          <a:prstGeom prst="rect">
            <a:avLst/>
          </a:prstGeom>
        </p:spPr>
      </p:pic>
      <p:pic>
        <p:nvPicPr>
          <p:cNvPr id="39" name="Рисунок 38" descr="800px-Flag_of_the_Northwest_Territories.svg.png"/>
          <p:cNvPicPr>
            <a:picLocks noChangeAspect="1"/>
          </p:cNvPicPr>
          <p:nvPr/>
        </p:nvPicPr>
        <p:blipFill>
          <a:blip r:embed="rId14" cstate="print">
            <a:lum contrast="20000"/>
          </a:blip>
          <a:stretch>
            <a:fillRect/>
          </a:stretch>
        </p:blipFill>
        <p:spPr>
          <a:xfrm>
            <a:off x="202668" y="5467324"/>
            <a:ext cx="720080" cy="387473"/>
          </a:xfrm>
          <a:prstGeom prst="rect">
            <a:avLst/>
          </a:prstGeom>
        </p:spPr>
      </p:pic>
      <p:pic>
        <p:nvPicPr>
          <p:cNvPr id="40" name="Рисунок 39" descr="800px-Flag_of_Nunavut.sv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9975" y="6337208"/>
            <a:ext cx="762559" cy="4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04-19_8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 t="3125"/>
          <a:stretch>
            <a:fillRect/>
          </a:stretch>
        </p:blipFill>
        <p:spPr>
          <a:xfrm>
            <a:off x="179512" y="764704"/>
            <a:ext cx="596203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692696"/>
            <a:ext cx="2880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Иногда говорят, что культура Канады основана лишь на её постоянном стремлении отличаться от своего южного соседа, США. Тем не менее, другие утверждают, что, если обе страны и имеют некоторые разновидности общего культурного наследия, существует также и отдельная узнаваемая канадская культура. Они приводят в пример, в частности, то, что</a:t>
            </a:r>
            <a:endParaRPr lang="ru-RU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понимают под крупнейшей интеграцией индейской культуры; сохранность традиций, идущих от первых французских и английских поселенцев, и значительный приток кельтских иммигрантов в более поздний период истории страны. </a:t>
            </a:r>
            <a:endParaRPr lang="ru-RU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6021288"/>
          </a:xfrm>
        </p:spPr>
        <p:txBody>
          <a:bodyPr numCol="1"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      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1970-х правительство Канады проводит официальную политику мультикультурализма, чтобы предоставить место более поздним иммигрантам из-за пределов Франции и Британских островов.</a:t>
            </a:r>
            <a:b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Проблемный вопрос в изучении канадской культуры состоит в двуязычии Канады. Нет никакой причины сомневаться в различиях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франкоязычного и англоязычных народов Канады. Однако Джон Ролстон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считает, что Габриель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Руа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возможно, лучше известна в английской Канаде, чем во Франции, а Маргарет Лоренс и Атома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Эгояна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знают скорее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франкоканадцы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чем американцы.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architectural-sketches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683568" y="2132855"/>
            <a:ext cx="3744416" cy="304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nada_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572000" y="2132856"/>
            <a:ext cx="403478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50px-Памятник_Жаку_Картье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51520" y="764704"/>
            <a:ext cx="4032448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283968" y="737320"/>
            <a:ext cx="4680520" cy="6120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Имеется множество музеев. В столице страны Оттаве работают Национальный центр искусств, Национальная галерея Канады, Национальный музей человека, Национальный музей естественных наук, Национальный музей науки и техники, Национальная библиотека и Национальный архив Канады. В Торонто расположен Королевский музей Онтарио, славящийся коллекцией искусства Древнего Китая и Центральной Азии, в Монреале — музей канадской старины 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Шато-де-Рамзей</a:t>
            </a:r>
            <a:r>
              <a:rPr lang="ru-RU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Онтарио — «</a:t>
            </a:r>
            <a:r>
              <a:rPr lang="ru-RU" sz="20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Верхнеканадская</a:t>
            </a:r>
            <a:r>
              <a:rPr lang="ru-RU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деревня», воспроизводящая жизнь канадских пионеров. </a:t>
            </a:r>
          </a:p>
          <a:p>
            <a:pPr algn="just"/>
            <a:endParaRPr lang="ru-RU" sz="20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165304"/>
            <a:ext cx="3565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Памятник</a:t>
            </a:r>
            <a:r>
              <a:rPr lang="ru-RU" sz="1600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Картье</a:t>
            </a:r>
            <a:r>
              <a:rPr lang="ru-RU" sz="1600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b="1" i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Сен-Мало</a:t>
            </a:r>
            <a:endParaRPr lang="ru-RU" sz="1600" b="1" i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7574447_1494878_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2519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1772816"/>
            <a:ext cx="4068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 Ванкувере действуют Городской музей, Морской музей и Музей антропологии при университете, располагающий крупной коллекцией произведений североамериканских индейцев. Основные художественные музеи и галереи: Художественная галерея Онтарио (Торонто), Музей изящных искусств (Монреаль), галереи в Ванкувере и Виннипеге, галерея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Бивербрук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Фредериктон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Художественная галерея Виктории.</a:t>
            </a:r>
            <a:endParaRPr lang="ru-RU" dirty="0"/>
          </a:p>
        </p:txBody>
      </p:sp>
      <p:pic>
        <p:nvPicPr>
          <p:cNvPr id="10" name="Рисунок 9" descr="Harbourfront-center-Toro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34219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anky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420888"/>
            <a:ext cx="3240360" cy="253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87727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Из библиотек наибольшей известностью пользуются библиотеки университетов Торонто,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Макгилл</a:t>
            </a:r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Лаваля</a:t>
            </a:r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Куинс</a:t>
            </a:r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Кингстоне, Британской Колумбии, публичная библиотека в Торонто, архив института 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Гленбоу-Альберта</a:t>
            </a:r>
            <a:r>
              <a:rPr lang="ru-RU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Калгари.</a:t>
            </a:r>
            <a:endParaRPr lang="ru-RU" sz="16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43608" y="548680"/>
            <a:ext cx="7236296" cy="54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Вследствие того, что Канада была в своё время заселена иммигрантами из различных стран, которых она продолжает принимать и в настоящее время, в стране распространена не только политика официального двуязычия, но и политика </a:t>
            </a:r>
            <a:r>
              <a:rPr lang="ru-RU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многокультурности</a:t>
            </a:r>
            <a:r>
              <a:rPr lang="ru-RU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отражающая современную канадскую реальность — элементы различных культур, присутствующие, в основном, в городах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s_7c14fdf812b7f94875849a6652560fcd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51520" y="2420888"/>
            <a:ext cx="52537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00px-Moraine_Lake-Banff_N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4849210" cy="346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149080"/>
            <a:ext cx="8280920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Культурные фестивали различных народов, населяющих Канаду — </a:t>
            </a:r>
            <a:r>
              <a:rPr lang="ru-RU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шотландо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 </a:t>
            </a:r>
            <a:r>
              <a:rPr lang="ru-RU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франкоканадцев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китайцев, японцев, греков, итальянцев, филиппинцев и пр. — проводятся обычно летом в парках или национальных кварталах. Также заметно символическое влияние коренного населения Канады: во многих местах можно встретить огромные тотемные столбы и другие предметы искусства коренных народов.</a:t>
            </a:r>
            <a:endParaRPr lang="ru-RU" dirty="0">
              <a:ln w="18415" cmpd="sng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800px-Montreal_Twilight_Panorama_200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33496" y="863602"/>
            <a:ext cx="880759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3429000"/>
            <a:ext cx="3510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/>
              <a:t>Панорама Монреаля, Канада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e06fb9000819adad1d9f75feea39308.jpg"/>
          <p:cNvPicPr>
            <a:picLocks noChangeAspect="1"/>
          </p:cNvPicPr>
          <p:nvPr/>
        </p:nvPicPr>
        <p:blipFill>
          <a:blip r:embed="rId2" cstate="print">
            <a:grayscl/>
            <a:lum contrast="20000"/>
          </a:blip>
          <a:srcRect b="9578"/>
          <a:stretch>
            <a:fillRect/>
          </a:stretch>
        </p:blipFill>
        <p:spPr>
          <a:xfrm>
            <a:off x="0" y="692697"/>
            <a:ext cx="9144000" cy="597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Канадская Арктика была заселена более 4 000 лет назад, однако, лишь за 600 лет до нашей эры там началось изготовление </a:t>
            </a:r>
            <a:r>
              <a:rPr lang="ru-RU" sz="20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фигуративных</a:t>
            </a:r>
            <a:r>
              <a:rPr lang="ru-RU" sz="2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предметов искусства, а также лицевых масок и подвесок из слоновой кости, дерева или кости животных. Этих художников вдохновляла окружающая их природа. По их верованиям эти предметы имели силу и использовались как амулеты или во время шаманских обрядов. Сегодня эскимосская скульптура, признанная важной формой современного искусства, прежде всего, является почти единственным источником доходов для жителей одиноких поселений Арктики.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86104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Также известны:</a:t>
            </a:r>
          </a:p>
          <a:p>
            <a:pPr marL="0" lvl="2"/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Жан-Поль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Риопель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Мишель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Вермёлен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Поль-Эмиль</a:t>
            </a:r>
            <a:r>
              <a:rPr lang="ru-RU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Бордюа</a:t>
            </a:r>
            <a:endParaRPr lang="ru-RU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687</TotalTime>
  <Words>676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КАНАДА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55</dc:creator>
  <cp:lastModifiedBy>55</cp:lastModifiedBy>
  <cp:revision>67</cp:revision>
  <dcterms:created xsi:type="dcterms:W3CDTF">2014-04-09T17:27:59Z</dcterms:created>
  <dcterms:modified xsi:type="dcterms:W3CDTF">2015-04-22T16:38:15Z</dcterms:modified>
</cp:coreProperties>
</file>