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5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78" r:id="rId10"/>
    <p:sldId id="279" r:id="rId11"/>
    <p:sldId id="265" r:id="rId12"/>
    <p:sldId id="266" r:id="rId13"/>
    <p:sldId id="268" r:id="rId14"/>
    <p:sldId id="280" r:id="rId15"/>
    <p:sldId id="281" r:id="rId16"/>
    <p:sldId id="282" r:id="rId17"/>
    <p:sldId id="267" r:id="rId18"/>
    <p:sldId id="269" r:id="rId19"/>
    <p:sldId id="283" r:id="rId20"/>
    <p:sldId id="284" r:id="rId21"/>
    <p:sldId id="285" r:id="rId22"/>
    <p:sldId id="272" r:id="rId23"/>
    <p:sldId id="271" r:id="rId24"/>
    <p:sldId id="273" r:id="rId25"/>
    <p:sldId id="274" r:id="rId26"/>
    <p:sldId id="289" r:id="rId27"/>
    <p:sldId id="290" r:id="rId28"/>
    <p:sldId id="275" r:id="rId29"/>
    <p:sldId id="276" r:id="rId30"/>
    <p:sldId id="277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8" autoAdjust="0"/>
    <p:restoredTop sz="90824" autoAdjust="0"/>
  </p:normalViewPr>
  <p:slideViewPr>
    <p:cSldViewPr>
      <p:cViewPr>
        <p:scale>
          <a:sx n="72" d="100"/>
          <a:sy n="72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467F6-30B1-4389-B480-470AE658EFC7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235C3-3A06-4F69-AF49-D9F13B033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914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235C3-3A06-4F69-AF49-D9F13B033C16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469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2561456"/>
          </a:xfrm>
        </p:spPr>
        <p:txBody>
          <a:bodyPr>
            <a:normAutofit/>
          </a:bodyPr>
          <a:lstStyle/>
          <a:p>
            <a:r>
              <a:rPr lang="uk-UA" sz="6000" i="1" dirty="0" smtClean="0">
                <a:latin typeface="Comic Sans MS" pitchFamily="66" charset="0"/>
              </a:rPr>
              <a:t>РОСІЙСЬКИЙ</a:t>
            </a:r>
            <a:br>
              <a:rPr lang="uk-UA" sz="6000" i="1" dirty="0" smtClean="0">
                <a:latin typeface="Comic Sans MS" pitchFamily="66" charset="0"/>
              </a:rPr>
            </a:br>
            <a:r>
              <a:rPr lang="uk-UA" sz="6000" i="1" dirty="0" smtClean="0">
                <a:latin typeface="Comic Sans MS" pitchFamily="66" charset="0"/>
              </a:rPr>
              <a:t>ЖИВОПИС</a:t>
            </a:r>
            <a:endParaRPr lang="ru-RU" sz="6000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09" y="2772"/>
            <a:ext cx="9168409" cy="685522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4399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0px-REPIN_portret_REP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836712"/>
            <a:ext cx="3921651" cy="496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427984" y="1124744"/>
            <a:ext cx="4464496" cy="458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cs typeface="Arial" charset="0"/>
              </a:rPr>
              <a:t>Ілля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cs typeface="Arial" charset="0"/>
              </a:rPr>
              <a:t> Юхимович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cs typeface="Arial" charset="0"/>
              </a:rPr>
              <a:t>Рєпін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cs typeface="Arial" charset="0"/>
              </a:rPr>
              <a:t> ( 24 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cs typeface="Arial" charset="0"/>
              </a:rPr>
              <a:t>липня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cs typeface="Arial" charset="0"/>
              </a:rPr>
              <a:t>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cs typeface="Arial" charset="0"/>
              </a:rPr>
              <a:t>(5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cs typeface="Arial" charset="0"/>
              </a:rPr>
              <a:t>серпня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cs typeface="Arial" charset="0"/>
              </a:rPr>
              <a:t>) 1844,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cs typeface="Arial" charset="0"/>
              </a:rPr>
              <a:t>Чугуїв,Харківська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cs typeface="Arial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cs typeface="Arial" charset="0"/>
              </a:rPr>
              <a:t>губернія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cs typeface="Arial" charset="0"/>
              </a:rPr>
              <a:t> — † 29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cs typeface="Arial" charset="0"/>
              </a:rPr>
              <a:t>вересня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cs typeface="Arial" charset="0"/>
              </a:rPr>
              <a:t> )—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cs typeface="Arial" charset="0"/>
              </a:rPr>
              <a:t>російський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cs typeface="Arial" charset="0"/>
              </a:rPr>
              <a:t> художник-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cs typeface="Arial" charset="0"/>
              </a:rPr>
              <a:t>реаліст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cs typeface="Arial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cs typeface="Arial" charset="0"/>
              </a:rPr>
              <a:t>українського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cs typeface="Arial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cs typeface="Arial" charset="0"/>
              </a:rPr>
              <a:t>походження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cs typeface="Arial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cs typeface="Arial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cs typeface="Arial" charset="0"/>
              </a:rPr>
            </a:b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Comic Sans MS" pitchFamily="66" charset="0"/>
              <a:cs typeface="Arial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147248" cy="61950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Ілля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Рєпін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залишив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багату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й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різноманітну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мистецьку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спадщину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,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його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ранні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розписи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церков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в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Україні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знищені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під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час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війни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,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численні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жанрові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,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побутові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картини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,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портрети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і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твори на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історичні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теми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зберігаються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в музеях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Росії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,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України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</a:p>
          <a:p>
            <a:pPr algn="ctr">
              <a:buNone/>
            </a:pPr>
            <a:endParaRPr lang="ru-RU" sz="2800" b="1" i="1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Найвідоміші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твори: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«Бурлаки на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Волзі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» (1870—73),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«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Іван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Грозний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і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син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його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Іван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» (1881-85),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«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Царівна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Софія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» (1879),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«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Засідання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Держ.Ради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» (1901-03).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00px-Ilia_Efimovich_Repin_(1844-1930)_-_Volga_Boatmen_(1870-187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192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46" y="32454"/>
            <a:ext cx="9159146" cy="682554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9406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9113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113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8122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32656"/>
            <a:ext cx="8640960" cy="63367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На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українські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теми:</a:t>
            </a:r>
          </a:p>
          <a:p>
            <a:pPr algn="ctr"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«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Запорожці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пишуть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листа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турецькому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султанові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» (1880-91, один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варіант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у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Москві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,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другий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 —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у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Харківському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Державному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Музеї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образотворчого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мистецтва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);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«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Вечорниці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» (1881),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«Гайдамака» (1902),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«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Чорноморська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вольниця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» (1903),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«Гопак» (1930, не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закінчений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).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«Портрет І. С. 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Тургенєва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»,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«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Етюд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академічної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натурниці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»,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«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Солоха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і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дяк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»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epin_Cossack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6080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19256" cy="52589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 Живопис </a:t>
            </a:r>
            <a:r>
              <a:rPr lang="uk-UA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- вид образотворчого мистецтва, пов'язаний з передачею зорових образів за допомогою нанесення фарб на тверду або гнучку основу</a:t>
            </a:r>
            <a:r>
              <a:rPr lang="uk-UA" sz="2800" b="1" i="1" dirty="0" smtClean="0">
                <a:latin typeface="Comic Sans MS" pitchFamily="66" charset="0"/>
              </a:rPr>
              <a:t>.</a:t>
            </a:r>
            <a:r>
              <a:rPr lang="uk-UA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.</a:t>
            </a:r>
            <a:r>
              <a:rPr lang="uk-UA" sz="2800" b="1" i="1" dirty="0" smtClean="0">
                <a:latin typeface="Comic Sans MS" pitchFamily="66" charset="0"/>
              </a:rPr>
              <a:t> </a:t>
            </a:r>
            <a:r>
              <a:rPr lang="uk-UA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Як і інші види мистецтва, живопис може виконувати пізнавальну, естетичну, релігійну, ідеологічну, філософську, соціально-виховну або документальну функції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" y="0"/>
            <a:ext cx="9134063" cy="681161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8067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79852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1068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620688"/>
            <a:ext cx="5105400" cy="3399656"/>
          </a:xfrm>
        </p:spPr>
        <p:txBody>
          <a:bodyPr>
            <a:normAutofit/>
          </a:bodyPr>
          <a:lstStyle/>
          <a:p>
            <a:r>
              <a:rPr lang="uk-UA" sz="4800" b="1" i="1" dirty="0" smtClean="0">
                <a:latin typeface="Comic Sans MS" pitchFamily="66" charset="0"/>
              </a:rPr>
              <a:t>ПЕЙЗАЖНИЙ ЖИВОПИС</a:t>
            </a:r>
            <a:endParaRPr lang="ru-RU" sz="4800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00px-Isaac_Levitan_selfportrait18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268760"/>
            <a:ext cx="4968552" cy="5209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859216" cy="8047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Ісаак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32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Ілліч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32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Левітан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— </a:t>
            </a:r>
            <a:r>
              <a:rPr lang="ru-RU" sz="32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російський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художник</a:t>
            </a:r>
            <a:r>
              <a:rPr lang="ru-RU" sz="2400" b="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.</a:t>
            </a:r>
            <a:endParaRPr lang="ru-RU" sz="2400" b="0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908720"/>
            <a:ext cx="7787208" cy="54750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Підмосковна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природа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зачарувала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Левітана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,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він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працював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без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усталю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.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Взагалі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,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Підмосков'я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,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мабуть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,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слід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назвати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першим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коханням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художника. Два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щасливих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літа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(1875-76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рр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..)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Він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провів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у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Бабкіно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,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поблизу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від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Нового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Єрусалиму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. 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43px-Levitan_SolnechnyDen1876_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70" y="0"/>
            <a:ext cx="913183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7239000" cy="78296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Сонячний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День</a:t>
            </a:r>
            <a:b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1876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0159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" y="4192"/>
            <a:ext cx="9132979" cy="748447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8282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404664"/>
            <a:ext cx="5105400" cy="3615680"/>
          </a:xfrm>
        </p:spPr>
        <p:txBody>
          <a:bodyPr>
            <a:normAutofit/>
          </a:bodyPr>
          <a:lstStyle/>
          <a:p>
            <a:r>
              <a:rPr lang="uk-UA" sz="4800" b="1" i="1" dirty="0" smtClean="0">
                <a:latin typeface="Comic Sans MS" pitchFamily="66" charset="0"/>
              </a:rPr>
              <a:t>ПОРТРЕТНИЙ</a:t>
            </a:r>
            <a:br>
              <a:rPr lang="uk-UA" sz="4800" b="1" i="1" dirty="0" smtClean="0">
                <a:latin typeface="Comic Sans MS" pitchFamily="66" charset="0"/>
              </a:rPr>
            </a:br>
            <a:r>
              <a:rPr lang="uk-UA" sz="4800" b="1" i="1" dirty="0" smtClean="0">
                <a:latin typeface="Comic Sans MS" pitchFamily="66" charset="0"/>
              </a:rPr>
              <a:t>ЖИВОПИС</a:t>
            </a:r>
            <a:endParaRPr lang="ru-RU" sz="4800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242" y="980728"/>
            <a:ext cx="4809864" cy="526297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cs typeface="Arial" charset="0"/>
              </a:rPr>
              <a:t>Валентин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cs typeface="Arial" charset="0"/>
              </a:rPr>
              <a:t>Олександрович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Сєро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cs typeface="Arial" charset="0"/>
              </a:rPr>
              <a:t>в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cs typeface="Arial" charset="0"/>
              </a:rPr>
              <a:t> ( (19)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cs typeface="Arial" charset="0"/>
              </a:rPr>
              <a:t>січня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cs typeface="Arial" charset="0"/>
              </a:rPr>
              <a:t> 1865, Петербург — † 22 листопада (5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cs typeface="Arial" charset="0"/>
              </a:rPr>
              <a:t>грудня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cs typeface="Arial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cs typeface="Arial" charset="0"/>
              </a:rPr>
              <a:t>1911, Москва) —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cs typeface="Arial" charset="0"/>
              </a:rPr>
              <a:t>російський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cs typeface="Arial" charset="0"/>
              </a:rPr>
              <a:t> художник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cs typeface="Arial" charset="0"/>
              </a:rPr>
              <a:t>кінця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cs typeface="Arial" charset="0"/>
              </a:rPr>
              <a:t> 19 — початку 20 ст.,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cs typeface="Arial" charset="0"/>
              </a:rPr>
              <a:t>представник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cs typeface="Arial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cs typeface="Arial" charset="0"/>
              </a:rPr>
              <a:t>російської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cs typeface="Arial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cs typeface="Arial" charset="0"/>
              </a:rPr>
              <a:t>гілки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cs typeface="Arial" charset="0"/>
              </a:rPr>
              <a:t> 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cs typeface="Arial" charset="0"/>
              </a:rPr>
              <a:t>імпресіонізму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cs typeface="Arial" charset="0"/>
              </a:rPr>
              <a:t>.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cs typeface="Arial" charset="0"/>
              </a:rPr>
              <a:t>Малював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cs typeface="Arial" charset="0"/>
              </a:rPr>
              <a:t> 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cs typeface="Arial" charset="0"/>
              </a:rPr>
              <a:t>портрети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cs typeface="Arial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cs typeface="Arial" charset="0"/>
              </a:rPr>
              <a:t>побутові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cs typeface="Arial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cs typeface="Arial" charset="0"/>
              </a:rPr>
              <a:t>картини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cs typeface="Arial" charset="0"/>
              </a:rPr>
              <a:t>, 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cs typeface="Arial" charset="0"/>
              </a:rPr>
              <a:t>пейзажі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cs typeface="Arial" charset="0"/>
              </a:rPr>
              <a:t>.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cs typeface="Arial" charset="0"/>
              </a:rPr>
              <a:t>Зробив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cs typeface="Arial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cs typeface="Arial" charset="0"/>
              </a:rPr>
              <a:t>спроби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cs typeface="Arial" charset="0"/>
              </a:rPr>
              <a:t> в 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cs typeface="Arial" charset="0"/>
              </a:rPr>
              <a:t>стінопису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cs typeface="Arial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cs typeface="Arial" charset="0"/>
              </a:rPr>
              <a:t>Надзвичайно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cs typeface="Arial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cs typeface="Arial" charset="0"/>
              </a:rPr>
              <a:t>обдарований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cs typeface="Arial" charset="0"/>
              </a:rPr>
              <a:t> художник-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cs typeface="Arial" charset="0"/>
              </a:rPr>
              <a:t>графік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cs typeface="Arial" charset="0"/>
              </a:rPr>
              <a:t>. </a:t>
            </a:r>
          </a:p>
        </p:txBody>
      </p:sp>
      <p:pic>
        <p:nvPicPr>
          <p:cNvPr id="4" name="Содержимое 3" descr="250px-Walentin_Aleksandrovich_Serov_Self-Portrait,_1880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427984" y="722649"/>
            <a:ext cx="4514949" cy="5779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1124744"/>
            <a:ext cx="5105400" cy="2592288"/>
          </a:xfrm>
        </p:spPr>
        <p:txBody>
          <a:bodyPr>
            <a:normAutofit/>
          </a:bodyPr>
          <a:lstStyle/>
          <a:p>
            <a:r>
              <a:rPr lang="uk-UA" sz="6000" i="1" dirty="0" smtClean="0">
                <a:latin typeface="Comic Sans MS" pitchFamily="66" charset="0"/>
              </a:rPr>
              <a:t>Історичний </a:t>
            </a:r>
            <a:br>
              <a:rPr lang="uk-UA" sz="6000" i="1" dirty="0" smtClean="0">
                <a:latin typeface="Comic Sans MS" pitchFamily="66" charset="0"/>
              </a:rPr>
            </a:br>
            <a:r>
              <a:rPr lang="uk-UA" sz="6000" i="1" dirty="0" smtClean="0">
                <a:latin typeface="Comic Sans MS" pitchFamily="66" charset="0"/>
              </a:rPr>
              <a:t>живопис</a:t>
            </a:r>
            <a:endParaRPr lang="ru-RU" sz="6000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368" y="764704"/>
            <a:ext cx="8291264" cy="4104456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 </a:t>
            </a:r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творчому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доробку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майстра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важко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виділити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головні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і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неголовні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твори. </a:t>
            </a:r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Він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натхненно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і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завзято </a:t>
            </a:r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брався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до </a:t>
            </a:r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всякої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роботи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і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тому </a:t>
            </a:r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значно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збільшив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кількість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шедеврів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мистецтва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449px-Portrait_of_Princess_Olga_Orlo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1999" y="5427444"/>
            <a:ext cx="39966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Ольга Орлова, Фрагмент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7393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188640" y="5733256"/>
            <a:ext cx="8229600" cy="1252728"/>
          </a:xfrm>
        </p:spPr>
        <p:txBody>
          <a:bodyPr>
            <a:normAutofit/>
          </a:bodyPr>
          <a:lstStyle/>
          <a:p>
            <a:r>
              <a:rPr lang="uk-UA" sz="2400" b="1" i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Дівчина з персиками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8074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707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396552" y="5733256"/>
            <a:ext cx="4320480" cy="1252728"/>
          </a:xfrm>
        </p:spPr>
        <p:txBody>
          <a:bodyPr>
            <a:normAutofit/>
          </a:bodyPr>
          <a:lstStyle/>
          <a:p>
            <a:r>
              <a:rPr lang="uk-UA" sz="2800" b="1" i="1" dirty="0" err="1" smtClean="0">
                <a:solidFill>
                  <a:schemeClr val="bg1"/>
                </a:solidFill>
                <a:latin typeface="Comic Sans MS" pitchFamily="66" charset="0"/>
              </a:rPr>
              <a:t>Мика</a:t>
            </a:r>
            <a:r>
              <a:rPr lang="uk-UA" sz="2800" b="1" i="1" dirty="0" smtClean="0">
                <a:solidFill>
                  <a:schemeClr val="bg1"/>
                </a:solidFill>
                <a:latin typeface="Comic Sans MS" pitchFamily="66" charset="0"/>
              </a:rPr>
              <a:t> Морозов</a:t>
            </a:r>
            <a:endParaRPr lang="ru-RU" sz="2800" b="1" i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6066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05812"/>
            <a:ext cx="4680520" cy="51125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Віктор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Михайлович Васнецов 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(15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травня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1848 — 23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липня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1926, Москва) —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російський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художник, один з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авторів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розписів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у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Володимирському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соборі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Києві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.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200px-Wiktor_Michajlowitsch_Wassnezow_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0" y="1204460"/>
            <a:ext cx="3620323" cy="4579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91264" cy="5979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У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творчості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Васнецова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яскраво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представлені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різні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жанри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,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що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стали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етапами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дуже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цікавої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еволюції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: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від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побутовго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малювання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до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казки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,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від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станкового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живопису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до монументального,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від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приземленості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сподвижників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до прообразу стилю модерн. На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ранньому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етапі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в роботах Васнецова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переважали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побутові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сюжети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.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Пізніше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головним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напрямом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стає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билинно-історичне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 — «Витязь на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роздоріжжі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» (1882)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00px-19-v_2h_Vasnetso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00px-Igorsvya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675" y="0"/>
            <a:ext cx="913743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648072"/>
          </a:xfrm>
        </p:spPr>
        <p:txBody>
          <a:bodyPr>
            <a:noAutofit/>
          </a:bodyPr>
          <a:lstStyle/>
          <a:p>
            <a:pPr algn="l"/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«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Після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побоїща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Ігоря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Святославича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з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половцями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» (1880)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20688"/>
            <a:ext cx="8515672" cy="61230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кінці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1890-х все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помітніше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місце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в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його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творчості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посідає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релігійна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тема (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роботи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у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Володимирському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соборі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в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Києві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і в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храмі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Воскресіння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в Санкт-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Петербурзі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,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акварельні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малюнки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і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підготовчі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оригінали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стінного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живопису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для собору святого Владимира).</a:t>
            </a:r>
          </a:p>
          <a:p>
            <a:pPr algn="ctr">
              <a:buNone/>
            </a:pP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Після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жовтневого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перевороту 1917 р Васнецов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продовжував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працювати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над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народними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казковими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темами,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створюючи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полотна «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Бій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Добрині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Микитича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з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семиголовим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Змієм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Гориничем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» (1918); «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Кощій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Безсмертний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» (1917–1926). Фасад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Третьяковської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галереї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виконаний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за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його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малюнками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0" y="0"/>
            <a:ext cx="9227909" cy="689315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532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162</TotalTime>
  <Words>345</Words>
  <Application>Microsoft Office PowerPoint</Application>
  <PresentationFormat>Экран (4:3)</PresentationFormat>
  <Paragraphs>44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Волна</vt:lpstr>
      <vt:lpstr>РОСІЙСЬКИЙ ЖИВОПИС</vt:lpstr>
      <vt:lpstr>Презентация PowerPoint</vt:lpstr>
      <vt:lpstr>Історичний  живопис</vt:lpstr>
      <vt:lpstr>Презентация PowerPoint</vt:lpstr>
      <vt:lpstr>Презентация PowerPoint</vt:lpstr>
      <vt:lpstr>Презентация PowerPoint</vt:lpstr>
      <vt:lpstr>«Після побоїща Ігоря Святославича з половцями» (1880)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ПЕЙЗАЖНИЙ ЖИВОПИС</vt:lpstr>
      <vt:lpstr>Ісаак Ілліч Левітан — російський художник.</vt:lpstr>
      <vt:lpstr>Презентация PowerPoint</vt:lpstr>
      <vt:lpstr>Сонячний День 1876</vt:lpstr>
      <vt:lpstr>Презентация PowerPoint</vt:lpstr>
      <vt:lpstr>Презентация PowerPoint</vt:lpstr>
      <vt:lpstr>ПОРТРЕТНИЙ ЖИВОПИС</vt:lpstr>
      <vt:lpstr>Презентация PowerPoint</vt:lpstr>
      <vt:lpstr>В творчому доробку майстра важко виділити головні і неголовні твори. Він натхненно і завзято брався до всякої роботи і тому значно збільшив кількість шедеврів мистецтва.</vt:lpstr>
      <vt:lpstr>Презентация PowerPoint</vt:lpstr>
      <vt:lpstr>Дівчина з персиками</vt:lpstr>
      <vt:lpstr>Мика Морозов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ОЛЕГ</cp:lastModifiedBy>
  <cp:revision>17</cp:revision>
  <dcterms:created xsi:type="dcterms:W3CDTF">2012-10-18T16:23:28Z</dcterms:created>
  <dcterms:modified xsi:type="dcterms:W3CDTF">2013-12-10T17:46:14Z</dcterms:modified>
</cp:coreProperties>
</file>