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2" autoAdjust="0"/>
    <p:restoredTop sz="94660"/>
  </p:normalViewPr>
  <p:slideViewPr>
    <p:cSldViewPr>
      <p:cViewPr varScale="1">
        <p:scale>
          <a:sx n="69" d="100"/>
          <a:sy n="69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5B88-F8A7-4FD2-B2BE-52E041EBCD62}" type="datetimeFigureOut">
              <a:rPr lang="uk-UA"/>
              <a:pPr>
                <a:defRPr/>
              </a:pPr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D2D9-A6B2-4C45-8DA8-8E9AE416DC0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1F2DF-5DCD-434B-8E6B-949C653DECCF}" type="datetimeFigureOut">
              <a:rPr lang="uk-UA"/>
              <a:pPr>
                <a:defRPr/>
              </a:pPr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378E-5422-4702-9B7A-DEF91F3462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DD72-7E0D-44FD-A247-F67BBF4E96FC}" type="datetimeFigureOut">
              <a:rPr lang="uk-UA"/>
              <a:pPr>
                <a:defRPr/>
              </a:pPr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4971-74F4-4328-B3A7-895FA75617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A5ED-6965-4B58-AD05-3D8DCEDEBF51}" type="datetimeFigureOut">
              <a:rPr lang="uk-UA"/>
              <a:pPr>
                <a:defRPr/>
              </a:pPr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4F2F-E276-4139-B036-3BE8D9070A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17CD-AF0A-49C8-A839-94FD75577680}" type="datetimeFigureOut">
              <a:rPr lang="uk-UA"/>
              <a:pPr>
                <a:defRPr/>
              </a:pPr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6BC24-7B37-460E-B36D-A5E2BF9C55E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C6DAF-7D28-46E1-9622-CDEF6258AEAD}" type="datetimeFigureOut">
              <a:rPr lang="uk-UA"/>
              <a:pPr>
                <a:defRPr/>
              </a:pPr>
              <a:t>20.03.2014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20FE-F64A-44C9-9222-08DBE836B38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11B9-6C74-4B56-B387-DFF714D12F53}" type="datetimeFigureOut">
              <a:rPr lang="uk-UA"/>
              <a:pPr>
                <a:defRPr/>
              </a:pPr>
              <a:t>20.03.2014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75E5-E981-4642-9B2F-52697F5BBED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6273-AF1D-4BBC-B939-E5532E28CEAE}" type="datetimeFigureOut">
              <a:rPr lang="uk-UA"/>
              <a:pPr>
                <a:defRPr/>
              </a:pPr>
              <a:t>20.03.2014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F60E-0A11-45C0-904A-A531B4F40BD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1D254-819A-4834-A151-7A4B205FECDF}" type="datetimeFigureOut">
              <a:rPr lang="uk-UA"/>
              <a:pPr>
                <a:defRPr/>
              </a:pPr>
              <a:t>20.03.2014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0CD5D-2C70-4DD8-8790-A572B4BFC9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BCCA-8377-47E3-AC4A-28E3F0B3A3C1}" type="datetimeFigureOut">
              <a:rPr lang="uk-UA"/>
              <a:pPr>
                <a:defRPr/>
              </a:pPr>
              <a:t>20.03.2014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8072-16DC-482B-B7C5-E4099FE45E2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7C164-3093-40CA-AAF5-6826890EBAFE}" type="datetimeFigureOut">
              <a:rPr lang="uk-UA"/>
              <a:pPr>
                <a:defRPr/>
              </a:pPr>
              <a:t>20.03.2014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DD23-50A0-4D6C-A775-D3993CAD38D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DA08E0-A0AA-4C33-9D6E-A2B8E863B02C}" type="datetimeFigureOut">
              <a:rPr lang="uk-UA"/>
              <a:pPr>
                <a:defRPr/>
              </a:pPr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F2D7FF-67F5-421D-B422-46EE37936CD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://static1.purepeople.ru/articles/7/30/17/@/23466-svadba-kejt-637x0-2.jpg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://www.glomu.ru/images/6799/19/67991999.jpg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hyperlink" Target="http://daypic.ru/wp-content/uploads/2011/04/3237.jpg" TargetMode="External"/><Relationship Id="rId15" Type="http://schemas.openxmlformats.org/officeDocument/2006/relationships/image" Target="../media/image18.png"/><Relationship Id="rId10" Type="http://schemas.openxmlformats.org/officeDocument/2006/relationships/hyperlink" Target="http://farm3.staticflickr.com/2344/1544420179_3dedfc35b8_z.jpg?zz=1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404813"/>
            <a:ext cx="3887788" cy="2952750"/>
          </a:xfrm>
        </p:spPr>
        <p:txBody>
          <a:bodyPr>
            <a:noAutofit/>
          </a:bodyPr>
          <a:lstStyle/>
          <a:p>
            <a:r>
              <a:rPr lang="de-DE" sz="72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de-DE" sz="72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sz="7200" i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4005263"/>
            <a:ext cx="30956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bg1"/>
                </a:solidFill>
                <a:latin typeface="Eras Bold ITC" pitchFamily="34" charset="0"/>
              </a:rPr>
              <a:t>The presentation is </a:t>
            </a:r>
            <a:br>
              <a:rPr lang="en-US" sz="2400" i="1">
                <a:solidFill>
                  <a:schemeClr val="bg1"/>
                </a:solidFill>
                <a:latin typeface="Eras Bold ITC" pitchFamily="34" charset="0"/>
              </a:rPr>
            </a:br>
            <a:r>
              <a:rPr lang="en-US" sz="2400" i="1">
                <a:solidFill>
                  <a:schemeClr val="bg1"/>
                </a:solidFill>
                <a:latin typeface="Eras Bold ITC" pitchFamily="34" charset="0"/>
              </a:rPr>
              <a:t>made by</a:t>
            </a:r>
            <a:r>
              <a:rPr lang="uk-UA" sz="2400" i="1">
                <a:solidFill>
                  <a:schemeClr val="bg1"/>
                </a:solidFill>
                <a:latin typeface="Eras Bold ITC" pitchFamily="34" charset="0"/>
              </a:rPr>
              <a:t/>
            </a:r>
            <a:br>
              <a:rPr lang="uk-UA" sz="2400" i="1">
                <a:solidFill>
                  <a:schemeClr val="bg1"/>
                </a:solidFill>
                <a:latin typeface="Eras Bold ITC" pitchFamily="34" charset="0"/>
              </a:rPr>
            </a:br>
            <a:r>
              <a:rPr lang="en-US" sz="2400" i="1">
                <a:solidFill>
                  <a:schemeClr val="bg1"/>
                </a:solidFill>
                <a:latin typeface="Eras Bold ITC" pitchFamily="34" charset="0"/>
              </a:rPr>
              <a:t>Liliya Hreskiv</a:t>
            </a:r>
            <a:br>
              <a:rPr lang="en-US" sz="2400" i="1">
                <a:solidFill>
                  <a:schemeClr val="bg1"/>
                </a:solidFill>
                <a:latin typeface="Eras Bold ITC" pitchFamily="34" charset="0"/>
              </a:rPr>
            </a:br>
            <a:r>
              <a:rPr lang="en-US" sz="2400" i="1">
                <a:solidFill>
                  <a:schemeClr val="bg1"/>
                </a:solidFill>
                <a:latin typeface="Eras Bold ITC" pitchFamily="34" charset="0"/>
              </a:rPr>
              <a:t>class 10-B</a:t>
            </a:r>
          </a:p>
          <a:p>
            <a:pPr>
              <a:spcBef>
                <a:spcPct val="50000"/>
              </a:spcBef>
            </a:pPr>
            <a:endParaRPr lang="ru-RU" sz="2400" i="1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3850" y="620713"/>
            <a:ext cx="4535488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5400" i="1">
                <a:solidFill>
                  <a:schemeClr val="bg1"/>
                </a:solidFill>
              </a:rPr>
              <a:t>Her Majesty The Queen</a:t>
            </a:r>
            <a:br>
              <a:rPr lang="de-DE" sz="5400" i="1">
                <a:solidFill>
                  <a:schemeClr val="bg1"/>
                </a:solidFill>
              </a:rPr>
            </a:br>
            <a:r>
              <a:rPr lang="de-DE" sz="5400" i="1">
                <a:solidFill>
                  <a:schemeClr val="bg1"/>
                </a:solidFill>
              </a:rPr>
              <a:t>Elizabeth II</a:t>
            </a:r>
            <a:br>
              <a:rPr lang="de-DE" sz="5400" i="1">
                <a:solidFill>
                  <a:schemeClr val="bg1"/>
                </a:solidFill>
              </a:rPr>
            </a:br>
            <a:endParaRPr lang="ru-RU" sz="54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88913"/>
            <a:ext cx="8928100" cy="6480175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endParaRPr lang="en-US" sz="2800" smtClean="0"/>
          </a:p>
          <a:p>
            <a:pPr marL="0" indent="0" algn="ctr">
              <a:buFont typeface="Arial" charset="0"/>
              <a:buNone/>
            </a:pPr>
            <a:r>
              <a:rPr lang="en-US" sz="2800" smtClean="0"/>
              <a:t>      </a:t>
            </a:r>
            <a:r>
              <a:rPr lang="en-US" sz="2200" b="1" i="1" smtClean="0">
                <a:latin typeface="Raavi" pitchFamily="34" charset="0"/>
              </a:rPr>
              <a:t>You can write to Her Majesty</a:t>
            </a:r>
          </a:p>
          <a:p>
            <a:pPr marL="0" indent="0" algn="ctr">
              <a:buFont typeface="Arial" charset="0"/>
              <a:buNone/>
            </a:pPr>
            <a:r>
              <a:rPr lang="en-US" sz="2200" b="1" i="1" smtClean="0">
                <a:latin typeface="Raavi" pitchFamily="34" charset="0"/>
              </a:rPr>
              <a:t> at the following address:</a:t>
            </a:r>
            <a:br>
              <a:rPr lang="en-US" sz="2200" b="1" i="1" smtClean="0">
                <a:latin typeface="Raavi" pitchFamily="34" charset="0"/>
              </a:rPr>
            </a:br>
            <a:r>
              <a:rPr lang="en-US" sz="2200" b="1" i="1" smtClean="0">
                <a:latin typeface="Raavi" pitchFamily="34" charset="0"/>
              </a:rPr>
              <a:t>Her Majesty The Queen</a:t>
            </a:r>
            <a:br>
              <a:rPr lang="en-US" sz="2200" b="1" i="1" smtClean="0">
                <a:latin typeface="Raavi" pitchFamily="34" charset="0"/>
              </a:rPr>
            </a:br>
            <a:r>
              <a:rPr lang="en-US" sz="2200" b="1" i="1" smtClean="0">
                <a:latin typeface="Raavi" pitchFamily="34" charset="0"/>
              </a:rPr>
              <a:t>Buckingham Palace</a:t>
            </a:r>
            <a:br>
              <a:rPr lang="en-US" sz="2200" b="1" i="1" smtClean="0">
                <a:latin typeface="Raavi" pitchFamily="34" charset="0"/>
              </a:rPr>
            </a:br>
            <a:r>
              <a:rPr lang="en-US" sz="2200" b="1" i="1" smtClean="0">
                <a:latin typeface="Raavi" pitchFamily="34" charset="0"/>
              </a:rPr>
              <a:t>London SW1A 1AA</a:t>
            </a:r>
          </a:p>
          <a:p>
            <a:pPr marL="0" indent="0" algn="ctr">
              <a:buFont typeface="Arial" charset="0"/>
              <a:buNone/>
            </a:pPr>
            <a:r>
              <a:rPr lang="en-US" sz="2200" b="1" i="1" smtClean="0">
                <a:latin typeface="Raavi" pitchFamily="34" charset="0"/>
              </a:rPr>
              <a:t>If you wish to write a formal letter, you can open with 'Madam' and close the letter with the form 'I have the honour to be, Madam, Your Majesty's humble and obedient servant'. </a:t>
            </a:r>
            <a:br>
              <a:rPr lang="en-US" sz="2200" b="1" i="1" smtClean="0">
                <a:latin typeface="Raavi" pitchFamily="34" charset="0"/>
              </a:rPr>
            </a:br>
            <a:r>
              <a:rPr lang="en-US" sz="2200" b="1" i="1" smtClean="0">
                <a:latin typeface="Raavi" pitchFamily="34" charset="0"/>
              </a:rPr>
              <a:t/>
            </a:r>
            <a:br>
              <a:rPr lang="en-US" sz="2200" b="1" i="1" smtClean="0">
                <a:latin typeface="Raavi" pitchFamily="34" charset="0"/>
              </a:rPr>
            </a:br>
            <a:r>
              <a:rPr lang="en-US" sz="2200" b="1" i="1" smtClean="0">
                <a:latin typeface="Raavi" pitchFamily="34" charset="0"/>
              </a:rPr>
              <a:t>This traditional approach is by no means obligatory. You should feel free to write in whatever style you feel comfortable.</a:t>
            </a:r>
          </a:p>
          <a:p>
            <a:pPr marL="0" indent="0"/>
            <a:endParaRPr lang="uk-UA" sz="2200" b="1" i="1" smtClean="0">
              <a:solidFill>
                <a:schemeClr val="bg1"/>
              </a:solidFill>
              <a:latin typeface="Raav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4800"/>
            <a:ext cx="8785225" cy="655320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z="2200" b="1" smtClean="0">
                <a:solidFill>
                  <a:schemeClr val="bg1"/>
                </a:solidFill>
                <a:latin typeface="Bodoni MT Black" pitchFamily="18" charset="0"/>
              </a:rPr>
              <a:t>The Queen is Head of State of </a:t>
            </a:r>
            <a:r>
              <a:rPr lang="en-US" sz="2200" b="1" smtClean="0">
                <a:latin typeface="Bodoni MT Black" pitchFamily="18" charset="0"/>
              </a:rPr>
              <a:t>the</a:t>
            </a:r>
          </a:p>
          <a:p>
            <a:pPr marL="0" indent="0">
              <a:buFont typeface="Arial" charset="0"/>
              <a:buNone/>
            </a:pPr>
            <a:r>
              <a:rPr lang="en-US" sz="2200" b="1" smtClean="0">
                <a:solidFill>
                  <a:schemeClr val="bg1"/>
                </a:solidFill>
                <a:latin typeface="Bodoni MT Black" pitchFamily="18" charset="0"/>
              </a:rPr>
              <a:t>UK and 15 other </a:t>
            </a:r>
          </a:p>
          <a:p>
            <a:pPr marL="0" indent="0">
              <a:buFont typeface="Arial" charset="0"/>
              <a:buNone/>
            </a:pPr>
            <a:r>
              <a:rPr lang="en-US" sz="2200" b="1" smtClean="0">
                <a:solidFill>
                  <a:schemeClr val="bg1"/>
                </a:solidFill>
                <a:latin typeface="Bodoni MT Black" pitchFamily="18" charset="0"/>
              </a:rPr>
              <a:t>Commonwealth realms. </a:t>
            </a:r>
          </a:p>
          <a:p>
            <a:pPr marL="0" indent="0">
              <a:buFont typeface="Arial" charset="0"/>
              <a:buNone/>
            </a:pPr>
            <a:r>
              <a:rPr lang="en-US" sz="2200" b="1" smtClean="0">
                <a:solidFill>
                  <a:schemeClr val="bg1"/>
                </a:solidFill>
                <a:latin typeface="Bodoni MT Black" pitchFamily="18" charset="0"/>
              </a:rPr>
              <a:t>The elder daughter </a:t>
            </a:r>
            <a:r>
              <a:rPr lang="en-US" sz="2200" b="1" smtClean="0">
                <a:latin typeface="Bodoni MT Black" pitchFamily="18" charset="0"/>
              </a:rPr>
              <a:t>of King George</a:t>
            </a:r>
            <a:r>
              <a:rPr lang="en-US" sz="2200" b="1" smtClean="0">
                <a:solidFill>
                  <a:schemeClr val="bg1"/>
                </a:solidFill>
                <a:latin typeface="Bodoni MT Black" pitchFamily="18" charset="0"/>
              </a:rPr>
              <a:t> VI</a:t>
            </a:r>
          </a:p>
          <a:p>
            <a:pPr marL="0" indent="0">
              <a:buFont typeface="Arial" charset="0"/>
              <a:buNone/>
            </a:pPr>
            <a:r>
              <a:rPr lang="en-US" sz="2200" b="1" smtClean="0">
                <a:solidFill>
                  <a:schemeClr val="bg1"/>
                </a:solidFill>
                <a:latin typeface="Bodoni MT Black" pitchFamily="18" charset="0"/>
              </a:rPr>
              <a:t> and Queen </a:t>
            </a:r>
            <a:r>
              <a:rPr lang="en-US" sz="2200" b="1" smtClean="0">
                <a:latin typeface="Bodoni MT Black" pitchFamily="18" charset="0"/>
              </a:rPr>
              <a:t>Elizabeth, </a:t>
            </a:r>
          </a:p>
          <a:p>
            <a:pPr marL="0" indent="0">
              <a:buFont typeface="Arial" charset="0"/>
              <a:buNone/>
            </a:pPr>
            <a:r>
              <a:rPr lang="en-US" sz="2200" b="1" smtClean="0">
                <a:solidFill>
                  <a:schemeClr val="bg1"/>
                </a:solidFill>
                <a:latin typeface="Bodoni MT Black" pitchFamily="18" charset="0"/>
              </a:rPr>
              <a:t>she was</a:t>
            </a:r>
            <a:r>
              <a:rPr lang="en-US" sz="2200" b="1" smtClean="0">
                <a:latin typeface="Bodoni MT Black" pitchFamily="18" charset="0"/>
              </a:rPr>
              <a:t> born in 1926 and became</a:t>
            </a:r>
            <a:r>
              <a:rPr lang="en-US" sz="2200" b="1" smtClean="0">
                <a:solidFill>
                  <a:schemeClr val="bg1"/>
                </a:solidFill>
                <a:latin typeface="Bodoni MT Black" pitchFamily="18" charset="0"/>
              </a:rPr>
              <a:t> </a:t>
            </a:r>
          </a:p>
          <a:p>
            <a:pPr marL="0" indent="0">
              <a:buFont typeface="Arial" charset="0"/>
              <a:buNone/>
            </a:pPr>
            <a:r>
              <a:rPr lang="en-US" sz="2200" b="1" smtClean="0">
                <a:solidFill>
                  <a:schemeClr val="bg1"/>
                </a:solidFill>
                <a:latin typeface="Bodoni MT Black" pitchFamily="18" charset="0"/>
              </a:rPr>
              <a:t>Queen </a:t>
            </a:r>
            <a:r>
              <a:rPr lang="en-US" sz="2200" b="1" smtClean="0">
                <a:latin typeface="Bodoni MT Black" pitchFamily="18" charset="0"/>
              </a:rPr>
              <a:t>at the age of 25, and has </a:t>
            </a:r>
          </a:p>
          <a:p>
            <a:pPr marL="0" indent="0">
              <a:buFont typeface="Arial" charset="0"/>
              <a:buNone/>
            </a:pPr>
            <a:r>
              <a:rPr lang="en-US" sz="2200" b="1" smtClean="0">
                <a:solidFill>
                  <a:schemeClr val="bg1"/>
                </a:solidFill>
                <a:latin typeface="Bodoni MT Black" pitchFamily="18" charset="0"/>
              </a:rPr>
              <a:t>reigned</a:t>
            </a:r>
            <a:r>
              <a:rPr lang="en-US" sz="2200" b="1" smtClean="0">
                <a:latin typeface="Bodoni MT Black" pitchFamily="18" charset="0"/>
              </a:rPr>
              <a:t> through more than five</a:t>
            </a:r>
            <a:r>
              <a:rPr lang="en-US" sz="2200" b="1" smtClean="0">
                <a:solidFill>
                  <a:schemeClr val="bg1"/>
                </a:solidFill>
                <a:latin typeface="Bodoni MT Black" pitchFamily="18" charset="0"/>
              </a:rPr>
              <a:t> </a:t>
            </a:r>
          </a:p>
          <a:p>
            <a:pPr marL="0" indent="0">
              <a:buFont typeface="Arial" charset="0"/>
              <a:buNone/>
            </a:pPr>
            <a:r>
              <a:rPr lang="en-US" sz="2200" b="1" smtClean="0">
                <a:solidFill>
                  <a:schemeClr val="bg1"/>
                </a:solidFill>
                <a:latin typeface="Bodoni MT Black" pitchFamily="18" charset="0"/>
              </a:rPr>
              <a:t>decades of enormous social change </a:t>
            </a:r>
          </a:p>
          <a:p>
            <a:pPr marL="0" indent="0">
              <a:buFont typeface="Arial" charset="0"/>
              <a:buNone/>
            </a:pPr>
            <a:r>
              <a:rPr lang="en-US" sz="2200" b="1" smtClean="0">
                <a:solidFill>
                  <a:schemeClr val="bg1"/>
                </a:solidFill>
                <a:latin typeface="Bodoni MT Black" pitchFamily="18" charset="0"/>
              </a:rPr>
              <a:t>A </a:t>
            </a:r>
            <a:r>
              <a:rPr lang="en-US" sz="2200" b="1" smtClean="0">
                <a:latin typeface="Bodoni MT Black" pitchFamily="18" charset="0"/>
              </a:rPr>
              <a:t>nd</a:t>
            </a:r>
            <a:r>
              <a:rPr lang="en-US" sz="2200" b="1" smtClean="0">
                <a:solidFill>
                  <a:schemeClr val="bg1"/>
                </a:solidFill>
                <a:latin typeface="Bodoni MT Black" pitchFamily="18" charset="0"/>
              </a:rPr>
              <a:t> </a:t>
            </a:r>
            <a:r>
              <a:rPr lang="en-US" sz="2200" b="1" smtClean="0">
                <a:latin typeface="Bodoni MT Black" pitchFamily="18" charset="0"/>
              </a:rPr>
              <a:t>development. </a:t>
            </a:r>
          </a:p>
          <a:p>
            <a:pPr marL="0" indent="0">
              <a:buFont typeface="Arial" charset="0"/>
              <a:buNone/>
            </a:pPr>
            <a:r>
              <a:rPr lang="en-US" sz="2200" b="1" smtClean="0">
                <a:latin typeface="Bodoni MT Black" pitchFamily="18" charset="0"/>
              </a:rPr>
              <a:t>  The Queen is </a:t>
            </a:r>
          </a:p>
          <a:p>
            <a:pPr marL="0" indent="0">
              <a:buFont typeface="Arial" charset="0"/>
              <a:buNone/>
            </a:pPr>
            <a:r>
              <a:rPr lang="en-US" sz="2200" b="1" smtClean="0">
                <a:latin typeface="Bodoni MT Black" pitchFamily="18" charset="0"/>
              </a:rPr>
              <a:t> married to Prince Philip, </a:t>
            </a:r>
          </a:p>
          <a:p>
            <a:pPr marL="0" indent="0">
              <a:buFont typeface="Arial" charset="0"/>
              <a:buNone/>
            </a:pPr>
            <a:r>
              <a:rPr lang="en-US" sz="2200" b="1" smtClean="0">
                <a:latin typeface="Bodoni MT Black" pitchFamily="18" charset="0"/>
              </a:rPr>
              <a:t> Duke of Edinburgh and has </a:t>
            </a:r>
          </a:p>
          <a:p>
            <a:pPr marL="0" indent="0">
              <a:buFont typeface="Arial" charset="0"/>
              <a:buNone/>
            </a:pPr>
            <a:r>
              <a:rPr lang="en-US" sz="2200" b="1" smtClean="0">
                <a:latin typeface="Bodoni MT Black" pitchFamily="18" charset="0"/>
              </a:rPr>
              <a:t> four children and eight </a:t>
            </a:r>
          </a:p>
          <a:p>
            <a:pPr marL="0" indent="0">
              <a:buFont typeface="Arial" charset="0"/>
              <a:buNone/>
            </a:pPr>
            <a:r>
              <a:rPr lang="en-US" sz="2200" b="1" smtClean="0">
                <a:latin typeface="Bodoni MT Black" pitchFamily="18" charset="0"/>
              </a:rPr>
              <a:t> grandchildren. </a:t>
            </a:r>
            <a:endParaRPr lang="uk-UA" sz="2200" b="1" smtClean="0">
              <a:latin typeface="Bodoni MT Black" pitchFamily="18" charset="0"/>
            </a:endParaRPr>
          </a:p>
          <a:p>
            <a:pPr marL="0" indent="0"/>
            <a:endParaRPr lang="uk-UA" sz="2200" b="1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856662" cy="6481762"/>
          </a:xfrm>
        </p:spPr>
        <p:txBody>
          <a:bodyPr>
            <a:normAutofit/>
          </a:bodyPr>
          <a:lstStyle/>
          <a:p>
            <a:pPr marL="0" indent="0" algn="r">
              <a:buFont typeface="Arial" charset="0"/>
              <a:buNone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Queen was born at </a:t>
            </a:r>
          </a:p>
          <a:p>
            <a:pPr marL="0" indent="0" algn="r">
              <a:buFont typeface="Arial" charset="0"/>
              <a:buNone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2.40am on</a:t>
            </a:r>
          </a:p>
          <a:p>
            <a:pPr marL="0" indent="0" algn="r">
              <a:buFont typeface="Arial" charset="0"/>
              <a:buNone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21 April 1926 at 17 Bruton</a:t>
            </a:r>
          </a:p>
          <a:p>
            <a:pPr marL="0" indent="0" algn="r">
              <a:buFont typeface="Arial" charset="0"/>
              <a:buNone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Street in Mayfair, London.</a:t>
            </a:r>
          </a:p>
          <a:p>
            <a:pPr marL="0" indent="0" algn="r">
              <a:buFont typeface="Arial" charset="0"/>
              <a:buNone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She was the first child of</a:t>
            </a:r>
          </a:p>
          <a:p>
            <a:pPr marL="0" indent="0" algn="r">
              <a:buFont typeface="Arial" charset="0"/>
              <a:buNone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Duke and Duchess of York,</a:t>
            </a:r>
          </a:p>
          <a:p>
            <a:pPr marL="0" indent="0" algn="r">
              <a:buFont typeface="Arial" charset="0"/>
              <a:buNone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who later became King George</a:t>
            </a:r>
          </a:p>
          <a:p>
            <a:pPr marL="0" indent="0" algn="r">
              <a:buFont typeface="Arial" charset="0"/>
              <a:buNone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VI and Queen Elizabeth.</a:t>
            </a:r>
          </a:p>
          <a:p>
            <a:pPr marL="0" indent="0" algn="r">
              <a:buFont typeface="Arial" charset="0"/>
              <a:buNone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 the time she stood third in</a:t>
            </a:r>
          </a:p>
          <a:p>
            <a:pPr marL="0" indent="0" algn="r">
              <a:buFont typeface="Arial" charset="0"/>
              <a:buNone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line of succession to the throne</a:t>
            </a:r>
          </a:p>
          <a:p>
            <a:pPr marL="0" indent="0" algn="r">
              <a:buFont typeface="Arial" charset="0"/>
              <a:buNone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after Edward, Prince of Wales (later King Edward VIII),</a:t>
            </a:r>
          </a:p>
          <a:p>
            <a:pPr marL="0" indent="0" algn="r">
              <a:buFont typeface="Arial" charset="0"/>
              <a:buNone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her father, The Duke of York.</a:t>
            </a:r>
          </a:p>
          <a:p>
            <a:pPr marL="0" indent="0" algn="r">
              <a:buFont typeface="Arial" charset="0"/>
              <a:buNone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But it was not expected that her father would become King, or that she would become Queen.</a:t>
            </a:r>
          </a:p>
          <a:p>
            <a:pPr marL="0" indent="0"/>
            <a:endParaRPr lang="uk-UA" b="1" smtClean="0">
              <a:solidFill>
                <a:srgbClr val="40315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0"/>
            <a:ext cx="8928100" cy="67421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13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13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13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13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13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13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13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13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13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13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13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1300" smtClean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</a:pPr>
            <a:r>
              <a:rPr lang="en-US" sz="1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avi" pitchFamily="34" charset="0"/>
              </a:rPr>
              <a:t>Princess Elizabeth was educated at home with Princess Margaret, her younger sister.</a:t>
            </a:r>
          </a:p>
          <a:p>
            <a:pPr algn="ctr">
              <a:buFont typeface="Arial" charset="0"/>
              <a:buNone/>
            </a:pPr>
            <a:r>
              <a:rPr lang="en-US" sz="1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avi" pitchFamily="34" charset="0"/>
              </a:rPr>
              <a:t>After her father succeeded to the throne in 1936 and she became heir presumptive, she started to study constitutional history and law as preparation for her future role. </a:t>
            </a:r>
            <a:br>
              <a:rPr lang="en-US" sz="1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avi" pitchFamily="34" charset="0"/>
              </a:rPr>
            </a:br>
            <a:r>
              <a:rPr lang="en-US" sz="1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avi" pitchFamily="34" charset="0"/>
              </a:rPr>
              <a:t/>
            </a:r>
            <a:br>
              <a:rPr lang="en-US" sz="1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avi" pitchFamily="34" charset="0"/>
              </a:rPr>
            </a:br>
            <a:r>
              <a:rPr lang="en-US" sz="1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avi" pitchFamily="34" charset="0"/>
              </a:rPr>
              <a:t>She received tuition from her father, as well as sessions with Henry Marten, the Vice-Provost of Eton. She was also instructed in religion by the Archbishop of Canterbury.</a:t>
            </a:r>
          </a:p>
          <a:p>
            <a:pPr algn="ctr">
              <a:buFont typeface="Arial" charset="0"/>
              <a:buNone/>
            </a:pPr>
            <a:r>
              <a:rPr lang="en-US" sz="1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avi" pitchFamily="34" charset="0"/>
              </a:rPr>
              <a:t>Princess Elizabeth also learned French from a number of French and Belgian governesses. It is a skill which has stood The Queen in good stead, as she often has cause to use it when speaking to ambassadors and heads of state from French-speaking countries, and when visiting French-speaking areas of Canada.</a:t>
            </a:r>
          </a:p>
          <a:p>
            <a:pPr algn="ctr">
              <a:buFont typeface="Arial" charset="0"/>
              <a:buNone/>
            </a:pPr>
            <a:r>
              <a:rPr lang="en-US" sz="1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avi" pitchFamily="34" charset="0"/>
              </a:rPr>
              <a:t>Princess Elizabeth also studied art and music, learned to ride, and became a strong swimmer. She won the Children's Challenge Shield at London's Bath Club when she was thirteen.</a:t>
            </a:r>
          </a:p>
          <a:p>
            <a:pPr>
              <a:lnSpc>
                <a:spcPct val="80000"/>
              </a:lnSpc>
            </a:pPr>
            <a:endParaRPr lang="uk-UA" sz="1800" b="1" i="1" smtClean="0">
              <a:solidFill>
                <a:schemeClr val="bg1"/>
              </a:solidFill>
              <a:latin typeface="Raav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1300"/>
            <a:ext cx="4464050" cy="3735388"/>
          </a:xfrm>
        </p:spPr>
        <p:txBody>
          <a:bodyPr>
            <a:normAutofit/>
          </a:bodyPr>
          <a:lstStyle/>
          <a:p>
            <a:pPr algn="l"/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animal lover since childhood, </a:t>
            </a:r>
            <a:b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Queen takes </a:t>
            </a:r>
            <a:b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keen and highly </a:t>
            </a:r>
            <a:b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knowledgeable </a:t>
            </a:r>
            <a:b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interest in horses.</a:t>
            </a:r>
            <a:b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Other interests include walking in the</a:t>
            </a:r>
            <a:b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countryside and working her Labradors, </a:t>
            </a:r>
            <a:b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which were bred at Sandringham.</a:t>
            </a:r>
            <a:r>
              <a:rPr lang="en-US" sz="4000" smtClean="0"/>
              <a:t/>
            </a:r>
            <a:br>
              <a:rPr lang="en-US" sz="4000" smtClean="0"/>
            </a:br>
            <a:endParaRPr lang="uk-UA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1275" y="0"/>
            <a:ext cx="6562725" cy="4826000"/>
          </a:xfrm>
        </p:spPr>
        <p:txBody>
          <a:bodyPr>
            <a:normAutofit/>
          </a:bodyPr>
          <a:lstStyle/>
          <a:p>
            <a:pPr marL="0" indent="0" algn="r">
              <a:lnSpc>
                <a:spcPct val="80000"/>
              </a:lnSpc>
              <a:buFont typeface="Arial" charset="0"/>
              <a:buNone/>
            </a:pP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lesser known interest is 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</a:pP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Scottish country dancing.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</a:pP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Each year during her stay 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</a:pP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 Balmoral Castle, The Queen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</a:pP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gives dances known as 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</a:pP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Gillies' Balls, 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</a:pP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 neighbours, 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</a:pP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estate and Castle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</a:pP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staff and 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</a:pP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members of the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</a:pP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local community.</a:t>
            </a:r>
          </a:p>
          <a:p>
            <a:pPr marL="0" indent="0">
              <a:lnSpc>
                <a:spcPct val="80000"/>
              </a:lnSpc>
            </a:pPr>
            <a:endParaRPr lang="uk-UA" sz="27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88913"/>
            <a:ext cx="8497887" cy="6669087"/>
          </a:xfrm>
        </p:spPr>
        <p:txBody>
          <a:bodyPr rtlCol="0">
            <a:normAutofit fontScale="77500" lnSpcReduction="20000"/>
          </a:bodyPr>
          <a:lstStyle/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An important part of the work of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Queen is to support and encourage public and voluntary service.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One of the ways in which Her Majesty does this is through involvement </a:t>
            </a:r>
            <a:r>
              <a:rPr lang="en-US" dirty="0" smtClean="0">
                <a:solidFill>
                  <a:schemeClr val="bg1"/>
                </a:solidFill>
              </a:rPr>
              <a:t>with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charities and </a:t>
            </a:r>
            <a:r>
              <a:rPr lang="en-US" dirty="0" smtClean="0">
                <a:solidFill>
                  <a:schemeClr val="bg1"/>
                </a:solidFill>
              </a:rPr>
              <a:t>other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organisations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The Queen has </a:t>
            </a:r>
            <a:r>
              <a:rPr lang="en-US" dirty="0" smtClean="0">
                <a:solidFill>
                  <a:schemeClr val="bg1"/>
                </a:solidFill>
              </a:rPr>
              <a:t>over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600 patronages.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These cover every area of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charity and voluntary sector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from opportunities for young people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 preservation of wildlife </a:t>
            </a:r>
            <a:r>
              <a:rPr lang="en-US" dirty="0" smtClean="0">
                <a:solidFill>
                  <a:schemeClr val="bg1"/>
                </a:solidFill>
              </a:rPr>
              <a:t>and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 environment.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Involvement with these </a:t>
            </a:r>
            <a:r>
              <a:rPr lang="en-US" dirty="0" err="1">
                <a:solidFill>
                  <a:schemeClr val="bg1"/>
                </a:solidFill>
              </a:rPr>
              <a:t>organisations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helps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err="1">
                <a:solidFill>
                  <a:schemeClr val="bg1"/>
                </a:solidFill>
              </a:rPr>
              <a:t>recognise</a:t>
            </a:r>
            <a:r>
              <a:rPr lang="en-US" dirty="0">
                <a:solidFill>
                  <a:schemeClr val="bg1"/>
                </a:solidFill>
              </a:rPr>
              <a:t> their achievements,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helps to </a:t>
            </a:r>
            <a:r>
              <a:rPr lang="en-US" dirty="0" err="1">
                <a:solidFill>
                  <a:schemeClr val="bg1"/>
                </a:solidFill>
              </a:rPr>
              <a:t>recognise</a:t>
            </a:r>
            <a:r>
              <a:rPr lang="en-US" dirty="0">
                <a:solidFill>
                  <a:schemeClr val="bg1"/>
                </a:solidFill>
              </a:rPr>
              <a:t> the contributions of many different sectors of public life. 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smtClean="0">
                <a:solidFill>
                  <a:schemeClr val="bg1"/>
                </a:solidFill>
              </a:rPr>
              <a:t>The Queen and The Duke of Edinburgh celebrated their 64th wedding anniversary on     20 November 2011.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solidFill>
                  <a:schemeClr val="bg1"/>
                </a:solidFill>
              </a:rPr>
              <a:t>They have four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solidFill>
                  <a:schemeClr val="bg1"/>
                </a:solidFill>
              </a:rPr>
              <a:t> children, eight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solidFill>
                  <a:schemeClr val="bg1"/>
                </a:solidFill>
              </a:rPr>
              <a:t> grandchildren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solidFill>
                  <a:schemeClr val="bg1"/>
                </a:solidFill>
              </a:rPr>
              <a:t> and three 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solidFill>
                  <a:schemeClr val="bg1"/>
                </a:solidFill>
              </a:rPr>
              <a:t>great-grandchildren..</a:t>
            </a:r>
          </a:p>
          <a:p>
            <a:pPr marL="0" indent="0">
              <a:buFont typeface="Arial" charset="0"/>
              <a:buNone/>
            </a:pPr>
            <a:endParaRPr lang="en-US" sz="2400" b="1" smtClean="0">
              <a:solidFill>
                <a:srgbClr val="99FFCC"/>
              </a:solidFill>
            </a:endParaRPr>
          </a:p>
          <a:p>
            <a:pPr marL="0" indent="0">
              <a:buFont typeface="Arial" charset="0"/>
              <a:buNone/>
            </a:pPr>
            <a:endParaRPr lang="en-US" sz="2400" b="1" smtClean="0">
              <a:solidFill>
                <a:srgbClr val="99FFCC"/>
              </a:solidFill>
            </a:endParaRPr>
          </a:p>
          <a:p>
            <a:pPr marL="0" indent="0">
              <a:buFont typeface="Arial" charset="0"/>
              <a:buNone/>
            </a:pPr>
            <a:endParaRPr lang="en-US" sz="2400" b="1" smtClean="0">
              <a:solidFill>
                <a:srgbClr val="99FFCC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sz="2400" b="1" smtClean="0">
                <a:solidFill>
                  <a:srgbClr val="FF0000"/>
                </a:solidFill>
              </a:rPr>
              <a:t>Family life has been an essential support to The Queen throughout her reign. The family usually spends Christmas together at Sandringham  in Norfolk, attending church on Christmas Day. </a:t>
            </a:r>
            <a:br>
              <a:rPr lang="en-US" sz="2400" b="1" smtClean="0">
                <a:solidFill>
                  <a:srgbClr val="FF0000"/>
                </a:solidFill>
              </a:rPr>
            </a:br>
            <a:r>
              <a:rPr lang="en-US" sz="2400" b="1" smtClean="0">
                <a:solidFill>
                  <a:srgbClr val="FF0000"/>
                </a:solidFill>
              </a:rPr>
              <a:t>And in the summer of 2006, The Queen celebrated her 80th birthday by taking a cruise with all her family through the Western Isles of Scotland.</a:t>
            </a:r>
            <a:endParaRPr lang="uk-UA" sz="2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250825" y="549275"/>
            <a:ext cx="3754438" cy="5792788"/>
          </a:xfrm>
        </p:spPr>
        <p:txBody>
          <a:bodyPr/>
          <a:lstStyle/>
          <a:p>
            <a:r>
              <a:rPr lang="ru-RU" sz="3000" b="1" smtClean="0">
                <a:solidFill>
                  <a:srgbClr val="002060"/>
                </a:solidFill>
              </a:rPr>
              <a:t>The queen marks </a:t>
            </a:r>
            <a:r>
              <a:rPr lang="ru-RU" sz="3000" b="1" smtClean="0">
                <a:solidFill>
                  <a:srgbClr val="002060"/>
                </a:solidFill>
                <a:latin typeface="Broadway" pitchFamily="82" charset="0"/>
              </a:rPr>
              <a:t>her birthday </a:t>
            </a:r>
            <a:r>
              <a:rPr lang="en-US" sz="3000" b="1" smtClean="0">
                <a:solidFill>
                  <a:srgbClr val="002060"/>
                </a:solidFill>
                <a:latin typeface="Broadway" pitchFamily="82" charset="0"/>
              </a:rPr>
              <a:t> </a:t>
            </a:r>
            <a:r>
              <a:rPr lang="ru-RU" sz="3000" b="1" smtClean="0">
                <a:solidFill>
                  <a:srgbClr val="002060"/>
                </a:solidFill>
                <a:latin typeface="Broadway" pitchFamily="82" charset="0"/>
              </a:rPr>
              <a:t>twice a year</a:t>
            </a:r>
            <a:r>
              <a:rPr lang="ru-RU" sz="3000" b="1" smtClean="0">
                <a:solidFill>
                  <a:srgbClr val="002060"/>
                </a:solidFill>
              </a:rPr>
              <a:t>:  privately on the  actual birthday which  is </a:t>
            </a:r>
            <a:r>
              <a:rPr lang="en-US" sz="3000" b="1" smtClean="0">
                <a:solidFill>
                  <a:srgbClr val="002060"/>
                </a:solidFill>
              </a:rPr>
              <a:t>on the 21st April</a:t>
            </a:r>
          </a:p>
          <a:p>
            <a:r>
              <a:rPr lang="ru-RU" sz="3000" b="1" smtClean="0">
                <a:solidFill>
                  <a:srgbClr val="002060"/>
                </a:solidFill>
              </a:rPr>
              <a:t>and officially  with the "Trooping  the Colo</a:t>
            </a:r>
            <a:r>
              <a:rPr lang="en-US" sz="3000" b="1" smtClean="0">
                <a:solidFill>
                  <a:srgbClr val="002060"/>
                </a:solidFill>
              </a:rPr>
              <a:t>u</a:t>
            </a:r>
            <a:r>
              <a:rPr lang="ru-RU" sz="3000" b="1" smtClean="0">
                <a:solidFill>
                  <a:srgbClr val="002060"/>
                </a:solidFill>
              </a:rPr>
              <a:t>r" ceremony held in June, when the weather is better.</a:t>
            </a:r>
          </a:p>
          <a:p>
            <a:endParaRPr lang="ru-RU" sz="3000" smtClean="0"/>
          </a:p>
        </p:txBody>
      </p:sp>
      <p:pic>
        <p:nvPicPr>
          <p:cNvPr id="22533" name="Picture 5" descr="queen-elizabeth-birthday__o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692150"/>
            <a:ext cx="4397375" cy="567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44" name="Прямоугольник 4"/>
          <p:cNvSpPr>
            <a:spLocks noChangeArrowheads="1"/>
          </p:cNvSpPr>
          <p:nvPr/>
        </p:nvSpPr>
        <p:spPr bwMode="auto">
          <a:xfrm>
            <a:off x="4124325" y="3952875"/>
            <a:ext cx="1574800" cy="113665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Harry</a:t>
            </a:r>
            <a:endParaRPr lang="ru-RU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45" name="Прямоугольник 5"/>
          <p:cNvSpPr>
            <a:spLocks noChangeArrowheads="1"/>
          </p:cNvSpPr>
          <p:nvPr/>
        </p:nvSpPr>
        <p:spPr bwMode="auto">
          <a:xfrm>
            <a:off x="2149475" y="4314825"/>
            <a:ext cx="1662113" cy="1042988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William</a:t>
            </a:r>
            <a:endParaRPr lang="ru-RU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46" name="Прямоугольник 7"/>
          <p:cNvSpPr>
            <a:spLocks noChangeArrowheads="1"/>
          </p:cNvSpPr>
          <p:nvPr/>
        </p:nvSpPr>
        <p:spPr bwMode="auto">
          <a:xfrm>
            <a:off x="3044825" y="1931988"/>
            <a:ext cx="1685925" cy="1065212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Anne</a:t>
            </a:r>
            <a:endParaRPr lang="ru-RU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47" name="Прямоугольник 8"/>
          <p:cNvSpPr>
            <a:spLocks noChangeArrowheads="1"/>
          </p:cNvSpPr>
          <p:nvPr/>
        </p:nvSpPr>
        <p:spPr bwMode="auto">
          <a:xfrm>
            <a:off x="649288" y="1914525"/>
            <a:ext cx="1671637" cy="1054100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Charles</a:t>
            </a:r>
            <a:endParaRPr lang="ru-RU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48" name="Прямоугольник 9"/>
          <p:cNvSpPr>
            <a:spLocks noChangeArrowheads="1"/>
          </p:cNvSpPr>
          <p:nvPr/>
        </p:nvSpPr>
        <p:spPr bwMode="auto">
          <a:xfrm>
            <a:off x="5080000" y="1931988"/>
            <a:ext cx="1724025" cy="1050925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Andrew</a:t>
            </a:r>
            <a:endParaRPr lang="ru-RU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49" name="Прямоугольник 11"/>
          <p:cNvSpPr>
            <a:spLocks noChangeArrowheads="1"/>
          </p:cNvSpPr>
          <p:nvPr/>
        </p:nvSpPr>
        <p:spPr bwMode="auto">
          <a:xfrm>
            <a:off x="1692275" y="115888"/>
            <a:ext cx="1943100" cy="1222375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en-US">
                <a:solidFill>
                  <a:srgbClr val="0070C0"/>
                </a:solidFill>
                <a:ea typeface="Calibri" pitchFamily="34" charset="0"/>
              </a:rPr>
              <a:t>Elizabeth</a:t>
            </a:r>
          </a:p>
          <a:p>
            <a:pPr algn="ctr"/>
            <a:r>
              <a:rPr lang="en-US">
                <a:solidFill>
                  <a:srgbClr val="0070C0"/>
                </a:solidFill>
                <a:ea typeface="Calibri" pitchFamily="34" charset="0"/>
              </a:rPr>
              <a:t>                II</a:t>
            </a:r>
            <a:endParaRPr lang="ru-RU">
              <a:solidFill>
                <a:srgbClr val="0070C0"/>
              </a:solidFill>
              <a:ea typeface="Calibri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lang="ru-RU" sz="160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50" name="Прямоугольник 12"/>
          <p:cNvSpPr>
            <a:spLocks noChangeArrowheads="1"/>
          </p:cNvSpPr>
          <p:nvPr/>
        </p:nvSpPr>
        <p:spPr bwMode="auto">
          <a:xfrm>
            <a:off x="4756150" y="187325"/>
            <a:ext cx="1619250" cy="1146175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Prince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Philip</a:t>
            </a:r>
            <a:endParaRPr lang="ru-RU" sz="200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51" name="Прямоугольник 13"/>
          <p:cNvSpPr>
            <a:spLocks noChangeArrowheads="1"/>
          </p:cNvSpPr>
          <p:nvPr/>
        </p:nvSpPr>
        <p:spPr bwMode="auto">
          <a:xfrm>
            <a:off x="1574800" y="5641975"/>
            <a:ext cx="1906588" cy="1019175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Kate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Middleton</a:t>
            </a:r>
            <a:r>
              <a:rPr lang="ru-RU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lang="ru-RU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635375" y="936625"/>
            <a:ext cx="10858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162050" y="1562100"/>
            <a:ext cx="6291263" cy="47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53313" y="1562100"/>
            <a:ext cx="165100" cy="330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635375" y="1573213"/>
            <a:ext cx="0" cy="3222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084638" y="936625"/>
            <a:ext cx="0" cy="6302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71575" y="1566863"/>
            <a:ext cx="0" cy="3333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144588" y="2778125"/>
            <a:ext cx="9525" cy="4381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43000" y="3076575"/>
            <a:ext cx="1485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624138" y="3076575"/>
            <a:ext cx="1792287" cy="903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2936875" y="5357813"/>
            <a:ext cx="6350" cy="2571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942013" y="1609725"/>
            <a:ext cx="0" cy="3222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563" name="Прямоугольник 1035"/>
          <p:cNvSpPr>
            <a:spLocks noChangeArrowheads="1"/>
          </p:cNvSpPr>
          <p:nvPr/>
        </p:nvSpPr>
        <p:spPr bwMode="auto">
          <a:xfrm>
            <a:off x="4651375" y="5759450"/>
            <a:ext cx="38814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3600" u="sng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ROYAL FAMILY</a:t>
            </a:r>
            <a:endParaRPr lang="ru-RU" sz="3600" u="sng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64" name="Picture 5" descr="Elizabeth_II_greets_NASA_GSFC_employees%2C_May_8%2C_2007_edit"/>
          <p:cNvPicPr>
            <a:picLocks noChangeAspect="1" noChangeArrowheads="1"/>
          </p:cNvPicPr>
          <p:nvPr/>
        </p:nvPicPr>
        <p:blipFill>
          <a:blip r:embed="rId2"/>
          <a:srcRect l="6554" t="2348" r="12433" b="23387"/>
          <a:stretch>
            <a:fillRect/>
          </a:stretch>
        </p:blipFill>
        <p:spPr bwMode="auto">
          <a:xfrm>
            <a:off x="1692275" y="188913"/>
            <a:ext cx="8636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5" name="Рисунок 46" descr="http://aminpro.narod.ru/dopoln/kartinki/dopol/ludi/english/filipp_elizaveta_01.jpg"/>
          <p:cNvPicPr>
            <a:picLocks noChangeAspect="1" noChangeArrowheads="1"/>
          </p:cNvPicPr>
          <p:nvPr/>
        </p:nvPicPr>
        <p:blipFill>
          <a:blip r:embed="rId3"/>
          <a:srcRect b="10687"/>
          <a:stretch>
            <a:fillRect/>
          </a:stretch>
        </p:blipFill>
        <p:spPr bwMode="auto">
          <a:xfrm>
            <a:off x="4803775" y="196850"/>
            <a:ext cx="7397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6" name="Picture 4" descr="447px-Pr%C3%ADncipe_Andr%C3%A9_do_Reino_Unido"/>
          <p:cNvPicPr>
            <a:picLocks noChangeAspect="1" noChangeArrowheads="1"/>
          </p:cNvPicPr>
          <p:nvPr/>
        </p:nvPicPr>
        <p:blipFill>
          <a:blip r:embed="rId4"/>
          <a:srcRect l="10316" t="5132" r="14549" b="17696"/>
          <a:stretch>
            <a:fillRect/>
          </a:stretch>
        </p:blipFill>
        <p:spPr bwMode="auto">
          <a:xfrm>
            <a:off x="5080000" y="1931988"/>
            <a:ext cx="8620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Рисунок 50" descr="http://daypic.ru/wp-content/uploads/2011/04/3237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t="2962" r="17746" b="20921"/>
          <a:stretch>
            <a:fillRect/>
          </a:stretch>
        </p:blipFill>
        <p:spPr bwMode="auto">
          <a:xfrm>
            <a:off x="3074988" y="1931988"/>
            <a:ext cx="8128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8" name="Рисунок 51" descr="http://www.glomu.ru/images/6799/19/67991999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t="3906" r="23654" b="12656"/>
          <a:stretch>
            <a:fillRect/>
          </a:stretch>
        </p:blipFill>
        <p:spPr bwMode="auto">
          <a:xfrm>
            <a:off x="649288" y="1931988"/>
            <a:ext cx="80168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9" name="Рисунок 53" descr="http://open.az/uploads/posts/2010-11/1290840141_1.jpg"/>
          <p:cNvPicPr>
            <a:picLocks noChangeAspect="1" noChangeArrowheads="1"/>
          </p:cNvPicPr>
          <p:nvPr/>
        </p:nvPicPr>
        <p:blipFill>
          <a:blip r:embed="rId9"/>
          <a:srcRect l="9332" r="9332" b="7201"/>
          <a:stretch>
            <a:fillRect/>
          </a:stretch>
        </p:blipFill>
        <p:spPr bwMode="auto">
          <a:xfrm>
            <a:off x="4121150" y="3952875"/>
            <a:ext cx="7334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0" name="Рисунок 55" descr="http://farm3.staticflickr.com/2344/1544420179_3dedfc35b8_z.jpg?zz=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11752" t="2811" r="14516" b="24844"/>
          <a:stretch>
            <a:fillRect/>
          </a:stretch>
        </p:blipFill>
        <p:spPr bwMode="auto">
          <a:xfrm>
            <a:off x="7119938" y="1931988"/>
            <a:ext cx="83661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1" name="Рисунок 57" descr="http://lichnosti.net/photos/346/12034215203.jpg"/>
          <p:cNvPicPr>
            <a:picLocks noChangeAspect="1" noChangeArrowheads="1"/>
          </p:cNvPicPr>
          <p:nvPr/>
        </p:nvPicPr>
        <p:blipFill>
          <a:blip r:embed="rId12"/>
          <a:srcRect r="11969" b="13187"/>
          <a:stretch>
            <a:fillRect/>
          </a:stretch>
        </p:blipFill>
        <p:spPr bwMode="auto">
          <a:xfrm>
            <a:off x="2141538" y="4294188"/>
            <a:ext cx="78581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2" name="Рисунок 61" descr="http://static1.purepeople.ru/articles/7/30/17/@/23466-svadba-kejt-637x0-2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 l="39052" t="4999" r="8208" b="39874"/>
          <a:stretch>
            <a:fillRect/>
          </a:stretch>
        </p:blipFill>
        <p:spPr bwMode="auto">
          <a:xfrm>
            <a:off x="1587500" y="5641975"/>
            <a:ext cx="7334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Прямая соединительная линия 64"/>
          <p:cNvCxnSpPr/>
          <p:nvPr/>
        </p:nvCxnSpPr>
        <p:spPr>
          <a:xfrm flipH="1">
            <a:off x="2551113" y="3090863"/>
            <a:ext cx="90487" cy="13128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574" name="Рисунок 65" descr="Королевский герб Великобритании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81775" y="3890963"/>
            <a:ext cx="19097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672</Words>
  <Application>Microsoft Office PowerPoint</Application>
  <PresentationFormat>Экран (4:3)</PresentationFormat>
  <Paragraphs>103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Calibri</vt:lpstr>
      <vt:lpstr>Arial</vt:lpstr>
      <vt:lpstr>Eras Bold ITC</vt:lpstr>
      <vt:lpstr>Bodoni MT Black</vt:lpstr>
      <vt:lpstr>Raavi</vt:lpstr>
      <vt:lpstr>Broadway</vt:lpstr>
      <vt:lpstr>Times New Roman</vt:lpstr>
      <vt:lpstr>Тема Office</vt:lpstr>
      <vt:lpstr> </vt:lpstr>
      <vt:lpstr>Слайд 2</vt:lpstr>
      <vt:lpstr>Слайд 3</vt:lpstr>
      <vt:lpstr>Слайд 4</vt:lpstr>
      <vt:lpstr>An animal lover since childhood,  The Queen takes  a keen and highly  knowledgeable  interest in horses. Other interests include walking in the  countryside and working her Labradors,  which were bred at Sandringham. 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 Majesty The Queen    Elizabeth II</dc:title>
  <dc:creator>Іванка</dc:creator>
  <cp:lastModifiedBy>Админ</cp:lastModifiedBy>
  <cp:revision>9</cp:revision>
  <dcterms:created xsi:type="dcterms:W3CDTF">2013-12-05T14:44:34Z</dcterms:created>
  <dcterms:modified xsi:type="dcterms:W3CDTF">2014-03-20T20:00:37Z</dcterms:modified>
</cp:coreProperties>
</file>