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88" r:id="rId8"/>
    <p:sldId id="293" r:id="rId9"/>
    <p:sldId id="291" r:id="rId10"/>
    <p:sldId id="287" r:id="rId11"/>
    <p:sldId id="286" r:id="rId12"/>
    <p:sldId id="292" r:id="rId13"/>
    <p:sldId id="294" r:id="rId14"/>
    <p:sldId id="29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2DBE-3E13-4281-ADA2-956B6DA7193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B25A-1D6B-4074-8F1E-4CE4023F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5615-E28D-4821-AFED-4F79DE476AFE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D5DD-3841-419F-B1FB-F4887EF24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E13A-C551-49C2-BF37-F618071EC22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F499-8F8A-4899-B46F-91702233B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1C95-EACF-4B09-A2CA-6138DB68B6A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CE20-6B06-4311-98D9-407FFBCA0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BC7D-8979-4A76-9C97-E49B00754A5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5D01-BD3C-4211-8421-ECC6E8DA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218C-762F-4010-9DD5-6092E3E9EA6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46F2-0AC9-4458-BA6C-27E7719AD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95AB-8977-4ABE-A02C-EDB98390D2B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573A-EDD4-4270-BC4A-92B9FF7DB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2C65-7FB3-445D-932C-B22CAEC77A87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BB20-3F86-49BF-9546-14B2AD4FA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CB61-7C70-4A91-8E81-37B8CB90FA6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CA3B-4F71-4F7B-9721-EB56461D8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FF67-CB6F-43F8-B219-1FB8F7BC82D1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012F-AD7E-467B-A34C-1150F4713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43E4-5764-416E-869D-8ED806F87F6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0BFA-CF57-4110-8DED-5DC19902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C5291-9A0F-4EDD-B7A5-FE85B5E0D820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7BEF0-3019-425E-9821-B37E2348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Воєнні дії в 1914 році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в роки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5100" dirty="0" smtClean="0"/>
              <a:t>В </a:t>
            </a:r>
            <a:r>
              <a:rPr lang="uk-UA" sz="5100" u="sng" dirty="0" smtClean="0">
                <a:solidFill>
                  <a:srgbClr val="FF0000"/>
                </a:solidFill>
              </a:rPr>
              <a:t>російську армію </a:t>
            </a:r>
            <a:r>
              <a:rPr lang="uk-UA" sz="5100" dirty="0" smtClean="0"/>
              <a:t>було мобілізовано в роки Першої світової війни від 3,5 до 4,5 </a:t>
            </a:r>
            <a:r>
              <a:rPr lang="uk-UA" sz="5100" dirty="0" err="1" smtClean="0"/>
              <a:t>млн</a:t>
            </a:r>
            <a:r>
              <a:rPr lang="uk-UA" sz="5100" dirty="0" smtClean="0"/>
              <a:t> українців.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5100" dirty="0" smtClean="0"/>
              <a:t>В </a:t>
            </a:r>
            <a:r>
              <a:rPr lang="uk-UA" sz="5100" u="sng" dirty="0" smtClean="0">
                <a:solidFill>
                  <a:srgbClr val="FF0000"/>
                </a:solidFill>
              </a:rPr>
              <a:t>австрійську армію  </a:t>
            </a:r>
            <a:r>
              <a:rPr lang="uk-UA" sz="5100" dirty="0" smtClean="0"/>
              <a:t>було призвано понад 300 тис. українців.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5100" dirty="0" smtClean="0"/>
              <a:t>В складі австрійської армії діяв Легіон Українських січових стрільців ( УСС ) у кількості 2 тис. чоловік під командуванням М.</a:t>
            </a:r>
            <a:r>
              <a:rPr lang="uk-UA" sz="5100" dirty="0" err="1" smtClean="0"/>
              <a:t>Галушинського</a:t>
            </a:r>
            <a:r>
              <a:rPr lang="uk-UA" sz="5100" dirty="0" smtClean="0"/>
              <a:t>.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3438" y="1700213"/>
            <a:ext cx="4343400" cy="4724400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Сотник УСС Василь </a:t>
            </a:r>
            <a:r>
              <a:rPr lang="ru-RU" dirty="0" err="1"/>
              <a:t>Кучабський</a:t>
            </a:r>
            <a:r>
              <a:rPr lang="ru-RU" dirty="0"/>
              <a:t> писав: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i="1" u="sng" dirty="0">
                <a:solidFill>
                  <a:srgbClr val="FF0000"/>
                </a:solidFill>
              </a:rPr>
              <a:t>«</a:t>
            </a:r>
            <a:r>
              <a:rPr lang="ru-RU" sz="3800" b="1" i="1" u="sng" dirty="0" err="1">
                <a:solidFill>
                  <a:srgbClr val="FF0000"/>
                </a:solidFill>
              </a:rPr>
              <a:t>Під</a:t>
            </a:r>
            <a:r>
              <a:rPr lang="ru-RU" sz="3800" b="1" i="1" u="sng" dirty="0">
                <a:solidFill>
                  <a:srgbClr val="FF0000"/>
                </a:solidFill>
              </a:rPr>
              <a:t> час </a:t>
            </a:r>
            <a:r>
              <a:rPr lang="ru-RU" sz="3800" b="1" i="1" u="sng" dirty="0" err="1">
                <a:solidFill>
                  <a:srgbClr val="FF0000"/>
                </a:solidFill>
              </a:rPr>
              <a:t>боїв</a:t>
            </a:r>
            <a:r>
              <a:rPr lang="ru-RU" sz="3800" b="1" i="1" u="sng" dirty="0">
                <a:solidFill>
                  <a:srgbClr val="FF0000"/>
                </a:solidFill>
              </a:rPr>
              <a:t>, у </a:t>
            </a:r>
            <a:r>
              <a:rPr lang="ru-RU" sz="3800" b="1" i="1" u="sng" dirty="0" err="1">
                <a:solidFill>
                  <a:srgbClr val="FF0000"/>
                </a:solidFill>
              </a:rPr>
              <a:t>яких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відзначилися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Українські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січові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стрільці</a:t>
            </a:r>
            <a:r>
              <a:rPr lang="ru-RU" sz="3800" b="1" i="1" u="sng" dirty="0">
                <a:solidFill>
                  <a:srgbClr val="FF0000"/>
                </a:solidFill>
              </a:rPr>
              <a:t>, </a:t>
            </a:r>
            <a:r>
              <a:rPr lang="ru-RU" sz="3800" b="1" i="1" u="sng" dirty="0" err="1" smtClean="0">
                <a:solidFill>
                  <a:srgbClr val="FF0000"/>
                </a:solidFill>
              </a:rPr>
              <a:t>австрійським</a:t>
            </a:r>
            <a:r>
              <a:rPr lang="ru-RU" sz="3800" b="1" i="1" u="sng" dirty="0" smtClean="0">
                <a:solidFill>
                  <a:srgbClr val="FF0000"/>
                </a:solidFill>
              </a:rPr>
              <a:t> </a:t>
            </a:r>
            <a:r>
              <a:rPr lang="ru-RU" sz="3800" b="1" i="1" u="sng" dirty="0">
                <a:solidFill>
                  <a:srgbClr val="FF0000"/>
                </a:solidFill>
              </a:rPr>
              <a:t>похвалам не </a:t>
            </a:r>
            <a:r>
              <a:rPr lang="ru-RU" sz="3800" b="1" i="1" u="sng" dirty="0" err="1">
                <a:solidFill>
                  <a:srgbClr val="FF0000"/>
                </a:solidFill>
              </a:rPr>
              <a:t>було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кінця</a:t>
            </a:r>
            <a:r>
              <a:rPr lang="ru-RU" sz="3800" b="1" i="1" u="sng" dirty="0">
                <a:solidFill>
                  <a:srgbClr val="FF0000"/>
                </a:solidFill>
              </a:rPr>
              <a:t>, </a:t>
            </a:r>
            <a:r>
              <a:rPr lang="ru-RU" sz="3800" b="1" i="1" u="sng" dirty="0" err="1">
                <a:solidFill>
                  <a:srgbClr val="FF0000"/>
                </a:solidFill>
              </a:rPr>
              <a:t>під</a:t>
            </a:r>
            <a:r>
              <a:rPr lang="ru-RU" sz="3800" b="1" i="1" u="sng" dirty="0">
                <a:solidFill>
                  <a:srgbClr val="FF0000"/>
                </a:solidFill>
              </a:rPr>
              <a:t> час же </a:t>
            </a:r>
            <a:r>
              <a:rPr lang="ru-RU" sz="3800" b="1" i="1" u="sng" dirty="0" err="1">
                <a:solidFill>
                  <a:srgbClr val="FF0000"/>
                </a:solidFill>
              </a:rPr>
              <a:t>затишшя</a:t>
            </a:r>
            <a:r>
              <a:rPr lang="ru-RU" sz="3800" b="1" i="1" u="sng" dirty="0">
                <a:solidFill>
                  <a:srgbClr val="FF0000"/>
                </a:solidFill>
              </a:rPr>
              <a:t> на </a:t>
            </a:r>
            <a:r>
              <a:rPr lang="ru-RU" sz="3800" b="1" i="1" u="sng" dirty="0" err="1">
                <a:solidFill>
                  <a:srgbClr val="FF0000"/>
                </a:solidFill>
              </a:rPr>
              <a:t>фронті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 smtClean="0">
                <a:solidFill>
                  <a:srgbClr val="FF0000"/>
                </a:solidFill>
              </a:rPr>
              <a:t>австрійським</a:t>
            </a:r>
            <a:r>
              <a:rPr lang="ru-RU" sz="3800" b="1" i="1" u="sng" dirty="0" smtClean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зневагам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теж</a:t>
            </a:r>
            <a:r>
              <a:rPr lang="ru-RU" sz="3800" b="1" i="1" u="sng" dirty="0">
                <a:solidFill>
                  <a:srgbClr val="FF0000"/>
                </a:solidFill>
              </a:rPr>
              <a:t> не </a:t>
            </a:r>
            <a:r>
              <a:rPr lang="ru-RU" sz="3800" b="1" i="1" u="sng" dirty="0" err="1">
                <a:solidFill>
                  <a:srgbClr val="FF0000"/>
                </a:solidFill>
              </a:rPr>
              <a:t>було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кінця</a:t>
            </a:r>
            <a:r>
              <a:rPr lang="ru-RU" sz="3800" b="1" i="1" u="sng" dirty="0">
                <a:solidFill>
                  <a:srgbClr val="FF0000"/>
                </a:solidFill>
              </a:rPr>
              <a:t>: </a:t>
            </a:r>
            <a:r>
              <a:rPr lang="ru-RU" sz="3800" b="1" i="1" u="sng" dirty="0" err="1">
                <a:solidFill>
                  <a:srgbClr val="FF0000"/>
                </a:solidFill>
              </a:rPr>
              <a:t>тоді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Українські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січові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стрільці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бували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smtClean="0">
                <a:solidFill>
                  <a:srgbClr val="FF0000"/>
                </a:solidFill>
              </a:rPr>
              <a:t>для </a:t>
            </a:r>
            <a:r>
              <a:rPr lang="ru-RU" sz="3800" b="1" i="1" u="sng" dirty="0" err="1">
                <a:solidFill>
                  <a:srgbClr val="FF0000"/>
                </a:solidFill>
              </a:rPr>
              <a:t>австрійців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лише</a:t>
            </a:r>
            <a:r>
              <a:rPr lang="ru-RU" sz="3800" b="1" i="1" u="sng" dirty="0">
                <a:solidFill>
                  <a:srgbClr val="FF0000"/>
                </a:solidFill>
              </a:rPr>
              <a:t> “</a:t>
            </a:r>
            <a:r>
              <a:rPr lang="ru-RU" sz="3800" b="1" i="1" u="sng" dirty="0" err="1">
                <a:solidFill>
                  <a:srgbClr val="FF0000"/>
                </a:solidFill>
              </a:rPr>
              <a:t>рутенськими</a:t>
            </a:r>
            <a:r>
              <a:rPr lang="ru-RU" sz="3800" b="1" i="1" u="sng" dirty="0">
                <a:solidFill>
                  <a:srgbClr val="FF0000"/>
                </a:solidFill>
              </a:rPr>
              <a:t> (</a:t>
            </a:r>
            <a:r>
              <a:rPr lang="ru-RU" sz="3800" b="1" i="1" u="sng" dirty="0" err="1">
                <a:solidFill>
                  <a:srgbClr val="FF0000"/>
                </a:solidFill>
              </a:rPr>
              <a:t>русинськими</a:t>
            </a:r>
            <a:r>
              <a:rPr lang="ru-RU" sz="3800" b="1" i="1" u="sng" dirty="0">
                <a:solidFill>
                  <a:srgbClr val="FF0000"/>
                </a:solidFill>
              </a:rPr>
              <a:t>) </a:t>
            </a:r>
            <a:r>
              <a:rPr lang="ru-RU" sz="3800" b="1" i="1" u="sng" dirty="0" err="1">
                <a:solidFill>
                  <a:srgbClr val="FF0000"/>
                </a:solidFill>
              </a:rPr>
              <a:t>зрадниками</a:t>
            </a:r>
            <a:r>
              <a:rPr lang="ru-RU" sz="3800" b="1" i="1" u="sng" dirty="0" smtClean="0">
                <a:solidFill>
                  <a:srgbClr val="FF0000"/>
                </a:solidFill>
              </a:rPr>
              <a:t>”».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i="1" u="sng" dirty="0">
              <a:solidFill>
                <a:srgbClr val="FF0000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err="1"/>
              <a:t>Грицак</a:t>
            </a:r>
            <a:r>
              <a:rPr lang="ru-RU" sz="2600" dirty="0"/>
              <a:t> Я. </a:t>
            </a:r>
            <a:r>
              <a:rPr lang="ru-RU" sz="2600" dirty="0" err="1"/>
              <a:t>Нарис</a:t>
            </a:r>
            <a:r>
              <a:rPr lang="ru-RU" sz="2600" dirty="0"/>
              <a:t> </a:t>
            </a:r>
            <a:r>
              <a:rPr lang="ru-RU" sz="2600" dirty="0" err="1"/>
              <a:t>історії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. </a:t>
            </a:r>
            <a:r>
              <a:rPr lang="ru-RU" sz="2600" dirty="0" err="1"/>
              <a:t>Формування</a:t>
            </a:r>
            <a:r>
              <a:rPr lang="ru-RU" sz="2600" dirty="0"/>
              <a:t> </a:t>
            </a:r>
            <a:r>
              <a:rPr lang="ru-RU" sz="2600" dirty="0" err="1"/>
              <a:t>модерної</a:t>
            </a:r>
            <a:r>
              <a:rPr lang="ru-RU" sz="2600" dirty="0"/>
              <a:t> </a:t>
            </a:r>
            <a:r>
              <a:rPr lang="ru-RU" sz="2600" dirty="0" err="1" smtClean="0"/>
              <a:t>української</a:t>
            </a:r>
            <a:r>
              <a:rPr lang="ru-RU" sz="2600" dirty="0" smtClean="0"/>
              <a:t> </a:t>
            </a:r>
            <a:r>
              <a:rPr lang="ru-RU" sz="2600" dirty="0" err="1"/>
              <a:t>нації</a:t>
            </a:r>
            <a:r>
              <a:rPr lang="ru-RU" sz="2600" dirty="0"/>
              <a:t> ХІХ–ХХ </a:t>
            </a:r>
            <a:r>
              <a:rPr lang="ru-RU" sz="2600" dirty="0" err="1"/>
              <a:t>століття</a:t>
            </a:r>
            <a:r>
              <a:rPr lang="ru-RU" sz="2600" dirty="0"/>
              <a:t>. – К., 1996. – С.109</a:t>
            </a:r>
            <a:r>
              <a:rPr lang="ru-RU" sz="2600" dirty="0" smtClean="0"/>
              <a:t>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uk-UA" sz="2600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600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err="1" smtClean="0">
                <a:solidFill>
                  <a:schemeClr val="tx1"/>
                </a:solidFill>
              </a:rPr>
              <a:t>Поміркуйте</a:t>
            </a:r>
            <a:r>
              <a:rPr lang="ru-RU" sz="5100" dirty="0">
                <a:solidFill>
                  <a:schemeClr val="tx1"/>
                </a:solidFill>
              </a:rPr>
              <a:t>, </a:t>
            </a:r>
            <a:r>
              <a:rPr lang="ru-RU" sz="5100" dirty="0" err="1">
                <a:solidFill>
                  <a:schemeClr val="tx1"/>
                </a:solidFill>
              </a:rPr>
              <a:t>чому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ставлення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австрійського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командування</a:t>
            </a:r>
            <a:r>
              <a:rPr lang="ru-RU" sz="5100" dirty="0">
                <a:solidFill>
                  <a:schemeClr val="tx1"/>
                </a:solidFill>
              </a:rPr>
              <a:t> до </a:t>
            </a:r>
            <a:r>
              <a:rPr lang="ru-RU" sz="5100" dirty="0" err="1">
                <a:solidFill>
                  <a:schemeClr val="tx1"/>
                </a:solidFill>
              </a:rPr>
              <a:t>січових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 smtClean="0">
                <a:solidFill>
                  <a:schemeClr val="tx1"/>
                </a:solidFill>
              </a:rPr>
              <a:t>стрільців</a:t>
            </a:r>
            <a:r>
              <a:rPr lang="ru-RU" sz="5100" dirty="0" smtClean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було</a:t>
            </a:r>
            <a:r>
              <a:rPr lang="ru-RU" sz="5100" dirty="0">
                <a:solidFill>
                  <a:schemeClr val="tx1"/>
                </a:solidFill>
              </a:rPr>
              <a:t> </a:t>
            </a:r>
            <a:r>
              <a:rPr lang="ru-RU" sz="5100" dirty="0" err="1">
                <a:solidFill>
                  <a:schemeClr val="tx1"/>
                </a:solidFill>
              </a:rPr>
              <a:t>неоднозначним</a:t>
            </a:r>
            <a:r>
              <a:rPr lang="ru-RU" sz="51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Бойовий шлях УСС</a:t>
            </a:r>
            <a:endParaRPr lang="ru-RU" dirty="0"/>
          </a:p>
        </p:txBody>
      </p:sp>
      <p:sp>
        <p:nvSpPr>
          <p:cNvPr id="23554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000" smtClean="0"/>
              <a:t>У кінці вересня 1914 р. сотні УСС вперше вступили в оборонні бої в районі Верецького та Ужоцького перевалів.</a:t>
            </a:r>
          </a:p>
          <a:p>
            <a:r>
              <a:rPr lang="uk-UA" sz="2000" smtClean="0"/>
              <a:t>Весною 1915 р. УСС воювали на схилах гори Маківка, де зазнали тяжких втрат.</a:t>
            </a:r>
          </a:p>
          <a:p>
            <a:r>
              <a:rPr lang="uk-UA" sz="2000" smtClean="0"/>
              <a:t>Наприкінці вересня 1915 р. УСС брали участь у боях на річці Стрипа.</a:t>
            </a:r>
          </a:p>
          <a:p>
            <a:r>
              <a:rPr lang="uk-UA" sz="2000" smtClean="0"/>
              <a:t>У серпні 1916р. полк УСС брав участь у боях поблизу Бережан.</a:t>
            </a:r>
          </a:p>
          <a:p>
            <a:r>
              <a:rPr lang="uk-UA" sz="2000" smtClean="0"/>
              <a:t>У серпні 1917р. Січові стрільці брали участь у боях біля с.Конюхи. </a:t>
            </a:r>
            <a:endParaRPr lang="ru-RU" sz="20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989138"/>
            <a:ext cx="42195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Становище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132263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Вступивши на посаду, Г. </a:t>
            </a:r>
            <a:r>
              <a:rPr lang="ru-RU" dirty="0" err="1"/>
              <a:t>Бобринський</a:t>
            </a:r>
            <a:r>
              <a:rPr lang="ru-RU" dirty="0"/>
              <a:t> заявив</a:t>
            </a:r>
            <a:r>
              <a:rPr lang="ru-RU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/>
              <a:t> </a:t>
            </a:r>
            <a:r>
              <a:rPr lang="ru-RU" sz="38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800" b="1" i="1" u="sng" dirty="0" err="1">
                <a:solidFill>
                  <a:srgbClr val="FF0000"/>
                </a:solidFill>
              </a:rPr>
              <a:t>Галичина</a:t>
            </a:r>
            <a:r>
              <a:rPr lang="ru-RU" sz="3800" b="1" i="1" u="sng" dirty="0">
                <a:solidFill>
                  <a:srgbClr val="FF0000"/>
                </a:solidFill>
              </a:rPr>
              <a:t> і </a:t>
            </a:r>
            <a:r>
              <a:rPr lang="ru-RU" sz="3800" b="1" i="1" u="sng" dirty="0" err="1">
                <a:solidFill>
                  <a:srgbClr val="FF0000"/>
                </a:solidFill>
              </a:rPr>
              <a:t>Лемківщина</a:t>
            </a:r>
            <a:r>
              <a:rPr lang="ru-RU" sz="3800" b="1" i="1" u="sng" dirty="0">
                <a:solidFill>
                  <a:srgbClr val="FF0000"/>
                </a:solidFill>
              </a:rPr>
              <a:t> – </a:t>
            </a:r>
            <a:r>
              <a:rPr lang="ru-RU" sz="3800" b="1" i="1" u="sng" dirty="0" err="1">
                <a:solidFill>
                  <a:srgbClr val="FF0000"/>
                </a:solidFill>
              </a:rPr>
              <a:t>споконвічно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корінна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частина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єдиної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великої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 smtClean="0">
                <a:solidFill>
                  <a:srgbClr val="FF0000"/>
                </a:solidFill>
              </a:rPr>
              <a:t>Русі</a:t>
            </a:r>
            <a:r>
              <a:rPr lang="ru-RU" sz="3800" b="1" i="1" u="sng" dirty="0" smtClean="0">
                <a:solidFill>
                  <a:srgbClr val="FF0000"/>
                </a:solidFill>
              </a:rPr>
              <a:t> </a:t>
            </a:r>
            <a:r>
              <a:rPr lang="ru-RU" sz="3800" b="1" i="1" u="sng" dirty="0">
                <a:solidFill>
                  <a:srgbClr val="FF0000"/>
                </a:solidFill>
              </a:rPr>
              <a:t>…все </a:t>
            </a:r>
            <a:r>
              <a:rPr lang="ru-RU" sz="3800" b="1" i="1" u="sng" dirty="0" err="1">
                <a:solidFill>
                  <a:srgbClr val="FF0000"/>
                </a:solidFill>
              </a:rPr>
              <a:t>облаштування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має</a:t>
            </a:r>
            <a:r>
              <a:rPr lang="ru-RU" sz="3800" b="1" i="1" u="sng" dirty="0">
                <a:solidFill>
                  <a:srgbClr val="FF0000"/>
                </a:solidFill>
              </a:rPr>
              <a:t> бути засновано на </a:t>
            </a:r>
            <a:r>
              <a:rPr lang="ru-RU" sz="3800" b="1" i="1" u="sng" dirty="0" err="1">
                <a:solidFill>
                  <a:srgbClr val="FF0000"/>
                </a:solidFill>
              </a:rPr>
              <a:t>російських</a:t>
            </a:r>
            <a:r>
              <a:rPr lang="ru-RU" sz="3800" b="1" i="1" u="sng" dirty="0">
                <a:solidFill>
                  <a:srgbClr val="FF0000"/>
                </a:solidFill>
              </a:rPr>
              <a:t> засадах. Я </a:t>
            </a:r>
            <a:r>
              <a:rPr lang="ru-RU" sz="3800" b="1" i="1" u="sng" dirty="0" smtClean="0">
                <a:solidFill>
                  <a:srgbClr val="FF0000"/>
                </a:solidFill>
              </a:rPr>
              <a:t> буду </a:t>
            </a:r>
            <a:r>
              <a:rPr lang="ru-RU" sz="3800" b="1" i="1" u="sng" dirty="0" err="1">
                <a:solidFill>
                  <a:srgbClr val="FF0000"/>
                </a:solidFill>
              </a:rPr>
              <a:t>вводити</a:t>
            </a:r>
            <a:r>
              <a:rPr lang="ru-RU" sz="3800" b="1" i="1" u="sng" dirty="0">
                <a:solidFill>
                  <a:srgbClr val="FF0000"/>
                </a:solidFill>
              </a:rPr>
              <a:t> тут </a:t>
            </a:r>
            <a:r>
              <a:rPr lang="ru-RU" sz="3800" b="1" i="1" u="sng" dirty="0" err="1">
                <a:solidFill>
                  <a:srgbClr val="FF0000"/>
                </a:solidFill>
              </a:rPr>
              <a:t>російську</a:t>
            </a:r>
            <a:r>
              <a:rPr lang="ru-RU" sz="3800" b="1" i="1" u="sng" dirty="0">
                <a:solidFill>
                  <a:srgbClr val="FF0000"/>
                </a:solidFill>
              </a:rPr>
              <a:t> </a:t>
            </a:r>
            <a:r>
              <a:rPr lang="ru-RU" sz="3800" b="1" i="1" u="sng" dirty="0" err="1">
                <a:solidFill>
                  <a:srgbClr val="FF0000"/>
                </a:solidFill>
              </a:rPr>
              <a:t>мову</a:t>
            </a:r>
            <a:r>
              <a:rPr lang="ru-RU" sz="3800" b="1" i="1" u="sng" dirty="0">
                <a:solidFill>
                  <a:srgbClr val="FF0000"/>
                </a:solidFill>
              </a:rPr>
              <a:t>, закон і </a:t>
            </a:r>
            <a:r>
              <a:rPr lang="ru-RU" sz="3800" b="1" i="1" u="sng" dirty="0" err="1">
                <a:solidFill>
                  <a:srgbClr val="FF0000"/>
                </a:solidFill>
              </a:rPr>
              <a:t>устрій</a:t>
            </a:r>
            <a:r>
              <a:rPr lang="ru-RU" sz="3800" b="1" i="1" u="sng" dirty="0" smtClean="0">
                <a:solidFill>
                  <a:srgbClr val="FF0000"/>
                </a:solidFill>
              </a:rPr>
              <a:t>».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800" b="1" i="1" u="sng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err="1"/>
              <a:t>Полонська</a:t>
            </a:r>
            <a:r>
              <a:rPr lang="ru-RU" sz="2100" dirty="0"/>
              <a:t>-Василенко Н. </a:t>
            </a:r>
            <a:r>
              <a:rPr lang="ru-RU" sz="2100" dirty="0" err="1"/>
              <a:t>Історія</a:t>
            </a:r>
            <a:r>
              <a:rPr lang="ru-RU" sz="2100" dirty="0"/>
              <a:t> </a:t>
            </a:r>
            <a:r>
              <a:rPr lang="ru-RU" sz="2100" dirty="0" err="1"/>
              <a:t>України</a:t>
            </a:r>
            <a:r>
              <a:rPr lang="ru-RU" sz="2100" dirty="0"/>
              <a:t>.  – </a:t>
            </a:r>
            <a:r>
              <a:rPr lang="ru-RU" sz="2100" dirty="0" smtClean="0"/>
              <a:t>К</a:t>
            </a:r>
            <a:r>
              <a:rPr lang="ru-RU" sz="2100" dirty="0"/>
              <a:t>.: </a:t>
            </a:r>
            <a:r>
              <a:rPr lang="ru-RU" sz="2100" dirty="0" err="1"/>
              <a:t>Либідь</a:t>
            </a:r>
            <a:r>
              <a:rPr lang="ru-RU" sz="2100" dirty="0"/>
              <a:t>, 1992. – Т. 2.– С. 445.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1322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1.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давали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Бобринському</a:t>
            </a:r>
            <a:r>
              <a:rPr lang="ru-RU" dirty="0"/>
              <a:t> </a:t>
            </a:r>
            <a:r>
              <a:rPr lang="ru-RU" dirty="0" err="1"/>
              <a:t>заявити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корінне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/>
              <a:t>Галичини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думка </a:t>
            </a:r>
            <a:r>
              <a:rPr lang="ru-RU" dirty="0" err="1" smtClean="0"/>
              <a:t>обґрунтованою</a:t>
            </a:r>
            <a:r>
              <a:rPr lang="ru-RU" dirty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2.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розумієте</a:t>
            </a:r>
            <a:r>
              <a:rPr lang="ru-RU" dirty="0"/>
              <a:t> слова про те,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 smtClean="0"/>
              <a:t>встановить</a:t>
            </a:r>
            <a:r>
              <a:rPr lang="ru-RU" dirty="0" smtClean="0"/>
              <a:t> </a:t>
            </a:r>
            <a:r>
              <a:rPr lang="ru-RU" dirty="0" err="1"/>
              <a:t>устрій</a:t>
            </a:r>
            <a:r>
              <a:rPr lang="ru-RU" dirty="0"/>
              <a:t>, «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російських</a:t>
            </a:r>
            <a:r>
              <a:rPr lang="ru-RU" dirty="0"/>
              <a:t> началах»?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3. </a:t>
            </a:r>
            <a:r>
              <a:rPr lang="ru-RU" dirty="0" err="1"/>
              <a:t>Поміркуйте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не </a:t>
            </a:r>
            <a:r>
              <a:rPr lang="ru-RU" dirty="0" err="1"/>
              <a:t>захотіла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на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</a:t>
            </a:r>
            <a:r>
              <a:rPr lang="ru-RU" dirty="0"/>
              <a:t>землях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та </a:t>
            </a:r>
            <a:r>
              <a:rPr lang="ru-RU" dirty="0" err="1"/>
              <a:t>національну</a:t>
            </a:r>
            <a:r>
              <a:rPr lang="ru-RU" dirty="0"/>
              <a:t> культуру. </a:t>
            </a:r>
            <a:r>
              <a:rPr lang="ru-RU" dirty="0" smtClean="0"/>
              <a:t> </a:t>
            </a:r>
            <a:r>
              <a:rPr lang="ru-RU" dirty="0" err="1" smtClean="0"/>
              <a:t>Зробіть</a:t>
            </a:r>
            <a:r>
              <a:rPr lang="ru-RU" dirty="0" smtClean="0"/>
              <a:t> </a:t>
            </a:r>
            <a:r>
              <a:rPr lang="ru-RU" dirty="0" err="1"/>
              <a:t>висновки</a:t>
            </a:r>
            <a:r>
              <a:rPr lang="ru-RU" dirty="0"/>
              <a:t>.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23850" y="6021388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Завдання: на основі п.3 § 11  визначте основні напрямки політики російського царизму на західноукраїнських землях.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царизму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Поділ </a:t>
            </a:r>
            <a:r>
              <a:rPr lang="uk-UA" dirty="0" err="1" smtClean="0"/>
              <a:t>Галицько</a:t>
            </a:r>
            <a:r>
              <a:rPr lang="uk-UA" dirty="0" smtClean="0"/>
              <a:t> – Волинського генерал – губернаторства на губернії - Львівську, Перемишльську, Тернопільську, Чернівецьку;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Призначення на посади в адміністрації російських чиновників;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Припинення видання всіх українських газет і журналів, закриття українських товариств і шкіл;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Насильницька русифікація, відкриття російських шкіл, повсюдне запровадження російської мови;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Депортація українського населення вглиб Росії;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Опора на москвофільські організації, які підтримували політику російського царизму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царизму на </a:t>
            </a:r>
            <a:r>
              <a:rPr lang="ru-RU" dirty="0" err="1"/>
              <a:t>західноукраїнських</a:t>
            </a:r>
            <a:r>
              <a:rPr lang="ru-RU" dirty="0"/>
              <a:t> землях.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6067425" cy="45259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Добре відомий своїми консервативними поглядами лідер партії кадетів П.Мілюков, член Державної думи, називав політику царського уряду в Західній Україні «</a:t>
            </a:r>
            <a:r>
              <a:rPr lang="uk-UA" dirty="0"/>
              <a:t>є</a:t>
            </a:r>
            <a:r>
              <a:rPr lang="uk-UA" dirty="0" smtClean="0"/>
              <a:t>вропейським скандалом». Прокоментуйте його висловлювання.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Чи можна політику російського царизму на західноукраїнських землях вважати окупаційним режимом?</a:t>
            </a:r>
            <a:endParaRPr lang="ru-RU" dirty="0"/>
          </a:p>
        </p:txBody>
      </p:sp>
      <p:pic>
        <p:nvPicPr>
          <p:cNvPr id="26627" name="Picture 2" descr="G:\200px-Pavel_Milyu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484313"/>
            <a:ext cx="254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 результаті яких подій західноукраїнські землі опинилися в складі Російської імперії?</a:t>
            </a:r>
          </a:p>
          <a:p>
            <a:r>
              <a:rPr lang="uk-UA" smtClean="0"/>
              <a:t>Чи можна політику російського царизму на західноукраїнських землях вважати політикою окупаційного режиму? Поясніть.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п</a:t>
            </a:r>
            <a:r>
              <a:rPr lang="uk-UA" dirty="0" smtClean="0"/>
              <a:t>ознайомитися з перебігом та наслідками воєнних дій в 1914 році на території України;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изначити, за яких обставини Східна Галичина та  Північна Буковина  були захоплені російськими військами, та визначити основні напрямки політики  російського царизму на західноукраїнських землях;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/>
              <a:t>в</a:t>
            </a:r>
            <a:r>
              <a:rPr lang="uk-UA" dirty="0" smtClean="0"/>
              <a:t>читися працювати з історичними джерелами,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робити висновки та узагальнення.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Галицька битва.</a:t>
            </a:r>
          </a:p>
          <a:p>
            <a:r>
              <a:rPr lang="uk-UA" smtClean="0"/>
              <a:t>Українські національні формування в роки Першої світової війни.</a:t>
            </a:r>
          </a:p>
          <a:p>
            <a:r>
              <a:rPr lang="uk-UA" smtClean="0"/>
              <a:t>Становище на західноукраїнських землях.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Галицька битва;</a:t>
            </a:r>
          </a:p>
          <a:p>
            <a:r>
              <a:rPr lang="uk-UA" smtClean="0"/>
              <a:t>Галицько – Волинське генерал – губернаторство;</a:t>
            </a:r>
          </a:p>
          <a:p>
            <a:r>
              <a:rPr lang="uk-UA" smtClean="0"/>
              <a:t>Окупаційний режим;</a:t>
            </a:r>
          </a:p>
          <a:p>
            <a:endParaRPr lang="uk-UA" smtClean="0"/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23 серпня 1914р. - початок Галицької битви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Чи можна політику російського царизму на західноукраїнських землях вважати політикою окупаційного режиму?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Коли розпочалася Перша світова війна?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Якими були її причини та характер?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Які були плани воюючих сторін щодо України?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 війна вплинула на український національний рух?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 чому полягала трагедія українського народу в Першій світовій війні?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6775" y="765175"/>
            <a:ext cx="4343400" cy="4724400"/>
          </a:xfrm>
        </p:spPr>
        <p:txBody>
          <a:bodyPr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/>
              <a:t>З </a:t>
            </a:r>
            <a:r>
              <a:rPr lang="ru-RU" dirty="0" err="1"/>
              <a:t>якою</a:t>
            </a:r>
            <a:r>
              <a:rPr lang="ru-RU" dirty="0"/>
              <a:t> метою 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створеноцей</a:t>
            </a:r>
            <a:r>
              <a:rPr lang="ru-RU" dirty="0" smtClean="0"/>
              <a:t> плакат?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err="1" smtClean="0"/>
              <a:t>Ліворуч</a:t>
            </a:r>
            <a:r>
              <a:rPr lang="ru-RU" dirty="0" smtClean="0"/>
              <a:t> </a:t>
            </a:r>
            <a:r>
              <a:rPr lang="ru-RU" dirty="0" err="1"/>
              <a:t>унизу</a:t>
            </a:r>
            <a:r>
              <a:rPr lang="ru-RU" dirty="0"/>
              <a:t> автор </a:t>
            </a:r>
            <a:r>
              <a:rPr lang="ru-RU" dirty="0" err="1"/>
              <a:t>розмістив</a:t>
            </a:r>
            <a:r>
              <a:rPr lang="ru-RU" dirty="0"/>
              <a:t> </a:t>
            </a:r>
            <a:r>
              <a:rPr lang="ru-RU" dirty="0" err="1" smtClean="0"/>
              <a:t>надпис</a:t>
            </a:r>
            <a:r>
              <a:rPr lang="ru-RU" dirty="0" smtClean="0"/>
              <a:t> </a:t>
            </a:r>
            <a:r>
              <a:rPr lang="ru-RU" dirty="0"/>
              <a:t>«Друга </a:t>
            </a:r>
            <a:r>
              <a:rPr lang="ru-RU" dirty="0" err="1"/>
              <a:t>вітчизняна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».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увазі</a:t>
            </a:r>
            <a:r>
              <a:rPr lang="ru-RU" dirty="0"/>
              <a:t>? Яка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 smtClean="0"/>
              <a:t>вітчизняною</a:t>
            </a:r>
            <a:r>
              <a:rPr lang="ru-RU" dirty="0" smtClean="0"/>
              <a:t>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err="1" smtClean="0"/>
              <a:t>Висловіть</a:t>
            </a:r>
            <a:r>
              <a:rPr lang="ru-RU" dirty="0" smtClean="0"/>
              <a:t> </a:t>
            </a:r>
            <a:r>
              <a:rPr lang="ru-RU" dirty="0" err="1"/>
              <a:t>ставлення</a:t>
            </a:r>
            <a:r>
              <a:rPr lang="ru-RU" dirty="0"/>
              <a:t> до гасла, яке </a:t>
            </a:r>
            <a:r>
              <a:rPr lang="ru-RU" dirty="0" err="1" smtClean="0"/>
              <a:t>домінувало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тогочасному</a:t>
            </a:r>
            <a:r>
              <a:rPr lang="ru-RU" dirty="0"/>
              <a:t> </a:t>
            </a:r>
            <a:r>
              <a:rPr lang="ru-RU" dirty="0" err="1"/>
              <a:t>російському</a:t>
            </a:r>
            <a:r>
              <a:rPr lang="ru-RU" dirty="0"/>
              <a:t> </a:t>
            </a:r>
            <a:r>
              <a:rPr lang="ru-RU" dirty="0" err="1" smtClean="0"/>
              <a:t>суспільстві</a:t>
            </a:r>
            <a:r>
              <a:rPr lang="ru-RU" dirty="0"/>
              <a:t>, – «</a:t>
            </a:r>
            <a:r>
              <a:rPr lang="ru-RU" dirty="0" err="1"/>
              <a:t>Війна</a:t>
            </a:r>
            <a:r>
              <a:rPr lang="ru-RU" dirty="0"/>
              <a:t> до </a:t>
            </a:r>
            <a:r>
              <a:rPr lang="ru-RU" dirty="0" err="1"/>
              <a:t>переможного</a:t>
            </a:r>
            <a:r>
              <a:rPr lang="ru-RU" dirty="0"/>
              <a:t> </a:t>
            </a:r>
            <a:r>
              <a:rPr lang="ru-RU" dirty="0" err="1" smtClean="0"/>
              <a:t>кінця</a:t>
            </a:r>
            <a:r>
              <a:rPr lang="ru-RU" dirty="0"/>
              <a:t>».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поясніть</a:t>
            </a:r>
            <a:r>
              <a:rPr lang="ru-RU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260350"/>
            <a:ext cx="452596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Галицька битва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 1 §11 ( с.113 – 114 ) 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Які фронти були сформовані  в російській армії?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 склалися воєнні дії для російської армії  в серпні 1914 року  на </a:t>
            </a:r>
            <a:r>
              <a:rPr lang="uk-UA" dirty="0" err="1" smtClean="0"/>
              <a:t>Північно</a:t>
            </a:r>
            <a:r>
              <a:rPr lang="uk-UA" dirty="0" smtClean="0"/>
              <a:t> – Західному фронті?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В чому виявився героїчний подвиг </a:t>
            </a:r>
            <a:r>
              <a:rPr lang="uk-UA" dirty="0" err="1" smtClean="0"/>
              <a:t>льотчина</a:t>
            </a:r>
            <a:r>
              <a:rPr lang="uk-UA" dirty="0" smtClean="0"/>
              <a:t> П.Нестерова?</a:t>
            </a:r>
            <a:endParaRPr lang="ru-RU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5" y="1600200"/>
            <a:ext cx="314325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Галицька</a:t>
            </a:r>
            <a:r>
              <a:rPr lang="ru-RU" dirty="0"/>
              <a:t> </a:t>
            </a:r>
            <a:r>
              <a:rPr lang="ru-RU" dirty="0" smtClean="0"/>
              <a:t>битва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Галицька битва – 23 серпня -  23 вересня 1914 року.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Сили сторін: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Росія – 700 тис. солдат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Австро</a:t>
            </a:r>
            <a:r>
              <a:rPr lang="uk-UA" dirty="0" smtClean="0"/>
              <a:t> – Угорщина – 830 тис. солдат.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Поразка </a:t>
            </a:r>
            <a:r>
              <a:rPr lang="uk-UA" dirty="0" err="1" smtClean="0"/>
              <a:t>австро</a:t>
            </a:r>
            <a:r>
              <a:rPr lang="uk-UA" dirty="0" smtClean="0"/>
              <a:t> – угорської армії ( 300 тис. убитими, 100 тис. поранених, 400 гармат 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Російські війська зайняли Східну Галичину, частину Західної Галичини і майже всю Буковину з </a:t>
            </a:r>
            <a:r>
              <a:rPr lang="uk-UA" dirty="0" err="1" smtClean="0"/>
              <a:t>м.Чернівці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5888"/>
            <a:ext cx="3313112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7019925" y="2997200"/>
            <a:ext cx="1223963" cy="144463"/>
          </a:xfrm>
          <a:prstGeom prst="leftArrow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156325" y="2492375"/>
            <a:ext cx="1728788" cy="144463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795963" y="1989138"/>
            <a:ext cx="936625" cy="144462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651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48</cp:revision>
  <dcterms:modified xsi:type="dcterms:W3CDTF">2012-04-21T17:49:06Z</dcterms:modified>
</cp:coreProperties>
</file>