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57" r:id="rId14"/>
    <p:sldId id="259" r:id="rId15"/>
    <p:sldId id="290" r:id="rId16"/>
    <p:sldId id="258" r:id="rId17"/>
    <p:sldId id="291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6" autoAdjust="0"/>
    <p:restoredTop sz="93613" autoAdjust="0"/>
  </p:normalViewPr>
  <p:slideViewPr>
    <p:cSldViewPr>
      <p:cViewPr varScale="1">
        <p:scale>
          <a:sx n="101" d="100"/>
          <a:sy n="101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B7FB-07F9-465F-A6BD-B4ECB52E1E07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FDEC8-F1BC-4845-9EF7-2659E6EB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FDEC8-F1BC-4845-9EF7-2659E6EB1F4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081D76D-ED4D-4693-BAD5-2A638C544666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658B49-E9FA-4D53-A492-5515C12A5A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928802"/>
            <a:ext cx="6172200" cy="1894362"/>
          </a:xfrm>
        </p:spPr>
        <p:txBody>
          <a:bodyPr>
            <a:noAutofit/>
          </a:bodyPr>
          <a:lstStyle/>
          <a:p>
            <a:r>
              <a:rPr lang="uk-UA" sz="3600" dirty="0" smtClean="0"/>
              <a:t>Основні закономірності функціонування генів у про – та еукаріотів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572008"/>
            <a:ext cx="7406640" cy="1752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 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Федоренко </a:t>
            </a:r>
            <a:r>
              <a:rPr lang="uk-UA" dirty="0" smtClean="0"/>
              <a:t>Аліна</a:t>
            </a:r>
            <a:endParaRPr lang="ru-RU" dirty="0"/>
          </a:p>
        </p:txBody>
      </p:sp>
      <p:pic>
        <p:nvPicPr>
          <p:cNvPr id="4" name="Рисунок 3" descr="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581128"/>
            <a:ext cx="16764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5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76725"/>
            <a:ext cx="2095500" cy="258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60648"/>
            <a:ext cx="1676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1676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0"/>
            <a:ext cx="7162800" cy="5334000"/>
          </a:xfrm>
        </p:spPr>
        <p:txBody>
          <a:bodyPr/>
          <a:lstStyle/>
          <a:p>
            <a:r>
              <a:rPr lang="uk-UA" dirty="0"/>
              <a:t>Білкові молекули, які здатні впливати на експресію генів, спочатку </a:t>
            </a:r>
            <a:r>
              <a:rPr lang="uk-UA" dirty="0" err="1"/>
              <a:t>зв</a:t>
            </a:r>
            <a:r>
              <a:rPr lang="uk-UA" dirty="0"/>
              <a:t>*</a:t>
            </a:r>
            <a:r>
              <a:rPr lang="uk-UA" dirty="0" err="1"/>
              <a:t>язуються</a:t>
            </a:r>
            <a:r>
              <a:rPr lang="uk-UA" dirty="0"/>
              <a:t> з промотором - послідовністю </a:t>
            </a:r>
            <a:r>
              <a:rPr lang="uk-UA" dirty="0" err="1"/>
              <a:t>нуклеотидів</a:t>
            </a:r>
            <a:r>
              <a:rPr lang="uk-UA" dirty="0"/>
              <a:t>, розташованою перед </a:t>
            </a:r>
            <a:r>
              <a:rPr lang="uk-UA" dirty="0" err="1"/>
              <a:t>кодуючою</a:t>
            </a:r>
            <a:r>
              <a:rPr lang="uk-UA" dirty="0"/>
              <a:t> частиною гена. </a:t>
            </a:r>
            <a:endParaRPr lang="ru-RU" dirty="0"/>
          </a:p>
        </p:txBody>
      </p:sp>
      <p:pic>
        <p:nvPicPr>
          <p:cNvPr id="38914" name="Picture 2" descr="http://upload.wikimedia.org/wikipedia/commons/9/95/1ax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475" y="2714620"/>
            <a:ext cx="34385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04800" y="457200"/>
            <a:ext cx="9448800" cy="5729288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57422" y="2428868"/>
            <a:ext cx="399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Еукаріоти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80724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еукаріотів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геному представлена </a:t>
            </a:r>
            <a:r>
              <a:rPr lang="ru-RU" sz="2800" dirty="0" err="1" smtClean="0"/>
              <a:t>послідовностями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кодують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структури</a:t>
            </a:r>
            <a:r>
              <a:rPr lang="ru-RU" sz="2800" dirty="0" smtClean="0"/>
              <a:t> молекул </a:t>
            </a:r>
            <a:r>
              <a:rPr lang="ru-RU" sz="2800" dirty="0" err="1" smtClean="0"/>
              <a:t>білків</a:t>
            </a:r>
            <a:r>
              <a:rPr lang="ru-RU" sz="2800" dirty="0" smtClean="0"/>
              <a:t> та РНК. </a:t>
            </a:r>
            <a:r>
              <a:rPr lang="ru-RU" sz="2800" dirty="0" err="1" smtClean="0"/>
              <a:t>Учені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з’ясували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20-50 % </a:t>
            </a:r>
            <a:r>
              <a:rPr lang="ru-RU" sz="2800" dirty="0" err="1" smtClean="0"/>
              <a:t>генів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еукаріотів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одну,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-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зазвичай</a:t>
            </a:r>
            <a:r>
              <a:rPr lang="ru-RU" sz="2800" dirty="0" smtClean="0"/>
              <a:t> не </a:t>
            </a:r>
            <a:r>
              <a:rPr lang="ru-RU" sz="2800" dirty="0" err="1" smtClean="0"/>
              <a:t>ідентичних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копій</a:t>
            </a:r>
            <a:r>
              <a:rPr lang="ru-RU" sz="2800" dirty="0" smtClean="0"/>
              <a:t>.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50 % </a:t>
            </a:r>
            <a:r>
              <a:rPr lang="ru-RU" sz="2800" dirty="0" err="1" smtClean="0"/>
              <a:t>усієї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ДНК </a:t>
            </a:r>
            <a:r>
              <a:rPr lang="ru-RU" sz="2800" dirty="0" err="1" smtClean="0"/>
              <a:t>припадає</a:t>
            </a:r>
            <a:r>
              <a:rPr lang="ru-RU" sz="2800" dirty="0" smtClean="0"/>
              <a:t> на повтори.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копіям</a:t>
            </a:r>
            <a:r>
              <a:rPr lang="ru-RU" sz="2800" dirty="0" smtClean="0"/>
              <a:t>, </a:t>
            </a:r>
            <a:r>
              <a:rPr lang="ru-RU" sz="2800" dirty="0" err="1" smtClean="0"/>
              <a:t>мутації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генів</a:t>
            </a:r>
            <a:r>
              <a:rPr lang="ru-RU" sz="2800" dirty="0" smtClean="0"/>
              <a:t> мало </a:t>
            </a:r>
            <a:r>
              <a:rPr lang="ru-RU" sz="2800" dirty="0" err="1" smtClean="0"/>
              <a:t>впливають</a:t>
            </a:r>
            <a:r>
              <a:rPr lang="ru-RU" sz="2800" dirty="0" smtClean="0"/>
              <a:t> на фенотип. </a:t>
            </a:r>
            <a:r>
              <a:rPr lang="ru-RU" sz="2800" dirty="0" err="1" smtClean="0"/>
              <a:t>Повторювані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послідовності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зосереджені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переважно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кінцях</a:t>
            </a:r>
            <a:r>
              <a:rPr lang="ru-RU" sz="2800" dirty="0" smtClean="0"/>
              <a:t> хромосом </a:t>
            </a:r>
            <a:r>
              <a:rPr lang="ru-RU" sz="2800" dirty="0" err="1" smtClean="0"/>
              <a:t>і</a:t>
            </a:r>
            <a:r>
              <a:rPr lang="ru-RU" sz="2800" dirty="0" smtClean="0"/>
              <a:t> в </a:t>
            </a:r>
            <a:r>
              <a:rPr lang="ru-RU" sz="2800" dirty="0" err="1" smtClean="0"/>
              <a:t>зоні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прикріплення</a:t>
            </a:r>
            <a:r>
              <a:rPr lang="ru-RU" sz="2800" dirty="0" smtClean="0"/>
              <a:t> ниток веретена </a:t>
            </a:r>
            <a:r>
              <a:rPr lang="ru-RU" sz="2800" dirty="0" err="1" smtClean="0"/>
              <a:t>поділу</a:t>
            </a:r>
            <a:r>
              <a:rPr lang="ru-RU" sz="2800" dirty="0" smtClean="0"/>
              <a:t> (</a:t>
            </a:r>
            <a:r>
              <a:rPr lang="ru-RU" sz="2800" dirty="0" err="1" smtClean="0"/>
              <a:t>центромера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3" name="Рисунок 2" descr="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941168"/>
            <a:ext cx="264795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7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725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12845"/>
            <a:ext cx="8072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Особливості регуляції експресії генів у еукаріотів</a:t>
            </a:r>
            <a:endParaRPr lang="ru-RU" sz="2400" b="1" i="1" dirty="0" smtClean="0"/>
          </a:p>
          <a:p>
            <a:r>
              <a:rPr lang="ru-RU" sz="2400" dirty="0" smtClean="0"/>
              <a:t>На </a:t>
            </a:r>
            <a:r>
              <a:rPr lang="ru-RU" sz="2400" dirty="0" err="1" smtClean="0"/>
              <a:t>відміну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прокаріотів</a:t>
            </a:r>
            <a:r>
              <a:rPr lang="ru-RU" sz="2400" dirty="0" smtClean="0"/>
              <a:t>, у </a:t>
            </a:r>
            <a:r>
              <a:rPr lang="ru-RU" sz="2400" dirty="0" err="1" smtClean="0"/>
              <a:t>клітинах</a:t>
            </a:r>
            <a:r>
              <a:rPr lang="ru-RU" sz="2400" dirty="0" smtClean="0"/>
              <a:t>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іРНК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синтезуються</a:t>
            </a:r>
            <a:r>
              <a:rPr lang="ru-RU" sz="2400" dirty="0" smtClean="0"/>
              <a:t> на молекулах ДНК в </a:t>
            </a:r>
            <a:r>
              <a:rPr lang="ru-RU" sz="2400" dirty="0" err="1" smtClean="0"/>
              <a:t>ядрі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звідти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транспортуються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цитоплазми</a:t>
            </a:r>
            <a:r>
              <a:rPr lang="ru-RU" sz="2400" dirty="0" smtClean="0"/>
              <a:t>. Таким чином,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етапи</a:t>
            </a:r>
            <a:r>
              <a:rPr lang="ru-RU" sz="2400" dirty="0" smtClean="0"/>
              <a:t> </a:t>
            </a:r>
            <a:r>
              <a:rPr lang="ru-RU" sz="2400" dirty="0" err="1" smtClean="0"/>
              <a:t>експресії</a:t>
            </a:r>
            <a:r>
              <a:rPr lang="ru-RU" sz="2400" dirty="0" smtClean="0"/>
              <a:t> гена, як </a:t>
            </a:r>
            <a:r>
              <a:rPr lang="ru-RU" sz="2400" dirty="0" err="1" smtClean="0"/>
              <a:t>транскрипція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трансляція</a:t>
            </a:r>
            <a:r>
              <a:rPr lang="ru-RU" sz="2400" dirty="0" smtClean="0"/>
              <a:t> (синтез </a:t>
            </a:r>
            <a:r>
              <a:rPr lang="ru-RU" sz="2400" dirty="0" err="1" smtClean="0"/>
              <a:t>білкової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матриці</a:t>
            </a:r>
            <a:r>
              <a:rPr lang="ru-RU" sz="2400" dirty="0" smtClean="0"/>
              <a:t> </a:t>
            </a:r>
            <a:r>
              <a:rPr lang="ru-RU" sz="2400" dirty="0" err="1" smtClean="0"/>
              <a:t>іРНК</a:t>
            </a:r>
            <a:r>
              <a:rPr lang="ru-RU" sz="2400" dirty="0" smtClean="0"/>
              <a:t>) в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розділені</a:t>
            </a:r>
            <a:r>
              <a:rPr lang="ru-RU" sz="2400" dirty="0" smtClean="0"/>
              <a:t> у </a:t>
            </a:r>
            <a:r>
              <a:rPr lang="ru-RU" sz="2400" dirty="0" err="1" smtClean="0"/>
              <a:t>просторі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часі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7172" name="Picture 4" descr="http://www.radiomaster.ru/userfiles/13/161/RNA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114675"/>
            <a:ext cx="2543175" cy="3743325"/>
          </a:xfrm>
          <a:prstGeom prst="rect">
            <a:avLst/>
          </a:prstGeom>
          <a:noFill/>
        </p:spPr>
      </p:pic>
      <p:pic>
        <p:nvPicPr>
          <p:cNvPr id="7174" name="Picture 6" descr="http://www.origins.org.ua/pictures/DNA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357562"/>
            <a:ext cx="4205282" cy="31539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85786" y="285728"/>
            <a:ext cx="7467600" cy="4873752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Гени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багатоклітинних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поділяють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дві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функціональні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  </a:t>
            </a:r>
            <a:r>
              <a:rPr lang="ru-RU" sz="2800" dirty="0" err="1" smtClean="0"/>
              <a:t>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клітинах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забезпечують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універсальні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dirty="0" smtClean="0"/>
              <a:t> живого, 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- </a:t>
            </a:r>
            <a:r>
              <a:rPr lang="ru-RU" sz="2800" dirty="0" err="1" smtClean="0"/>
              <a:t>активні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у </a:t>
            </a:r>
            <a:r>
              <a:rPr lang="ru-RU" sz="2800" dirty="0" err="1" smtClean="0"/>
              <a:t>клітинах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типів</a:t>
            </a:r>
            <a:r>
              <a:rPr lang="ru-RU" sz="2800" dirty="0" smtClean="0"/>
              <a:t>. </a:t>
            </a:r>
            <a:r>
              <a:rPr lang="ru-RU" sz="2800" dirty="0" err="1" smtClean="0"/>
              <a:t>Особливу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становлять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псевдогени</a:t>
            </a:r>
            <a:r>
              <a:rPr lang="ru-RU" sz="2800" dirty="0" smtClean="0"/>
              <a:t> — </a:t>
            </a:r>
            <a:r>
              <a:rPr lang="ru-RU" sz="2800" dirty="0" err="1" smtClean="0"/>
              <a:t>змінені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мутацій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послідовності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нуклеотидів</a:t>
            </a:r>
            <a:r>
              <a:rPr lang="ru-RU" sz="2800" dirty="0" smtClean="0"/>
              <a:t> 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нагадують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гени</a:t>
            </a:r>
            <a:r>
              <a:rPr lang="ru-RU" sz="2800" dirty="0" smtClean="0"/>
              <a:t>, </a:t>
            </a:r>
            <a:r>
              <a:rPr lang="ru-RU" sz="2800" dirty="0" err="1" smtClean="0"/>
              <a:t>однак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них не </a:t>
            </a:r>
            <a:r>
              <a:rPr lang="ru-RU" sz="2800" dirty="0" err="1" smtClean="0"/>
              <a:t>зчитується</a:t>
            </a:r>
            <a:r>
              <a:rPr lang="ru-RU" sz="2800" dirty="0" smtClean="0"/>
              <a:t>.</a:t>
            </a:r>
          </a:p>
          <a:p>
            <a:endParaRPr lang="en-US" dirty="0"/>
          </a:p>
        </p:txBody>
      </p:sp>
      <p:pic>
        <p:nvPicPr>
          <p:cNvPr id="35842" name="Picture 2" descr="http://www.wired.com/images_blogs/threatlevel/images/2008/03/19/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357694"/>
            <a:ext cx="2262180" cy="22621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104" y="21429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Ступінь прояву ознаки при </a:t>
            </a:r>
            <a:r>
              <a:rPr lang="uk-UA" sz="2400" dirty="0" smtClean="0"/>
              <a:t>реалізації </a:t>
            </a:r>
            <a:r>
              <a:rPr lang="uk-UA" sz="2400" dirty="0"/>
              <a:t>генотипу в різних </a:t>
            </a:r>
            <a:r>
              <a:rPr lang="uk-UA" sz="2400" dirty="0" smtClean="0"/>
              <a:t>умовах називають </a:t>
            </a:r>
            <a:r>
              <a:rPr lang="uk-UA" sz="2400" i="1" dirty="0"/>
              <a:t>експресивністю</a:t>
            </a:r>
            <a:r>
              <a:rPr lang="uk-UA" sz="2400" dirty="0"/>
              <a:t>. Під експресивністю розуміють </a:t>
            </a:r>
            <a:r>
              <a:rPr lang="uk-UA" sz="2400" dirty="0" err="1"/>
              <a:t>вираженість</a:t>
            </a:r>
            <a:r>
              <a:rPr lang="uk-UA" sz="2400" dirty="0"/>
              <a:t> </a:t>
            </a:r>
            <a:r>
              <a:rPr lang="uk-UA" sz="2400" dirty="0" err="1"/>
              <a:t>фенотипового</a:t>
            </a:r>
            <a:r>
              <a:rPr lang="uk-UA" sz="2400" dirty="0"/>
              <a:t> вияву гена</a:t>
            </a:r>
            <a:r>
              <a:rPr lang="uk-UA" sz="2400" dirty="0" smtClean="0"/>
              <a:t>.</a:t>
            </a:r>
          </a:p>
        </p:txBody>
      </p:sp>
      <p:pic>
        <p:nvPicPr>
          <p:cNvPr id="6146" name="Picture 2" descr="http://svit24.net/images/stories/articles/2013/Avto/10-2013/01/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571612"/>
            <a:ext cx="4619625" cy="3048001"/>
          </a:xfrm>
          <a:prstGeom prst="rect">
            <a:avLst/>
          </a:prstGeom>
          <a:noFill/>
        </p:spPr>
      </p:pic>
      <p:pic>
        <p:nvPicPr>
          <p:cNvPr id="6148" name="Picture 4" descr="http://pinu.com.ua/sites/default/files/chromoso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357430"/>
            <a:ext cx="2857500" cy="36957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1538" y="0"/>
            <a:ext cx="7467600" cy="4873752"/>
          </a:xfrm>
        </p:spPr>
        <p:txBody>
          <a:bodyPr>
            <a:normAutofit/>
          </a:bodyPr>
          <a:lstStyle/>
          <a:p>
            <a:r>
              <a:rPr lang="uk-UA" sz="2400" b="1" i="1" dirty="0" smtClean="0"/>
              <a:t>Експресивність</a:t>
            </a:r>
            <a:r>
              <a:rPr lang="uk-UA" sz="2400" dirty="0" smtClean="0"/>
              <a:t> — це зміна кількісного прояву ознаки в різних особин-носіїв відповідного </a:t>
            </a:r>
            <a:r>
              <a:rPr lang="uk-UA" sz="2400" dirty="0" err="1" smtClean="0"/>
              <a:t>алеля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При домінантних спадкових захворюваннях експресивність може коливатися.</a:t>
            </a:r>
            <a:br>
              <a:rPr lang="uk-UA" sz="2400" dirty="0" smtClean="0"/>
            </a:br>
            <a:r>
              <a:rPr lang="uk-UA" sz="2400" dirty="0" smtClean="0"/>
              <a:t>В одній родині можуть виявлятися спадкові хвороби в різних формах — від легких, ледь помітних, до тяжких (наприклад різні форми гіпертонії, шизофренії, цукрового діабету тощо). Рецесивні спадкові захворювання в межах сім’ї виявляються </a:t>
            </a:r>
            <a:r>
              <a:rPr lang="uk-UA" sz="2400" dirty="0" err="1" smtClean="0"/>
              <a:t>однотипно</a:t>
            </a:r>
            <a:r>
              <a:rPr lang="uk-UA" sz="2400" dirty="0" smtClean="0"/>
              <a:t>  і мають незначні коливання експресивності.</a:t>
            </a:r>
            <a:endParaRPr lang="uk-UA" sz="2400" dirty="0"/>
          </a:p>
        </p:txBody>
      </p:sp>
      <p:pic>
        <p:nvPicPr>
          <p:cNvPr id="34818" name="Picture 2" descr="http://psifactor.info/wp-content/uploads/2010/09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857628"/>
            <a:ext cx="3238500" cy="2152650"/>
          </a:xfrm>
          <a:prstGeom prst="rect">
            <a:avLst/>
          </a:prstGeom>
          <a:noFill/>
        </p:spPr>
      </p:pic>
      <p:pic>
        <p:nvPicPr>
          <p:cNvPr id="34820" name="Picture 4" descr="http://vkurse.ua/i/2011-03/o-kakikh-boleznyakh-rasskazhet-vash-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14818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/>
              <a:t>Запам'ятайте</a:t>
            </a:r>
            <a:r>
              <a:rPr lang="ru-RU" sz="2400" b="1" i="1" dirty="0" smtClean="0"/>
              <a:t>: </a:t>
            </a:r>
            <a:r>
              <a:rPr lang="ru-RU" sz="2400" dirty="0" smtClean="0"/>
              <a:t>на </a:t>
            </a:r>
            <a:r>
              <a:rPr lang="ru-RU" sz="2400" dirty="0" err="1" smtClean="0"/>
              <a:t>активність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генів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еукаріотів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прокаріотів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регуляторні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послідовності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нуклеотидів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пов’язані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ними.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933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/>
              <a:t>Запам’ятайте</a:t>
            </a:r>
            <a:r>
              <a:rPr lang="ru-RU" sz="2400" dirty="0" smtClean="0"/>
              <a:t>: </a:t>
            </a:r>
            <a:r>
              <a:rPr lang="ru-RU" sz="2400" dirty="0" err="1" smtClean="0"/>
              <a:t>активність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будь-якого</a:t>
            </a:r>
            <a:r>
              <a:rPr lang="ru-RU" sz="2400" dirty="0" smtClean="0"/>
              <a:t> структурного гена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наявності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клітині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пригнічують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транскрипції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стимулюють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17032"/>
            <a:ext cx="3501989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5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3734284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ver13.org/uploads/posts/2011-02/1296514153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3333773" cy="2500330"/>
          </a:xfrm>
          <a:prstGeom prst="rect">
            <a:avLst/>
          </a:prstGeom>
          <a:noFill/>
        </p:spPr>
      </p:pic>
      <p:pic>
        <p:nvPicPr>
          <p:cNvPr id="4100" name="Picture 4" descr="http://upload.wikimedia.org/wikipedia/commons/f/fa/Histone_handsh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28"/>
            <a:ext cx="2857489" cy="2415039"/>
          </a:xfrm>
          <a:prstGeom prst="rect">
            <a:avLst/>
          </a:prstGeom>
          <a:noFill/>
        </p:spPr>
      </p:pic>
      <p:sp>
        <p:nvSpPr>
          <p:cNvPr id="4" name="Потрійна стрілка вліво/вправо/вгору 3"/>
          <p:cNvSpPr/>
          <p:nvPr/>
        </p:nvSpPr>
        <p:spPr>
          <a:xfrm rot="10800000">
            <a:off x="3929058" y="1928802"/>
            <a:ext cx="2500330" cy="121444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http://thumbs.dreamstime.com/thumb_539/12844731368l1a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714752"/>
            <a:ext cx="4214822" cy="2823931"/>
          </a:xfrm>
          <a:prstGeom prst="rect">
            <a:avLst/>
          </a:prstGeom>
          <a:noFill/>
        </p:spPr>
      </p:pic>
      <p:sp>
        <p:nvSpPr>
          <p:cNvPr id="6" name="Прямокутник 5"/>
          <p:cNvSpPr/>
          <p:nvPr/>
        </p:nvSpPr>
        <p:spPr>
          <a:xfrm>
            <a:off x="785787" y="2000241"/>
            <a:ext cx="18573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ДНК</a:t>
            </a:r>
            <a:endParaRPr lang="uk-UA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0760" y="1928802"/>
            <a:ext cx="2529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Гістони</a:t>
            </a:r>
            <a:endParaRPr lang="uk-U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786050" y="2928934"/>
            <a:ext cx="3910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Нуклеосоми</a:t>
            </a:r>
            <a:endParaRPr lang="uk-UA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03829" y="2967335"/>
            <a:ext cx="4533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Прокаріоти</a:t>
            </a:r>
            <a:endParaRPr lang="uk-U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72386" cy="108266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Нуклеосома</a:t>
            </a:r>
            <a:r>
              <a:rPr lang="uk-UA" dirty="0" smtClean="0"/>
              <a:t> –</a:t>
            </a:r>
            <a:br>
              <a:rPr lang="uk-UA" dirty="0" smtClean="0"/>
            </a:br>
            <a:r>
              <a:rPr lang="uk-UA" dirty="0" smtClean="0"/>
              <a:t> пригнічувач активності генів.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4000" y="1785926"/>
            <a:ext cx="79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Для активації процесу транскрипції потрібна </a:t>
            </a:r>
          </a:p>
          <a:p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ПЕРЕБУДОВА ХРОМАТИНОВИХ НИТОК.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subject.com.ua/biology/medical/medical.files/image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6029325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500034" y="285728"/>
            <a:ext cx="7467600" cy="4873752"/>
          </a:xfrm>
        </p:spPr>
        <p:txBody>
          <a:bodyPr/>
          <a:lstStyle/>
          <a:p>
            <a:r>
              <a:rPr lang="uk-UA" dirty="0" smtClean="0"/>
              <a:t>На експресію генів також впливають зміни хімічного складу ДНК. (але послідовність </a:t>
            </a:r>
            <a:r>
              <a:rPr lang="uk-UA" dirty="0" err="1" smtClean="0"/>
              <a:t>нуклеотидів</a:t>
            </a:r>
            <a:r>
              <a:rPr lang="uk-UA" dirty="0" smtClean="0"/>
              <a:t> при цьому </a:t>
            </a:r>
            <a:r>
              <a:rPr lang="uk-UA" b="1" dirty="0" smtClean="0"/>
              <a:t>не змінюється</a:t>
            </a:r>
            <a:r>
              <a:rPr lang="uk-UA" dirty="0" smtClean="0"/>
              <a:t>!)</a:t>
            </a:r>
            <a:endParaRPr lang="en-US" dirty="0"/>
          </a:p>
        </p:txBody>
      </p:sp>
      <p:pic>
        <p:nvPicPr>
          <p:cNvPr id="2056" name="Picture 8" descr="http://im.rediff.com/money/2013/mar/c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4"/>
            <a:ext cx="2895600" cy="3743325"/>
          </a:xfrm>
          <a:prstGeom prst="rect">
            <a:avLst/>
          </a:prstGeom>
          <a:noFill/>
        </p:spPr>
      </p:pic>
      <p:pic>
        <p:nvPicPr>
          <p:cNvPr id="2058" name="Picture 10" descr="http://school.xvatit.com/images/3/30/Clip_imag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Зближення відповідних структурних генів полегшує їхню взаємодію</a:t>
            </a:r>
            <a:endParaRPr lang="en-US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785786" y="1785926"/>
            <a:ext cx="32383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Фактори </a:t>
            </a: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транскрипції </a:t>
            </a:r>
          </a:p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(білки)</a:t>
            </a:r>
            <a:endParaRPr lang="uk-UA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286248" y="2000240"/>
            <a:ext cx="6719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  <a:endParaRPr lang="uk-UA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072066" y="1643050"/>
            <a:ext cx="37160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Регуляторні</a:t>
            </a:r>
          </a:p>
          <a:p>
            <a:pPr algn="ctr"/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Послідовності</a:t>
            </a:r>
          </a:p>
          <a:p>
            <a:pPr algn="ctr"/>
            <a:r>
              <a:rPr lang="uk-UA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нуклеотидів</a:t>
            </a:r>
            <a:endParaRPr lang="uk-UA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214810" y="364331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=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643042" y="4572008"/>
            <a:ext cx="584006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Ланцюжки,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що зближують віддалені 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структурні гени та </a:t>
            </a:r>
          </a:p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їхні регуляторні ділянки</a:t>
            </a:r>
            <a:endParaRPr lang="uk-U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Активність генів залежить від </a:t>
            </a:r>
            <a:r>
              <a:rPr lang="uk-UA" dirty="0" err="1" smtClean="0"/>
              <a:t>взаємодіїї</a:t>
            </a:r>
            <a:r>
              <a:rPr lang="uk-UA" dirty="0" smtClean="0"/>
              <a:t> молекул НК між собою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РНК – інтерференція – процес пригнічення експресії гена за допомогою молекул </a:t>
            </a:r>
            <a:r>
              <a:rPr lang="uk-UA" dirty="0" err="1" smtClean="0"/>
              <a:t>мікро-РНК</a:t>
            </a:r>
            <a:r>
              <a:rPr lang="uk-UA" dirty="0" smtClean="0"/>
              <a:t>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Відбувається під час :</a:t>
            </a:r>
          </a:p>
          <a:p>
            <a:pPr>
              <a:buFontTx/>
              <a:buChar char="-"/>
            </a:pPr>
            <a:r>
              <a:rPr lang="uk-UA" dirty="0" smtClean="0"/>
              <a:t>Транскрипції</a:t>
            </a:r>
          </a:p>
          <a:p>
            <a:pPr>
              <a:buFontTx/>
              <a:buChar char="-"/>
            </a:pPr>
            <a:r>
              <a:rPr lang="uk-UA" dirty="0" smtClean="0"/>
              <a:t>Трансляції</a:t>
            </a:r>
          </a:p>
          <a:p>
            <a:pPr>
              <a:buFontTx/>
              <a:buChar char="-"/>
            </a:pPr>
            <a:r>
              <a:rPr lang="uk-UA" dirty="0" smtClean="0"/>
              <a:t>Руйнування ДНК</a:t>
            </a:r>
            <a:endParaRPr lang="en-US" dirty="0"/>
          </a:p>
        </p:txBody>
      </p:sp>
      <p:pic>
        <p:nvPicPr>
          <p:cNvPr id="32770" name="Picture 2" descr="http://moikompas.ru/img/compas/2008-09-29/sirna/13239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2" y="4134045"/>
            <a:ext cx="3762368" cy="272395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Молекули </a:t>
            </a:r>
            <a:r>
              <a:rPr lang="uk-UA" dirty="0" err="1" smtClean="0"/>
              <a:t>мікро-РНК</a:t>
            </a:r>
            <a:r>
              <a:rPr lang="uk-UA" dirty="0" smtClean="0"/>
              <a:t>   - </a:t>
            </a:r>
            <a:endParaRPr lang="en-US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кодують структуру білків!</a:t>
            </a:r>
          </a:p>
          <a:p>
            <a:r>
              <a:rPr lang="uk-UA" dirty="0" smtClean="0"/>
              <a:t>Мають незначну довжину! </a:t>
            </a:r>
          </a:p>
          <a:p>
            <a:r>
              <a:rPr lang="uk-UA" dirty="0" smtClean="0"/>
              <a:t>(19 – 21 пара </a:t>
            </a:r>
            <a:r>
              <a:rPr lang="uk-UA" dirty="0" err="1" smtClean="0"/>
              <a:t>нуклеотидів</a:t>
            </a:r>
            <a:r>
              <a:rPr lang="uk-UA" dirty="0" smtClean="0"/>
              <a:t>)</a:t>
            </a:r>
          </a:p>
          <a:p>
            <a:endParaRPr lang="en-US" dirty="0"/>
          </a:p>
        </p:txBody>
      </p:sp>
      <p:pic>
        <p:nvPicPr>
          <p:cNvPr id="31746" name="Picture 2" descr="http://www.oleny.ru/images/news/CH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114675"/>
            <a:ext cx="4495800" cy="37433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7467600" cy="1143000"/>
          </a:xfrm>
        </p:spPr>
        <p:txBody>
          <a:bodyPr/>
          <a:lstStyle/>
          <a:p>
            <a:r>
              <a:rPr lang="uk-UA" dirty="0" smtClean="0"/>
              <a:t>Виникнення </a:t>
            </a:r>
            <a:r>
              <a:rPr lang="uk-UA" dirty="0" err="1" smtClean="0"/>
              <a:t>мікро-РНК</a:t>
            </a:r>
            <a:endParaRPr lang="en-US" dirty="0"/>
          </a:p>
        </p:txBody>
      </p:sp>
      <p:sp>
        <p:nvSpPr>
          <p:cNvPr id="4" name="Прямокутник 3"/>
          <p:cNvSpPr/>
          <p:nvPr/>
        </p:nvSpPr>
        <p:spPr>
          <a:xfrm>
            <a:off x="142844" y="1142984"/>
            <a:ext cx="33377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Активація </a:t>
            </a:r>
          </a:p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певних генів</a:t>
            </a:r>
            <a:endParaRPr lang="uk-U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ілка вправо 5"/>
          <p:cNvSpPr/>
          <p:nvPr/>
        </p:nvSpPr>
        <p:spPr>
          <a:xfrm rot="172273">
            <a:off x="3379388" y="1752687"/>
            <a:ext cx="142876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4886104" y="1357298"/>
            <a:ext cx="425789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Синтез молекул РНК</a:t>
            </a:r>
          </a:p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 з </a:t>
            </a:r>
            <a:r>
              <a:rPr lang="uk-UA" sz="2800" b="1" cap="none" spc="0" dirty="0" err="1" smtClean="0">
                <a:ln/>
                <a:solidFill>
                  <a:schemeClr val="accent3"/>
                </a:solidFill>
                <a:effectLst/>
              </a:rPr>
              <a:t>дволанцюговими</a:t>
            </a:r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uk-UA" sz="2800" b="1" cap="none" spc="0" dirty="0" smtClean="0">
                <a:ln/>
                <a:solidFill>
                  <a:schemeClr val="accent3"/>
                </a:solidFill>
                <a:effectLst/>
              </a:rPr>
              <a:t>ділянками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928926" y="3500438"/>
            <a:ext cx="5910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Вирізання цих ділянок</a:t>
            </a:r>
            <a:endParaRPr lang="uk-UA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ілка вниз 9"/>
          <p:cNvSpPr/>
          <p:nvPr/>
        </p:nvSpPr>
        <p:spPr>
          <a:xfrm rot="2188968">
            <a:off x="6848110" y="2551940"/>
            <a:ext cx="35719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357158" y="5288340"/>
            <a:ext cx="31117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Утворення </a:t>
            </a: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молекул</a:t>
            </a: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мікро-ДНК</a:t>
            </a:r>
            <a:endParaRPr lang="uk-UA" sz="2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 цих ділянок</a:t>
            </a:r>
            <a:endParaRPr lang="uk-UA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Стрілка вниз 11"/>
          <p:cNvSpPr/>
          <p:nvPr/>
        </p:nvSpPr>
        <p:spPr>
          <a:xfrm rot="3129652">
            <a:off x="3953550" y="4050293"/>
            <a:ext cx="428628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14282" y="785794"/>
            <a:ext cx="44021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Окрема молекула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uk-UA" sz="28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Мікро-Рнк</a:t>
            </a:r>
            <a:endParaRPr lang="uk-UA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643438" y="78579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429256" y="642918"/>
            <a:ext cx="28632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Білкові </a:t>
            </a:r>
          </a:p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молекули</a:t>
            </a:r>
            <a:endParaRPr lang="uk-UA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500430" y="2786058"/>
            <a:ext cx="15680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uk-UA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071538" y="4500570"/>
            <a:ext cx="69878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Сполука, що забезпечує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Розплітання ланцюгів РНК</a:t>
            </a:r>
            <a:endParaRPr lang="uk-U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28596" y="642918"/>
            <a:ext cx="32127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Ланцюг</a:t>
            </a:r>
          </a:p>
          <a:p>
            <a:pPr algn="ctr"/>
            <a:r>
              <a:rPr lang="uk-U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Мікро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РНК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786182" y="428604"/>
            <a:ext cx="9300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uk-UA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4786314" y="714356"/>
            <a:ext cx="35509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Комплентарна</a:t>
            </a:r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ділянка РНК</a:t>
            </a:r>
            <a:endParaRPr lang="uk-U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929058" y="2571744"/>
            <a:ext cx="8691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uk-UA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142976" y="4643446"/>
            <a:ext cx="6926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РІЗНІ НАСЛІДКИ</a:t>
            </a:r>
            <a:endParaRPr lang="uk-UA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4282" y="0"/>
            <a:ext cx="410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428736"/>
            <a:ext cx="90877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Ущільнення хроматину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 пригнічення 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активності гена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85720" y="0"/>
            <a:ext cx="4414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428736"/>
            <a:ext cx="878157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Після транскрипції 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молекула </a:t>
            </a:r>
            <a:r>
              <a:rPr lang="uk-UA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іРНК</a:t>
            </a:r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може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руйнуватись, що </a:t>
            </a:r>
          </a:p>
          <a:p>
            <a:pPr algn="ctr"/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унеможливлює синтез білка</a:t>
            </a:r>
            <a:endParaRPr lang="uk-U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914400" y="0"/>
            <a:ext cx="8229600" cy="6858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uk-UA" dirty="0">
                <a:latin typeface="Gungsuh" pitchFamily="18" charset="-127"/>
              </a:rPr>
              <a:t>Геном клітин прокаріотів містить значну кількість ДНК і, відповідно, більше генів порівняно з вірусами. </a:t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/>
            </a:r>
            <a:br>
              <a:rPr lang="uk-UA" dirty="0">
                <a:latin typeface="Gungsuh" pitchFamily="18" charset="-127"/>
              </a:rPr>
            </a:br>
            <a:r>
              <a:rPr lang="uk-UA" dirty="0">
                <a:latin typeface="Gungsuh" pitchFamily="18" charset="-127"/>
              </a:rPr>
              <a:t>				</a:t>
            </a: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endParaRPr lang="uk-UA" dirty="0" smtClean="0">
              <a:latin typeface="Gungsuh" pitchFamily="18" charset="-127"/>
            </a:endParaRPr>
          </a:p>
          <a:p>
            <a:pPr>
              <a:lnSpc>
                <a:spcPct val="90000"/>
              </a:lnSpc>
            </a:pPr>
            <a:r>
              <a:rPr lang="uk-UA" dirty="0" smtClean="0">
                <a:latin typeface="Gungsuh" pitchFamily="18" charset="-127"/>
              </a:rPr>
              <a:t>Наприклад</a:t>
            </a:r>
            <a:r>
              <a:rPr lang="uk-UA" dirty="0">
                <a:latin typeface="Gungsuh" pitchFamily="18" charset="-127"/>
              </a:rPr>
              <a:t>, у бактерії кишкової палички є понад 4100 генів, які кодують білкові молекули, та близько 120 генів, що кодують молекули РНК.</a:t>
            </a:r>
            <a:endParaRPr lang="ru-RU" dirty="0">
              <a:latin typeface="Gungsuh" pitchFamily="18" charset="-127"/>
            </a:endParaRPr>
          </a:p>
        </p:txBody>
      </p:sp>
      <p:sp>
        <p:nvSpPr>
          <p:cNvPr id="46082" name="AutoShape 2" descr="data:image/jpeg;base64,/9j/4AAQSkZJRgABAQAAAQABAAD/2wCEAAkGBxMSEhUUEhQVFRUWGB4aGBgYFx4gIRocHB8XFxodGSAfHCghHRslIB4gJDIhJSkrLjAuGB8zODMtNygtLisBCgoKDg0OGhAQGy8lICQsLCwsLDQsLCwsLCwsLCwsLCwsLCwsLCwsLCwsLCwsLCwsLCwsLCwsLCwsLCwsLCwsLP/AABEIAL8BBwMBIgACEQEDEQH/xAAcAAEAAgMBAQEAAAAAAAAAAAAABQYDBAcCAQj/xABAEAACAQIEBAQDBQcCBQUBAAABAhEAAwQSITEFIkFRBhNhcTKBkQcUI1KhM0JicrHB8NHhFVOSovEkNFWTwhf/xAAZAQEBAQEBAQAAAAAAAAAAAAAAAQIDBAX/xAAiEQEBAAIDAQADAAMBAAAAAAAAAQIRAyExQRITUSIycQT/2gAMAwEAAhEDEQA/AOG0pSgUpSgUpSgUpSgUpSgUpSgUpSgUpSgUpSgUpSgUpSgUpSgUpSgUpSgUpSgUpSgUpSgUpSgUpSgUpSgUpSgUpSgUpSgUpSgUpVm4b4MvPbF6+ww9o/CXEs38qbx6mPSalsnq443LqKzSrtgvDeAclWvYhOguFVKz/Lv+tQ/ibwvcweVsy3bL/DdTb2Yfut6Hfp1jMzl8by48sZuoGlSHCOC38U4WxbZ9YJjlX1ZtlHqav2H8F4KyFW85u3IlmBbID2ABU5R3+fpVyzmPqYceWXjmNK6ovgfC4gZbNt0bo6MxHoSGJBX05TXLbiwSOximOcy8M+O4evNKUrTBSlKBSlKBSlKBSlKBSlKBSlKBSlKBSlKBSlKBSlSfCPD+JxU+RZdwDBbZQd4LGFB+fWhJtGUq1j7P8WBznD2z2a+k/OCRW1b+zXEkE+dhh6Fn/r5cfSs/nj/W/wBeX8Uqprwz4bu41yqQqL8dxtlH9z6VLP4DZP2uLwqHtmdj9Ak10LgPD7CYNMNh7i3biy7ECC+Ykys79B35dqzlySTpvDitv+Sti3hcDAwto3Ln/PuiTP8AANkHqBPqah8XiL19y1xmYnvVnxHA1lvMvKGXVlAZmHSI0WR/NWbE+F2t6jnQxzAdwDDCTBrzW2+vXMZOorWCwjEiP89BXQuFcMS7YNpwAhWLm0QQeh/e7VpcN4RJCrE9zsKlOJuAotJIVfX4jpJb50i3+InDLZs2zhsKhS2CTMyWYgAs5O5MRpt0itH/AIeTUzheHkc2kVuHL6/P/are/SanUR/DbRsc4AzDb3IIrXxfCExlm7adEDZSUYIoysASG5QD0+Y0qaTDZj/f/aa9+MPENjhuHzEjzWWLSCJJiC3os7k/qauMvxnOzXb85UpSvW+eUpSgUpSgUpSgUpSgUpSgUpSgUpSgUpSgUpX1VJMASTsBQT/gbw+Mdi1tMctsAvcI3yr0HYkkCfX5V03xPYK5bFpTatoIVBsP8116ySarP2Z4PG4W9LYS75F6EclCCI1VlBgkAnWAdCetdL41w8u+aDB7a/1ivPy9vXwSSKDg+HuxbyyLYWM999SJ0GXsT0gTpqai+OcLe2Fu5zeR9FczMjUggkx9TXSsRgTas+WpIzQ7lTDZiORB236+p7VqcKsKbjWbiMbbyGB1Bbrm/KwI6dgZrlp2cqsBswgfpViwWEYlCGhwZ0Oqzrrrpr371tYfg11yfLtuVk8yqT/3RW3iOH3bFubFtLt3ooupoe7c8x6DU7ab09Xxl4vcfzCxIAJBYRqZVQ2wOp/vWrguNvYcFeZSuUq7EhgNp3+tZsJg772le/adHPx5lPxaye0Gsy8BOQO7C0gmWbTudPzH0HpTvZ1YsXBMWlzOyXTmcCLRiEjQhCFEyTrm121rxcw6rz3WW2vdzE+w3PyFVNvENjC6YZBduSee5m+oQGPrPWodcRicbeJJa5cP5Ukr27wKu0dEsY7DFwgvpmn4Yb315dD6GpJMES23/iqFwzhiYXnxN3K3/LtmWHq5Jyg9l1bXapfFeNrjAJaTKdpJJMdNcvznb2psT/FcabKEWsgbY3Lk5U9QoBa6w3CqIPVhVFv8KwmIueZibt/GXcsFmAtLywAFVYYb+31mvlhL1ww7O3uSN+/pU/w/gRy6DUiPltr/AJ0qzK/EuE+qvifAdjEWWbDK9i8h0V2JRxvpMsvaSSO8dOa4iw1t2RxlZSVYHoQYI+tfouxwxbJ8xsiIglnYAABZJb2FcE8T4xL2Lv3bU5HuMyzoSCZmOk7x61247b683NjjPEXSlK6uBSlKBSlKBSlKBSlKBSlKBSlKBSldE+yLgAuXHxVwBhZ0tA6/imCGI/hGo9SO1S3U21jj+V0+cA+zYtbFzFPkJ18pTzKN/wATQ5SfyxI6kHSrtwvDpYAXDWltqN3IjbrOpZvmTUhj8HlgsMxbWeuvc14siNQNe51j2rzZZWvbjhjjOkxg8IzqzkmTyLPQHVj7mtHij5bfl67gx0Ht6+tbHC7pVtZIbf8A1962cdw9S2paT6T/AHqfF+tbil4rYVrc57lsAkfuwCDB3nSPrUbw/G3DbZ2Cllglsok7CW7kDrUybeW2VuRkHwt+sRG01XsdxFchRAYJEkiARM6D17mlWK3jUxF5vxLjuB0JMfQaRWrc4Y5J303HbYe1Wt8LbWC7ZCdQBJnbaOlbeGso3w3vkSf/ANVnS7QHhWxeDyHYJb5mAMey6Rv/AEmtLxfiHxF8rlzQ2RY3OsCOg16AV0LDYMIlyFEuF+oPXp/5qC4bgwMUGIIbWNJAYg83ppPzirpNqzZ4Nh7Dfisty7EZT8CHQkaEFzAIGw969X+OXCPLsBbaifhQL7kgAAneNOtTGK4apuGTInWOn+lereHtoJAIH5on9Yy/rUVUDgLpMmYO0HSPSNNO1S3D+C3GAbQLJ5nYAR1IkyQNdQO9T9i6jXEtjmBYSSAP7TUZx7AvdaWXLlED8oA7RED0FFTmB4MbY5xy7gjXN1GXof8AejeJG8tWS15RcE5XHMFO2aPhYjWBMSNarOB47i8KmVWDog0B10EbTqI7VtWfEFnFBvvKKjGCHt6NPqJII+VXbOu+2rxzgh4gpS3iLlu4NRaa7ce05HSHYlG9gR6VyO4hUkEQQYI7Eb13vgtiwme/Zum6LSMxQ24YlVJAEE5jMbVwS48kk7kzXfit128vPJL080pSurgUpSgUpSgUpSgUpSgUpSgUpSgV0L7IeNW7V27YvOqLdUMrM0DOuka6SQx/6RXPaVLNzTWOX43b9R2blvEJNp0uhdCUdWg9jB3r1b4ceoj3r8w4TGXLTZrVx7bd0YqfqDV58D/aXewhKYkvetO2YuWJdTAEgseYaDQmuV43fHmdrCpbEjmO07CtXF3WcQdu2sf7/OtThniLB4tT93xCGWnKxysD/K0GP963ntNBj3BFc66yw8TYNhbVUXlAA06ECNB21n3qqKpUESSWG2/1q+Pi0e3+JCxqc2kR1naqhxvjGAwyl2v2z+8FUhmb+UKdZ77Us34sy1O2vj0BW0pI8w5mCzqQAoMDqBpXlLa2Fa7d5UQZmJ9K5B4o8S3MXiBeE2wmloAmVAJIM/mO5IrW4h4hxN9Al28zoOhjp3ga/Ot/qrlf/RFx4j9rF9gwsWktE6BiSxHQGNFmO4Iq+cOxmJXDxishvsvMUWMs7KdYLD94iBMAdzQPsu8Li4fvt4K1u0TkQic7iNfZZB6yYrot58xLEzI/v/m9TPU6i8X5XuovF4kYZApXzLjQ3OoIUGDBnckf1rc4RxS5eUvcOmYAR0k7fT+lZvEOQoHcBWYKRPzn5dR71r+HkHlXGLBVUg6jTrEEDUn06e9c/rv8feIcrHoFOkaR7V8bFW3E3ND+Yf39ai8bhrGJuhvvboyzylWAafZiD7GK33wlkgIMRbBjQNKz+mlB7/4et4aFW03BH6jeaxP4eUaZP+7/AFWo/ifhy+CHRCdtUMx9NaneFcRuWLcXWJuHZWElR3YxPsDUP+PmHwqYKzcxLg5bSliBGpHwj3JIHzr8/M0mT1rtv2p8Uc8Oi2C6uVW42gCDMHGg3LEAaToNd64jXo4p08nPd3RSlK6uBSlKBSlKBSlKBSlKBSlKBSlKBSlKBSlKBW1g+JXrX7K7ct/yOy/0NatKCWx/ibGX08u7iLrp1UsYMd+/zqJpSi27KUq2/Z34a+9XxcuA+RZIZzpzHcIJ3nc+nuKlupsk3dR1Pw3gBhsNYsEQ6IC89WaXcD5tp/LW3fTJM6dZk9p1r3j7xNzMdQYJj/P19ajeNYwBQVaBIMsQAACD322Eda8tr6EmokuN2xcCMADmUNBGsEdO0VrXsJmwaqunO0++kT8orfw+Os4m3mQq/KdCNj6GJgHqKjUxboSFyFW3UnQ+2sg+ulQis2eCMX7/AC/vW7xfhrAoiTK6zvr19vbuKlcdx1bDkLYGgG7Hb5D0rzh/E2Hf4kuIdzHMP01+cVNRdta0121bcZjmymB66ZZ/Stzhd65fU27w2UlSdwwEyPpFbFjHYeM2Ygkx+zc5T1mV5T6mK9JiUKnydJBzP2B3yzqSe+lUVzjeHF7huKVjBCi4DG5tkH9QY+lcZrtvi6+lnh+JzyFuAIgO5dv0AgZjH5a4lXfi8eTn/wBilKV1cClKUClKUClKUClKUClKUClKUClKUClKUClKUCpHg3A8Riyww9svljNBACzoJJIA/wBqjquX2deLhgrht3QvkXWHmMQSVgESI31jodql3rprGS3tALwDEeethrbI7XBa1BjMY6jQiDMidNa7zguE28NYTDJ8FsfF1ZplmPqT+kDpUvhHt3EW6sOpUNbMHQxykAiQYnt1qPe+jQGOU9THud5+e1cMstvVx8cxaJOWZ+ESdf6L0iqJ4l4o18hIChdYH6f57VdOMXwECn4RzN7DUD69Jqo2UUs124NJ+ECSegX1YmABuSRXJ2THgxXt284blVxmHowIPsNP0qc4hZUHSQSdBAgd9Zn/AAVVfCXCuIpiLj3lRbV747ZuLIiQmUAmCNtY03q8JaYIAcrAaKTOvTXT/IrVmmZlvtDvgRdMdcuhPvqD8tvUVBcS4K1h8wMgzE9QI/TWpjH3blxigGUKTMd+sntUhhrPmiLgGYbXCBr2zT/WstKnnuWzntyARJ9+5/yKm+DcYRzDqqv0MaE9MwH6kVkx/DHU6yD3H+TXjA8JzMDGoNFc2+0Di+MuXjYxWRRaMqlochkSHBOrSp0J77DWqnV0+1rEo2PKpr5VpLbfzCWP0zAe4NUuvXj4+dn/ALUpSlaZKUpQKUpQKUpQKUpQWPg3gjG4q2Ltq2PLaYZnVZjTYmdTpt0NQmPwVyzca3dUo6mGU9OtfqTCWUsW0RbKqloZSFBOmsAAnT31rjH218MCYtMQG/8AcrOQgSmTKnTcH+xrnjnuu2fHJNudUqW8O+Hr+NuFLAHKJZmMKoJgSfXt6HtXvxN4ZxGAdUvqOYSrKZVu8HuOx11Het7njlq62hqUpVQpSlApSlApSvqqSQAJJ2AoP0Rwrihu4PDurFs9pSzaSWAyvMdZBBjYijMQs7kdO/bXsK514A4bxJXyE3sPh0GZxctmDJ+FA4jMTrI2iddjdfECZ4NuSuXT3JM/SvLnNV7uO7iO43ckZcwLE82v9aweH7iti/JEHybZus3QXCVRB2EBi0d47VrWrQWS5jtInXpppPrWTgGH8iw6eYLj3LrXGaImQAJ/U/M1ma9bu+pFmvXfKy9ZaWI19hUm2J5VBZRAMEkD1MT261VLN1l1IMde0VHeIMWt0gpBUquUg7iJkben0qbXS0Wr9lQWDrcjSFYNLHq0E/qa0ziblxuYwAfhB/rG521/pVW4Rh2S4GUNuAR3B/dPfTX5Vdb82ktEKA9wGZ1yxG2kE69e1BA+KvEeKwOJbNZa9hWRWTTLlMAND5SNwSQRPMNqrHFPtOvusYe0tg9XJFxvlKhR/wBM1fF4q+bKecGcwcAqdDGh+ntVP8Q+DLV9Wu4MG3cgk2JlT1Plk6g78pn0iuuOWP1x5Mc/lc6v3WdmZyWZiSxO5J1JPqTXilK9DxlKUoFKUoFKUoFKUoFKUoP08+JxbFDbtFi4OodMoEatq4ke0+1VWz4Mw+Ivtdx1xr91iAua7KrBgDkVAB/CPX52ThGOxTKzWPLNlxCl2JJJMkglAYgkBQMuwr0uOS4TaFyzduWiP2jgspnWRnVSwOxQ+leaX+PdZv18wljCYQZbCYZEeM76LmIJ7QR6DpNa3iLC4TGW0w91CwJzoJIYa5OWPTXWRprWBfCaF2ZvORWIC+ddQLmYT+GqCSwOkExvE1pjAfciLly41xWm2126VIGpGRAmiEnoQSTHaKm6up459d+y3EhiFvYd1B1KF2IHqFtmD6betbfCvs3tsTnxDXSI5LKRmJ6ZyTljuUro+PxrSGzcogFGZVXvzr5k5o6H59q0cTfZoFrCXnXUzaZWGoiVYsGViJ+GYjbvr9mTH6sVNufZthlnPiLlvULzqIBM5QHIAYz271F3fs3uZjkxFkqvxzKsszl5dQ2Y6CG1Pzq/YV7hXkt8QXPo73UJ8smJy57cADckAe+lfbV66ji3ibyKCeRreUlgQVzOCIA6mZM1P2ZL+rC/HLMZ4IxKTkyXABmGVgGI3+BobNHSOntOPDeCsbcAyWpc6+XIzgdyv7o94Ndg4bwtLbG7eRDeLEB1bXMZOiKzoGjr9AKzNd8q0gvh1y63CbgLQp5WuQVzAxJ02MdDWv2Vn9OLnngr7PmdmbHWWVYHlozhSx6mAwbQR2+L0qx4zwtbweJwuJsLaspbJW4HZtQdAy6NLCTqT21qy2uGpcvHELdLSoFsIVyCBBK/EZJO+/TbeJ8QcKvXFRWuojqYzX7aszsJKZCCoPWJURI2ms3K1rHDGR84hx/K+QWnKPIFwEFNJOsEnXQajrUHjMUwkBiPTb9K0MV4eJIe1edrrGWZFMZzEr+GTl7zJG+tYbOFuvCFb2k5muAElhvllcwSZ1zdB1rFdI8YjGEnUkn1Naz48jYmayDCFWPnsqWxuwYTPYAyTPfb2qO4hkUwpBDAMJIJjUdPWpotTXDuJOzBAfiMfXesXFMZYHIqSFAUEuw2gaAHb504dwq+i+c1q4qAasywII316a77VW790FjJgzrSQuXSz2MaEyur3FG0AyB7T3q7WsfaxoXybsMixkcRuZkdzpFcvs3swAQaAQZ6zuQKmMFhwp0fN3j/AF0+op4TtbbmFKkhgQZ1np/571v8JwhNxSIENv8A2HyqI4j4qw9gWUvu+fy82aC0KSQJIPof8NRfHvtItJaZMHma4wgXGWAoOhKg9Y9K1MLWcuTGfVA8UKgxmIFsQovOAJnZiKi6muLeGcTYCNcSTcmMvMc0ZiD/ABR79a0bnC7y2xda04tkxnKmJ2/rpXqlmniyl3406UpVZKUpQKUqXwfAHuYS/iw6BLDIrLJzE3DCwIiNDuem1BEUrYw+Bu3BNu27jMFlVJ5jsug3PQVlThGIZSwsXSozSRbaBl+KTGkde1BpUrNisJctNluI6NAMOpBg7GD0NKD9H47HteFu5cu3LFtLma4ot5SFCvlRiSBEwJGbUxAnTQ4JxXDYpyuHN4shPKcrK+oADMUdlTcxm01gHaonE37tlTce7dYFFKYe8DkSYBAulSCw6KDtvO1VxPtHxrqbKqjO7QiLbVsqn90RykSAdjsZry+vfdRfsbgUwzL/AOkRbTnzLhVrlxs+XXIqncH0jrWlLZ7mI++FkymbC2i9y2DyCcjPmIOpcA661oYQ8VyZsSto2wEOVbXmMeqkWlcIDEjMNpqZW9hrZi3hxazET+F5ecaGIycya/CxGoIO1Qapw9jE2g1oDE3rcBluXmtNl6ZwyWySNhMAzudK9p4Xw7ZhbS9Zu5TK+axAkQeZgyH5GfnWXG3cQDd8tFuWlGXy3spaA0MG2z8piJOw0HvUenGQyLbtYnCrdTmIyApcaMpzOAIuSPjUGPUUVvYa0OHpnDBzcIy+fdERBzQVjm21JiD0rFiQ94p5vD0IDKfwwGbLoZZlJJH6EHUVD2se9uRfsHGLcbzF+7r5uW4uZWuF9Bmk7FQBpoNK+/dsfi5KrbS3mBBZ7aMWBMQUdsx1jU9O+tDc2nDxZ3LZ7H4YLBEy5XaAVCo2hB07gxm6CovgWGw4dwlhLd7NztcdnARl5Cj3GIDSQTBlhtJEVIYTil+2CRF24Aq3DaxFolmAHK6sSqgDcqdcs1MtxMuBkdhEM1tSkxElUm2QwJgaEHXfpQaSNYsi6ju95mgxdAhQZ0t8pI9oY6gGvKcCtYjK9nE3VTUBVAKyNw6upIYdYgbadq3xW1adi9qzavtJNwG2PMK5Q+UBRlzb6Hm7Cs/DQotkWbF4LIJ88XFa2DJlLhEOA0aMR8O50gaTd3wzcth0t3CLbg57gRFMzIlRa23lp03io3D4jE2H1yXQmWWN5DykcpEwebtIntUVaw+Ju3RkxSPaQ/ELiE2m6G4ivzgQObQwdYqbxQuWsMtrNavogEF7asrgA80KzZVnXMATrrUEfevYi8oy2kRwZJy2nzAyIMPmFsbliY+lbnB+GNdcPd+6XLVoMZU+YVaFCxIMdTv7VCcKxzqVe3gsNcuqNsPcyuOmqqwBU9gDv61d7V1gM6Wlt3rirmBUSQQDlYgD4STvPWrBHYbElr37MBjIV1nTNoM4OhB/0qFv8KwnEbbteRrdy2CWNuZMbwMp1G4AHy7zOLxpkqBldhJybHpIJE/KKxeGsAFvZQx5kM6QQDmTodxv86k9WzpVk8AplKWndY5s9zQkTtkz6CO4B6z0rZwmFt2myvYvSv77EAHbXSQZ6AdutTmAwrYa1D37l3mBB0UxJ1OZjlA26aj+KvWMwFm+SL+HS4D8N5nC82sqTmzWzIG09+9X31JNeKfi/BtvH3WaxfdLsSVvo0EaABSUUrEERB6RUn4S+z69g7jXb/3e4MsKwecn5jDIBtpPv3qwYXgrW3IsqbeRhq5DZgdWKsQS3qCdtiKizxS1ZZvNxKG3LZLITmmGmTmBXX3nXaa1+d1pn9eO9rGtwI4V8xzfktk79c3sd+1YvFfB3xOFu2cqyVAEdDIKEsdcoIk+gMDpTg96zeVrgGVsgVxsYJJU5djrsdtxIipBOJpcNtShIBVQTGh77dDFZjVm3FvEngK7hbYuLcS8sSwXlZREk5SZKx8/SKqFfp/GurRrbYq5BLCCukOU036/Wvl3JbtSMMpYGfKVELMejfpMxOm1dZyX64ZcMvjhuG+zriLoW8kCBIQuudvZZmfeO29a2J8D463ct22skNcmNRCwJYOZhSB3+U11C94qw6OS7eUwMHOJ0+U1dreKW5aV0AumIfMQGcQSNyNZj1g1JyWreHGPzVxzgN/CFReUDOCVIYEGN9R1E/rW/wAK43atcOxmFYP5mIeyykKMo8osTmOaZM9Adq7dxXw5huIYdLGIQ2LnMyQrZrbAc2pmVPVTv8hFC4rcbhQXD3OFYPErbQH7y1hucEnVzsG6RPaumOW/XHPj140vAPHbOCwDXb2YgY+wwW3lLHy1ZzIZhCx+9rrpW5wX7RsLh2twuJKri8RfPKglb1p7aj9puGafTua08H4xW6Ga1wLAuEEsVsMQvvH+aGtX/wDoWH/+H4b/APUa25oTxjx1MX9zyBwbGEt2HLgauhckrBMqc3WDptSvvijxNbxaIqYHC4Uq0lrCQW0iD6UoOw4S4qtasG21wXleXLF7QBAOe4Dytr7RI0mtmycMHa1g7dq1ee034yW1WWAO8ASjHcSBqKrWDt4dX+73L9wW3JCm2MoZiI5lCjYdyak+D8OtKivYVr1sgh7lxiGAGY6LIA+EbbyNorxyvoWNDDYTH4Wyua1cxLZpOZcwADE7MJVm7zpA96y4LjvEcQCnk3cMqxkObyjpEglgQwImSVmetareJEuPel8QzFecKVypAKQqkqSAD+bU1DcTvYW+y5sViYcDm0yxEciZCRrEhj1MTFUTuL8THC4ny8QL98XMr5WINu0dNbbD4xmB1lY2I0NafjB8fZtF7Ie1YKj9glsoARrmA/EtMOplh2NaLX7tm1b+7YiyVQ5QXtsSTcHmKSShKsIYyunp3y2uK3smHtYgXRdRma1ct3FGYGAQxMmJYSIE6dqsqWIPCeK7l7LZuPZa2zL5ivZy+ZspZmXUuBrJjqZrLgMP5QjC4lWVzlK3kECdzo5B0Exv6GrBZ4xYZA1/C2lsXWNsrbtqLhYhwGziAGlDqIqH4l4RtWnKqMUgXKWbNZmG1ghT26g/LpTaSVv4bgHDVKm+jMGbKrW2ZVuu0gqoNwkBY123XeazXeBcKsDzkdzkeFQ3DlzhS2U6babT25qj8Rj8JbRbYN61dzTnSHIBAGhube6FfaoziPDr63LOQrdXEAG3eufF11y7o4ymSJmNztSW36t1PjoF/F4jGIHw7tavIvMSCLVzSTG7abSJHTpUc/EOIpbHnYrDuEI+BiSROn4gZACdtSJ71WcVw3Hl/IW8mYoGhZBdCJOZjqfYtGlbXCeF4J8OLhuYhReZrYUlYbLGYtCHKNiBvI+dQ32t/iHxV5a5mTC3bGqHPbM+bpyxJBWCTP8ADUBwXxIt3FA308sgQtxWc2zMAaEnlJMCIjqNKkeH4DCJaXMGvW+YhrmqsGAcygVdBlBgjoI1rHjnwd0ebfsZlVeR7bMrx1HoqkmBLEdDU2umfCfdxn8t7D3FBm5a80BHylc5BLDWYzQIXrW34d45fuLebEpkCMoAOrLqQxEbqBGvU1F8Ox+BtgCzaY3laE80kkn1fUgwOgAqVueIrd/PZXO11VllzEQdOVZXLEdaKxeJLasrFdMpDW2XcgmCDtvv8jWr4PtMmIB116+nf2I9ai+IHGgqz2TluPCDzFMkyygjNoND9Km+G2D5QtsYv31YDsu6gEg/KRtU+r8e1sYC5mttcZxm5lbIgZgBzKUQMT9AT8qj7jJZVrmHtLiMPEpN17sNoQXQrya9WnbfWoW54NxCFnusltbekpddhy7zKlojXQ1r4Czc8zNhsQnmKQY8nyyqyB8SyGHQqZkA9YrTK5cCxdzEMG8y66kDMVCqmolgDpmYTEqBl9YipvF4vDk5XcoyRIMANO3xzKmR1kelc1HFGa8xuXHdrRghXOUttmhlGo+mmgk1JeKWFtku4yz5ucKiOt1hmgM0uqlRmOsHtM6xUE7xhSv4amxlBzhSDbMAyxUWyfM6nYTqDqDWhgTdu2zdw5Y2VbmZVKsAs5lymczNoAwzEazGgrHwTxY/mCyLM2Si6M5ICHUnUk5gfrX3gXEVxWKZBcvYa7Y5S1u4ShAby4KurHc+vehtvcC4/DLbXzLQyty3UaRlgsQ3LygD0PeTvJW+MqrBbNi7eIYmQWEZocMCeQ/FPN6CBFe+McatlLgJUiMrZ7UqJPxkKcxUjsZ1+GvPAUNu2qWSAt25mtsJIZIzBQG1EAEcwHzqjeXjVq8xtkBsQp5UNuHU6EZtOx31Ea7a1jseIGLCw7ZL8TkuNzEkbkBAoH8allmd60Txi5bVjfAZ7ayTuNWgBvzQsQd5noalMM927adFKLdW3CASMjEMxkxoGAjlnWDBps0jsN4nZ3e3jV+6yxAd2Ntj2hSCtwD8x07E1N8FV7Kc15L9pmz27mYjKIM+adsp2nv0FVn/AIm2Ftra4nYQoM0EsLmYb5SuRvcHT+1SPAuL4Io9+zZCWgCjIEWSpKgEdgSYyggCCdZqpVktcPtRyuDqcs5VhiYnbWNIJnpprXOuI/ZRhXFzI/keW2QMtzzgf4rwgFCDvEDXar/e4fkBSy72VcB0B/EVBoWGXMpVSdCoYjQRA0rxisUmR7txraXh+G9+3a+GOXKNrhHzMTua1Lpizfrhl37N8TmZbVyxdymDzlSPcOBH11pXYrRVgi4slvMBe21tjzL0YgokHTY/rvX2r+eTN4sX/9k="/>
          <p:cNvSpPr>
            <a:spLocks noChangeAspect="1" noChangeArrowheads="1"/>
          </p:cNvSpPr>
          <p:nvPr/>
        </p:nvSpPr>
        <p:spPr bwMode="auto">
          <a:xfrm>
            <a:off x="155575" y="-1790700"/>
            <a:ext cx="5153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4" name="Picture 4" descr="http://upload.wikimedia.org/wikipedia/commons/b/bc/E_coli_at_10000x,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4500594" cy="3269378"/>
          </a:xfrm>
          <a:prstGeom prst="rect">
            <a:avLst/>
          </a:prstGeom>
          <a:noFill/>
        </p:spPr>
      </p:pic>
      <p:pic>
        <p:nvPicPr>
          <p:cNvPr id="46086" name="Picture 6" descr="http://image.tsn.ua/media/images2/original/Jun2009/c3173f4e9d_138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3429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0"/>
            <a:ext cx="4722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Наслідок ІІІ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85786" y="1643050"/>
            <a:ext cx="69477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Можлива зупинка</a:t>
            </a:r>
          </a:p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синтезу білка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42976" y="0"/>
            <a:ext cx="65822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Альтернативний </a:t>
            </a:r>
          </a:p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сплайсинг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071538" y="1428736"/>
            <a:ext cx="7572428" cy="3643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На відміну від звичайного, під час альтернативного </a:t>
            </a:r>
            <a:r>
              <a:rPr lang="uk-UA" dirty="0" err="1" smtClean="0"/>
              <a:t>сплайсингу</a:t>
            </a:r>
            <a:r>
              <a:rPr lang="uk-UA" dirty="0" smtClean="0"/>
              <a:t> , за участі певних ферментів можуть вирізатися певні  </a:t>
            </a:r>
            <a:r>
              <a:rPr lang="uk-UA" dirty="0" err="1" smtClean="0"/>
              <a:t>екзони</a:t>
            </a:r>
            <a:r>
              <a:rPr lang="uk-UA" dirty="0" smtClean="0"/>
              <a:t> як і на початку, так і всередині гену. У результаті  цього з однієї ділянки можуть бути синтезовані різні варіанти молекул </a:t>
            </a:r>
            <a:r>
              <a:rPr lang="uk-UA" dirty="0" err="1" smtClean="0"/>
              <a:t>іРНК</a:t>
            </a:r>
            <a:r>
              <a:rPr lang="uk-UA" dirty="0" smtClean="0"/>
              <a:t>, які кодують різні білки. </a:t>
            </a:r>
            <a:endParaRPr lang="en-US" dirty="0"/>
          </a:p>
        </p:txBody>
      </p:sp>
      <p:pic>
        <p:nvPicPr>
          <p:cNvPr id="22530" name="Picture 2" descr="http://upload.wikimedia.org/wikipedia/commons/6/6e/Splicing_over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6" y="4429132"/>
            <a:ext cx="3667114" cy="26203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ndel.informatics.indiana.edu/%7Esamdchap/Project/Pictures/alternative_splic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516179" cy="48720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85984" y="2000240"/>
            <a:ext cx="41504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Генетична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інженерія</a:t>
            </a:r>
            <a:endParaRPr lang="uk-U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image.tsn.ua/media/images2/original/Jul2011/38346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5572125" cy="3705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Генетична інженерія - 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Експериментальна галузь молекулярної генетики.</a:t>
            </a:r>
            <a:endParaRPr lang="en-US" dirty="0"/>
          </a:p>
        </p:txBody>
      </p:sp>
      <p:pic>
        <p:nvPicPr>
          <p:cNvPr id="50178" name="Picture 2" descr="http://demotivators.org.ua/d/demotivators.org.ua-4210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78"/>
            <a:ext cx="4143404" cy="441289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завдання генетичної інженерії : 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Синтез поза організмом, виділення з клітин і перебудова окремих генів;</a:t>
            </a:r>
          </a:p>
          <a:p>
            <a:r>
              <a:rPr lang="uk-UA" dirty="0" smtClean="0"/>
              <a:t>Копіювання і розмноження виділених або синтезованих генів;</a:t>
            </a:r>
          </a:p>
          <a:p>
            <a:r>
              <a:rPr lang="uk-UA" dirty="0" smtClean="0"/>
              <a:t>Введення генів або їхніх груп до геномів інших організмів;</a:t>
            </a:r>
          </a:p>
          <a:p>
            <a:r>
              <a:rPr lang="uk-UA" dirty="0" smtClean="0"/>
              <a:t>Поєднання різних геномів в одній клітині.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86058"/>
            <a:ext cx="4286280" cy="928694"/>
          </a:xfrm>
        </p:spPr>
        <p:txBody>
          <a:bodyPr>
            <a:normAutofit/>
          </a:bodyPr>
          <a:lstStyle/>
          <a:p>
            <a:r>
              <a:rPr lang="uk-UA" dirty="0" smtClean="0"/>
              <a:t>Дякую за увагу!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357166"/>
            <a:ext cx="4495800" cy="6096000"/>
          </a:xfrm>
        </p:spPr>
        <p:txBody>
          <a:bodyPr/>
          <a:lstStyle/>
          <a:p>
            <a:r>
              <a:rPr lang="uk-UA" dirty="0"/>
              <a:t>Серед структурних генів прокаріотів та еукаріотів є 3 основні групи.</a:t>
            </a:r>
            <a:br>
              <a:rPr lang="uk-UA" dirty="0"/>
            </a:br>
            <a:r>
              <a:rPr lang="uk-UA" dirty="0"/>
              <a:t>Гени першої кодують структуру молекули білків, другої – </a:t>
            </a:r>
            <a:r>
              <a:rPr lang="uk-UA" dirty="0" err="1"/>
              <a:t>тРНК</a:t>
            </a:r>
            <a:r>
              <a:rPr lang="uk-UA" dirty="0"/>
              <a:t>, третьої – </a:t>
            </a:r>
            <a:r>
              <a:rPr lang="uk-UA" dirty="0" err="1"/>
              <a:t>рРНК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387" y="1071546"/>
            <a:ext cx="41386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dirty="0"/>
              <a:t>Молекули </a:t>
            </a:r>
            <a:r>
              <a:rPr lang="uk-UA" dirty="0" err="1"/>
              <a:t>іРНК</a:t>
            </a:r>
            <a:r>
              <a:rPr lang="uk-UA" dirty="0"/>
              <a:t> синтезуються лише на одному з ланцюгів </a:t>
            </a:r>
            <a:r>
              <a:rPr lang="uk-UA" dirty="0" err="1"/>
              <a:t>молокули</a:t>
            </a:r>
            <a:r>
              <a:rPr lang="uk-UA" dirty="0"/>
              <a:t> ДНК. При цьому послідовність </a:t>
            </a:r>
            <a:r>
              <a:rPr lang="uk-UA" dirty="0" err="1"/>
              <a:t>нуклеотидів</a:t>
            </a:r>
            <a:r>
              <a:rPr lang="uk-UA" dirty="0"/>
              <a:t> молекули </a:t>
            </a:r>
            <a:r>
              <a:rPr lang="uk-UA" dirty="0" err="1"/>
              <a:t>іРНК</a:t>
            </a:r>
            <a:r>
              <a:rPr lang="uk-UA" dirty="0"/>
              <a:t>  комплементарна послідовності ланцюга ДНК, на якому вона синтезована, і збігається за послідовністю </a:t>
            </a:r>
            <a:r>
              <a:rPr lang="uk-UA" dirty="0" err="1"/>
              <a:t>нуклеотидів</a:t>
            </a:r>
            <a:r>
              <a:rPr lang="uk-UA" dirty="0"/>
              <a:t> з іншим ланцюгом, який називають </a:t>
            </a:r>
            <a:r>
              <a:rPr lang="uk-UA" i="1" dirty="0" err="1"/>
              <a:t>кодуючим</a:t>
            </a:r>
            <a:r>
              <a:rPr lang="uk-UA" i="1" dirty="0"/>
              <a:t>, або змістовним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986213"/>
            <a:ext cx="34004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343400"/>
            <a:ext cx="8229600" cy="4114800"/>
          </a:xfrm>
        </p:spPr>
        <p:txBody>
          <a:bodyPr/>
          <a:lstStyle/>
          <a:p>
            <a:r>
              <a:rPr lang="uk-UA" dirty="0"/>
              <a:t>У </a:t>
            </a:r>
            <a:r>
              <a:rPr lang="uk-UA" dirty="0" smtClean="0"/>
              <a:t>багатьох </a:t>
            </a:r>
            <a:r>
              <a:rPr lang="uk-UA" dirty="0"/>
              <a:t>видів прокаріотів геном представлений єдиною молекулою ДНК, яка зосереджена у ядерній зоні клітини – </a:t>
            </a:r>
            <a:r>
              <a:rPr lang="uk-UA" i="1" dirty="0" err="1"/>
              <a:t>нуклеоїді</a:t>
            </a:r>
            <a:r>
              <a:rPr lang="uk-UA" i="1" dirty="0"/>
              <a:t>.</a:t>
            </a:r>
            <a:br>
              <a:rPr lang="uk-UA" i="1" dirty="0"/>
            </a:b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7543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229600" cy="4114800"/>
          </a:xfrm>
        </p:spPr>
        <p:txBody>
          <a:bodyPr/>
          <a:lstStyle/>
          <a:p>
            <a:r>
              <a:rPr lang="uk-UA"/>
              <a:t>У цитоплазмі бактеріальних клітин є плазміди, або позахромосомні фактори спадковості. Це невеликі кільцеві молекули ДНК, до складу яких входять кілька генів.</a:t>
            </a:r>
            <a:endParaRPr lang="ru-RU"/>
          </a:p>
        </p:txBody>
      </p:sp>
      <p:pic>
        <p:nvPicPr>
          <p:cNvPr id="41986" name="Picture 2" descr="http://school.xvatit.com/images/thumb/b/b0/Plazm1.jpg/320px-Plaz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07424"/>
            <a:ext cx="4691074" cy="42219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0"/>
            <a:ext cx="4343400" cy="4114800"/>
          </a:xfrm>
        </p:spPr>
        <p:txBody>
          <a:bodyPr/>
          <a:lstStyle/>
          <a:p>
            <a:r>
              <a:rPr lang="uk-UA" dirty="0" err="1"/>
              <a:t>Прокаріотичні</a:t>
            </a:r>
            <a:r>
              <a:rPr lang="uk-UA" dirty="0"/>
              <a:t> клітини швидко реагують на зміни в навколишньому середовищі.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5148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 </a:t>
            </a: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4290"/>
            <a:ext cx="8229600" cy="4114800"/>
          </a:xfrm>
        </p:spPr>
        <p:txBody>
          <a:bodyPr/>
          <a:lstStyle/>
          <a:p>
            <a:r>
              <a:rPr lang="uk-UA" dirty="0"/>
              <a:t>Процес, за якого спадкова інформація, закодована у вигляді послідовності </a:t>
            </a:r>
            <a:r>
              <a:rPr lang="uk-UA" dirty="0" err="1"/>
              <a:t>нуклеотидів</a:t>
            </a:r>
            <a:r>
              <a:rPr lang="uk-UA" dirty="0"/>
              <a:t> молекули ДНК, втілюється у функціональний продукт – молекулу білка або РНК певного типу, називається </a:t>
            </a:r>
            <a:r>
              <a:rPr lang="uk-UA" i="1" dirty="0"/>
              <a:t>експресія генів.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27250">
            <a:off x="5334000" y="3581400"/>
            <a:ext cx="30861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26670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273</TotalTime>
  <Words>766</Words>
  <Application>Microsoft Office PowerPoint</Application>
  <PresentationFormat>Экран (4:3)</PresentationFormat>
  <Paragraphs>120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Сонцестояння</vt:lpstr>
      <vt:lpstr>Основні закономірності функціонування генів у про – та еукаріотів</vt:lpstr>
      <vt:lpstr>Слайд 2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Нуклеосома –  пригнічувач активності генів.</vt:lpstr>
      <vt:lpstr>Слайд 21</vt:lpstr>
      <vt:lpstr>Зближення відповідних структурних генів полегшує їхню взаємодію</vt:lpstr>
      <vt:lpstr>Активність генів залежить від взаємодіїї молекул НК між собою</vt:lpstr>
      <vt:lpstr>Молекули мікро-РНК   - </vt:lpstr>
      <vt:lpstr>Виникнення мікро-РНК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Генетична інженерія - </vt:lpstr>
      <vt:lpstr>Основні завдання генетичної інженерії : 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закономірності функціонування генів у еукаріотів</dc:title>
  <dc:creator>Танюша</dc:creator>
  <cp:lastModifiedBy>Алина</cp:lastModifiedBy>
  <cp:revision>29</cp:revision>
  <dcterms:created xsi:type="dcterms:W3CDTF">2013-10-21T16:17:56Z</dcterms:created>
  <dcterms:modified xsi:type="dcterms:W3CDTF">2014-06-08T07:45:00Z</dcterms:modified>
</cp:coreProperties>
</file>