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5" r:id="rId7"/>
    <p:sldId id="266" r:id="rId8"/>
    <p:sldId id="267" r:id="rId9"/>
    <p:sldId id="268" r:id="rId10"/>
    <p:sldId id="269" r:id="rId11"/>
    <p:sldId id="259" r:id="rId12"/>
    <p:sldId id="263" r:id="rId13"/>
    <p:sldId id="270" r:id="rId14"/>
    <p:sldId id="260" r:id="rId15"/>
    <p:sldId id="264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1CFEC-A39E-4380-8466-02B191F7375E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2FD8BE-F617-441B-BE13-2C9B48512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C260-85B9-4F61-BE97-5BB673C0D390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E439-833B-465C-9848-6824492FE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9EBC5-4EAC-43D0-B2A5-513DF9F85895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687E-4A25-4464-BA95-06F18EF69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915D-78FE-49D7-A095-98CE1989E447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EADF-0ECA-4AF9-B5AB-FA9BF81C9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FC891D-0A28-49EC-8B8B-0AD2BCFFFCA9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E7D298-1007-4AFD-8085-611104A6B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FD48-A002-4799-A099-4F917D651F77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9D95-C016-495C-84BC-600DDAF9D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0EB29-C905-4A01-A1BE-9E8938F27986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61E667-FB2A-4723-8F87-D9DD1231F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42CB-7F22-4069-90FE-9ADFE65C5570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F2D-6767-4A07-B856-9653B14E6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73FB8-D383-4220-BA88-2E9E827D6B88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6135C5-D1B6-4FD9-BC59-BE6D48268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8F1153-71AD-4CC9-962F-49DC3ECC5496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F5305C-4635-4A50-83B3-150ECF3AA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17EBCB-848A-442A-9D49-4A22A0C55CEC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9E82EB-FE58-4C92-AB64-00BEAF281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F90960-EE57-4931-BC2C-783DC8701228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2BD706F-D73A-442A-9583-D2EA4DF96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620713"/>
            <a:ext cx="7405688" cy="1471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/>
              <a:t>Американський</a:t>
            </a:r>
            <a:r>
              <a:rPr lang="ru-RU" dirty="0" smtClean="0"/>
              <a:t> психолог </a:t>
            </a:r>
            <a:r>
              <a:rPr lang="ru-RU" dirty="0" err="1" smtClean="0"/>
              <a:t>Абрахам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 і його </a:t>
            </a:r>
            <a:r>
              <a:rPr lang="ru-RU" dirty="0" err="1" smtClean="0"/>
              <a:t>піраміда</a:t>
            </a:r>
            <a:r>
              <a:rPr lang="ru-RU" dirty="0" smtClean="0"/>
              <a:t> потреб.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0263" y="1989138"/>
            <a:ext cx="3233737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276475"/>
            <a:ext cx="5048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C:\Users\Наталья\Desktop\f9b78b7c15a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6092825"/>
            <a:ext cx="42862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0"/>
            <a:ext cx="8034338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5. Потреба в </a:t>
            </a:r>
            <a:r>
              <a:rPr lang="ru-RU" dirty="0" err="1" smtClean="0"/>
              <a:t>самоактуалізації</a:t>
            </a:r>
            <a:r>
              <a:rPr lang="ru-RU" dirty="0" smtClean="0"/>
              <a:t> (</a:t>
            </a:r>
            <a:r>
              <a:rPr lang="ru-RU" dirty="0" err="1" smtClean="0"/>
              <a:t>самореалізації</a:t>
            </a:r>
            <a:r>
              <a:rPr lang="ru-RU" dirty="0" smtClean="0"/>
              <a:t>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55650" y="1125538"/>
            <a:ext cx="8388350" cy="5221287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Навіть у тому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всі </a:t>
            </a:r>
            <a:r>
              <a:rPr lang="ru-RU" sz="2400" dirty="0" err="1" smtClean="0"/>
              <a:t>перелічені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вище</a:t>
            </a:r>
            <a:r>
              <a:rPr lang="ru-RU" sz="2400" dirty="0" smtClean="0"/>
              <a:t> потреби </a:t>
            </a:r>
            <a:r>
              <a:rPr lang="ru-RU" sz="2400" dirty="0" err="1" smtClean="0"/>
              <a:t>задоволені</a:t>
            </a:r>
            <a:r>
              <a:rPr lang="ru-RU" sz="2400" dirty="0" smtClean="0"/>
              <a:t>, на думку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,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незабаром</a:t>
            </a:r>
            <a:r>
              <a:rPr lang="ru-RU" sz="2400" dirty="0" smtClean="0"/>
              <a:t> знову </a:t>
            </a:r>
            <a:r>
              <a:rPr lang="ru-RU" sz="2400" dirty="0" err="1" smtClean="0"/>
              <a:t>відчує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незадоволеність</a:t>
            </a:r>
            <a:r>
              <a:rPr lang="ru-RU" sz="2400" dirty="0" smtClean="0"/>
              <a:t> - тому, що він </a:t>
            </a:r>
            <a:r>
              <a:rPr lang="ru-RU" sz="2400" dirty="0" err="1" smtClean="0"/>
              <a:t>займається</a:t>
            </a:r>
            <a:r>
              <a:rPr lang="ru-RU" sz="2400" dirty="0" smtClean="0"/>
              <a:t> не тим, до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схильний</a:t>
            </a:r>
            <a:r>
              <a:rPr lang="ru-RU" sz="2400" dirty="0" smtClean="0"/>
              <a:t>. Якщо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хоче</a:t>
            </a:r>
            <a:r>
              <a:rPr lang="ru-RU" sz="2400" dirty="0" smtClean="0"/>
              <a:t> </a:t>
            </a:r>
            <a:r>
              <a:rPr lang="ru-RU" sz="2400" dirty="0" err="1" smtClean="0"/>
              <a:t>жити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мирі</a:t>
            </a:r>
            <a:r>
              <a:rPr lang="ru-RU" sz="2400" dirty="0" smtClean="0"/>
              <a:t> з собою, він </a:t>
            </a:r>
            <a:r>
              <a:rPr lang="ru-RU" sz="2400" dirty="0" err="1" smtClean="0"/>
              <a:t>зобов'язаний</a:t>
            </a:r>
            <a:r>
              <a:rPr lang="ru-RU" sz="2400" dirty="0" smtClean="0"/>
              <a:t> бути тим, </a:t>
            </a:r>
            <a:r>
              <a:rPr lang="ru-RU" sz="2400" dirty="0" err="1" smtClean="0"/>
              <a:t>ким</a:t>
            </a:r>
            <a:r>
              <a:rPr lang="ru-RU" sz="2400" dirty="0" smtClean="0"/>
              <a:t> він може бути. </a:t>
            </a:r>
            <a:r>
              <a:rPr lang="ru-RU" sz="2400" dirty="0" err="1" smtClean="0"/>
              <a:t>Цю</a:t>
            </a:r>
            <a:r>
              <a:rPr lang="ru-RU" sz="2400" dirty="0" smtClean="0"/>
              <a:t> потребу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 назвав потребою в </a:t>
            </a:r>
            <a:r>
              <a:rPr lang="ru-RU" sz="2400" dirty="0" err="1" smtClean="0"/>
              <a:t>самоактуалізації</a:t>
            </a:r>
            <a:r>
              <a:rPr lang="ru-RU" sz="2400" dirty="0" smtClean="0"/>
              <a:t>. У </a:t>
            </a:r>
            <a:r>
              <a:rPr lang="ru-RU" sz="2400" dirty="0" err="1" smtClean="0"/>
              <a:t>розумінні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самоактуалізація</a:t>
            </a:r>
            <a:r>
              <a:rPr lang="ru-RU" sz="2400" dirty="0" smtClean="0"/>
              <a:t> - це </a:t>
            </a:r>
            <a:r>
              <a:rPr lang="ru-RU" sz="2400" dirty="0" err="1" smtClean="0"/>
              <a:t>прагнення</a:t>
            </a:r>
            <a:r>
              <a:rPr lang="ru-RU" sz="2400" dirty="0" smtClean="0"/>
              <a:t> людини до </a:t>
            </a:r>
            <a:r>
              <a:rPr lang="ru-RU" sz="2400" dirty="0" err="1" smtClean="0"/>
              <a:t>самовоплощению</a:t>
            </a:r>
            <a:r>
              <a:rPr lang="ru-RU" sz="2400" dirty="0" smtClean="0"/>
              <a:t>, </a:t>
            </a:r>
            <a:r>
              <a:rPr lang="ru-RU" sz="2400" dirty="0" err="1" smtClean="0"/>
              <a:t>до</a:t>
            </a:r>
            <a:r>
              <a:rPr lang="ru-RU" sz="2400" dirty="0" smtClean="0"/>
              <a:t> </a:t>
            </a:r>
            <a:r>
              <a:rPr lang="ru-RU" sz="2400" dirty="0" err="1" smtClean="0"/>
              <a:t>актуалізації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закладених</a:t>
            </a:r>
            <a:r>
              <a:rPr lang="ru-RU" sz="2400" dirty="0" smtClean="0"/>
              <a:t> у ньому </a:t>
            </a:r>
            <a:r>
              <a:rPr lang="ru-RU" sz="2400" dirty="0" err="1" smtClean="0"/>
              <a:t>потенцій</a:t>
            </a:r>
            <a:r>
              <a:rPr lang="ru-RU" sz="2400" dirty="0" smtClean="0"/>
              <a:t>. Це </a:t>
            </a:r>
            <a:r>
              <a:rPr lang="ru-RU" sz="2400" dirty="0" err="1" smtClean="0"/>
              <a:t>прагнення</a:t>
            </a:r>
            <a:r>
              <a:rPr lang="ru-RU" sz="2400" dirty="0" smtClean="0"/>
              <a:t> можна назвати </a:t>
            </a:r>
            <a:r>
              <a:rPr lang="ru-RU" sz="2400" dirty="0" err="1" smtClean="0"/>
              <a:t>прагненням</a:t>
            </a:r>
            <a:r>
              <a:rPr lang="ru-RU" sz="2400" dirty="0" smtClean="0"/>
              <a:t> до </a:t>
            </a:r>
            <a:r>
              <a:rPr lang="ru-RU" sz="2400" dirty="0" err="1" smtClean="0"/>
              <a:t>ідіосинкразії</a:t>
            </a:r>
            <a:r>
              <a:rPr lang="ru-RU" sz="2400" dirty="0" smtClean="0"/>
              <a:t>, </a:t>
            </a:r>
            <a:r>
              <a:rPr lang="ru-RU" sz="2400" dirty="0" err="1" smtClean="0"/>
              <a:t>до</a:t>
            </a:r>
            <a:r>
              <a:rPr lang="ru-RU" sz="2400" dirty="0" smtClean="0"/>
              <a:t> </a:t>
            </a:r>
            <a:r>
              <a:rPr lang="ru-RU" sz="2400" dirty="0" err="1" smtClean="0"/>
              <a:t>ідентичності</a:t>
            </a:r>
            <a:r>
              <a:rPr lang="ru-RU" sz="2400" dirty="0" smtClean="0"/>
              <a:t>. Це </a:t>
            </a:r>
            <a:r>
              <a:rPr lang="ru-RU" sz="2400" dirty="0" err="1" smtClean="0"/>
              <a:t>найвища</a:t>
            </a:r>
            <a:r>
              <a:rPr lang="ru-RU" sz="2400" dirty="0" smtClean="0"/>
              <a:t> потреба людини,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ієрархії</a:t>
            </a:r>
            <a:r>
              <a:rPr lang="ru-RU" sz="2400" dirty="0" smtClean="0"/>
              <a:t> потреб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. Як правило,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починає</a:t>
            </a:r>
            <a:r>
              <a:rPr lang="ru-RU" sz="2400" dirty="0" smtClean="0"/>
              <a:t> відчувати потреба в </a:t>
            </a:r>
            <a:r>
              <a:rPr lang="ru-RU" sz="2400" dirty="0" err="1" smtClean="0"/>
              <a:t>самоактуалізації</a:t>
            </a:r>
            <a:r>
              <a:rPr lang="ru-RU" sz="2400" dirty="0" smtClean="0"/>
              <a:t> тільки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того, як </a:t>
            </a:r>
            <a:r>
              <a:rPr lang="ru-RU" sz="2400" dirty="0" err="1" smtClean="0"/>
              <a:t>задовольнить</a:t>
            </a:r>
            <a:r>
              <a:rPr lang="ru-RU" sz="2400" dirty="0" smtClean="0"/>
              <a:t> потреби всіх </a:t>
            </a:r>
            <a:r>
              <a:rPr lang="ru-RU" sz="2400" dirty="0" err="1" smtClean="0"/>
              <a:t>нижчих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рівнів</a:t>
            </a:r>
            <a:r>
              <a:rPr lang="ru-RU" sz="2400" dirty="0" smtClean="0"/>
              <a:t>.</a:t>
            </a:r>
          </a:p>
        </p:txBody>
      </p:sp>
      <p:pic>
        <p:nvPicPr>
          <p:cNvPr id="17412" name="Picture 2" descr="C:\Users\Наталья\Desktop\7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609725" y="2951163"/>
            <a:ext cx="4381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err="1" smtClean="0"/>
              <a:t>Існує</a:t>
            </a:r>
            <a:r>
              <a:rPr lang="ru-RU" sz="2400" dirty="0" smtClean="0"/>
              <a:t> також більш детальна </a:t>
            </a:r>
            <a:r>
              <a:rPr lang="ru-RU" sz="2400" dirty="0" err="1" smtClean="0"/>
              <a:t>класифікація</a:t>
            </a:r>
            <a:r>
              <a:rPr lang="ru-RU" sz="2400" dirty="0" smtClean="0"/>
              <a:t>. У </a:t>
            </a:r>
            <a:r>
              <a:rPr lang="ru-RU" sz="2400" dirty="0" err="1" smtClean="0"/>
              <a:t>системі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сім</a:t>
            </a:r>
            <a:r>
              <a:rPr lang="ru-RU" sz="2400" dirty="0" smtClean="0"/>
              <a:t> основних </a:t>
            </a:r>
            <a:r>
              <a:rPr lang="ru-RU" sz="2400" dirty="0" err="1" smtClean="0"/>
              <a:t>рівнів</a:t>
            </a:r>
            <a:r>
              <a:rPr lang="ru-RU" sz="2400" dirty="0" smtClean="0"/>
              <a:t> (</a:t>
            </a:r>
            <a:r>
              <a:rPr lang="ru-RU" sz="2400" dirty="0" err="1" smtClean="0"/>
              <a:t>пріоритетів</a:t>
            </a:r>
            <a:r>
              <a:rPr lang="ru-RU" sz="2400" dirty="0" smtClean="0"/>
              <a:t>):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05388"/>
          </a:xfrm>
        </p:spPr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нижчий</a:t>
            </a: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ru-RU" sz="4000" b="1" dirty="0" smtClean="0"/>
              <a:t>Фізіологічні потреби: голод, </a:t>
            </a:r>
            <a:r>
              <a:rPr lang="ru-RU" sz="4000" b="1" dirty="0" err="1" smtClean="0"/>
              <a:t>спрага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статевий</a:t>
            </a:r>
            <a:r>
              <a:rPr lang="ru-RU" sz="4000" b="1" dirty="0" smtClean="0"/>
              <a:t> потяг і т. д</a:t>
            </a:r>
            <a:r>
              <a:rPr lang="ru-RU" sz="4000" b="1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smtClean="0"/>
              <a:t>Потреба </a:t>
            </a:r>
            <a:r>
              <a:rPr lang="ru-RU" sz="4000" b="1" dirty="0" smtClean="0"/>
              <a:t>у </a:t>
            </a:r>
            <a:r>
              <a:rPr lang="ru-RU" sz="4000" b="1" dirty="0" err="1" smtClean="0"/>
              <a:t>безпеці</a:t>
            </a:r>
            <a:r>
              <a:rPr lang="ru-RU" sz="4000" b="1" dirty="0" smtClean="0"/>
              <a:t>: </a:t>
            </a:r>
            <a:r>
              <a:rPr lang="ru-RU" sz="4000" b="1" dirty="0" err="1" smtClean="0"/>
              <a:t>почуття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впевненості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позбавлення</a:t>
            </a:r>
            <a:r>
              <a:rPr lang="ru-RU" sz="4000" b="1" dirty="0" smtClean="0"/>
              <a:t> від страху і </a:t>
            </a:r>
            <a:r>
              <a:rPr lang="ru-RU" sz="4000" b="1" dirty="0" err="1" smtClean="0"/>
              <a:t>невдач</a:t>
            </a:r>
            <a:r>
              <a:rPr lang="ru-RU" sz="4000" b="1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smtClean="0"/>
              <a:t>Потреба </a:t>
            </a:r>
            <a:r>
              <a:rPr lang="ru-RU" sz="4000" b="1" dirty="0" smtClean="0"/>
              <a:t>в </a:t>
            </a:r>
            <a:r>
              <a:rPr lang="ru-RU" sz="4000" b="1" dirty="0" err="1" smtClean="0"/>
              <a:t>приналежності</a:t>
            </a:r>
            <a:r>
              <a:rPr lang="ru-RU" sz="4000" b="1" dirty="0" smtClean="0"/>
              <a:t> і любові</a:t>
            </a:r>
            <a:r>
              <a:rPr lang="ru-RU" sz="4000" b="1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smtClean="0"/>
              <a:t>Потреба </a:t>
            </a:r>
            <a:r>
              <a:rPr lang="ru-RU" sz="4000" b="1" dirty="0" smtClean="0"/>
              <a:t>в </a:t>
            </a:r>
            <a:r>
              <a:rPr lang="ru-RU" sz="4000" b="1" dirty="0" err="1" smtClean="0"/>
              <a:t>повазі</a:t>
            </a:r>
            <a:r>
              <a:rPr lang="ru-RU" sz="4000" b="1" dirty="0" smtClean="0"/>
              <a:t>: </a:t>
            </a:r>
            <a:r>
              <a:rPr lang="ru-RU" sz="4000" b="1" dirty="0" err="1" smtClean="0"/>
              <a:t>досягнення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успіху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схвалення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визнання</a:t>
            </a:r>
            <a:r>
              <a:rPr lang="ru-RU" sz="4000" b="1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err="1" smtClean="0"/>
              <a:t>Пізнавальні</a:t>
            </a:r>
            <a:r>
              <a:rPr lang="ru-RU" sz="4000" b="1" dirty="0" smtClean="0"/>
              <a:t> </a:t>
            </a:r>
            <a:r>
              <a:rPr lang="ru-RU" sz="4000" b="1" dirty="0" smtClean="0"/>
              <a:t>потреби: знати, </a:t>
            </a:r>
            <a:r>
              <a:rPr lang="ru-RU" sz="4000" b="1" dirty="0" err="1" smtClean="0"/>
              <a:t>вміти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досліджувати</a:t>
            </a:r>
            <a:r>
              <a:rPr lang="ru-RU" sz="4000" b="1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err="1" smtClean="0"/>
              <a:t>Естетичні</a:t>
            </a:r>
            <a:r>
              <a:rPr lang="ru-RU" sz="4000" b="1" dirty="0" smtClean="0"/>
              <a:t> </a:t>
            </a:r>
            <a:r>
              <a:rPr lang="ru-RU" sz="4000" b="1" dirty="0" smtClean="0"/>
              <a:t>потреби: </a:t>
            </a:r>
            <a:r>
              <a:rPr lang="ru-RU" sz="4000" b="1" dirty="0" err="1" smtClean="0"/>
              <a:t>гармонія</a:t>
            </a:r>
            <a:r>
              <a:rPr lang="ru-RU" sz="4000" b="1" dirty="0" smtClean="0"/>
              <a:t>, порядок, краса.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(</a:t>
            </a:r>
            <a:r>
              <a:rPr lang="ru-RU" sz="4000" b="1" dirty="0" err="1" smtClean="0">
                <a:solidFill>
                  <a:srgbClr val="FF0000"/>
                </a:solidFill>
              </a:rPr>
              <a:t>вищий</a:t>
            </a:r>
            <a:r>
              <a:rPr lang="ru-RU" sz="4000" b="1" dirty="0" smtClean="0">
                <a:solidFill>
                  <a:srgbClr val="FF0000"/>
                </a:solidFill>
              </a:rPr>
              <a:t>) </a:t>
            </a:r>
            <a:r>
              <a:rPr lang="ru-RU" sz="4000" b="1" dirty="0" smtClean="0"/>
              <a:t>Потреба в </a:t>
            </a:r>
            <a:r>
              <a:rPr lang="ru-RU" sz="4000" b="1" dirty="0" err="1" smtClean="0"/>
              <a:t>самоактуалізації</a:t>
            </a:r>
            <a:r>
              <a:rPr lang="ru-RU" sz="4000" b="1" dirty="0" smtClean="0"/>
              <a:t>: </a:t>
            </a:r>
            <a:r>
              <a:rPr lang="ru-RU" sz="4000" b="1" dirty="0" err="1" smtClean="0"/>
              <a:t>реалізація</a:t>
            </a:r>
            <a:r>
              <a:rPr lang="ru-RU" sz="4000" b="1" dirty="0" smtClean="0"/>
              <a:t> своїх </a:t>
            </a:r>
            <a:r>
              <a:rPr lang="ru-RU" sz="4000" b="1" dirty="0" err="1" smtClean="0"/>
              <a:t>цілей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здібностей</a:t>
            </a:r>
            <a:r>
              <a:rPr lang="ru-RU" sz="4000" b="1" dirty="0" smtClean="0"/>
              <a:t>, розвиток </a:t>
            </a:r>
            <a:r>
              <a:rPr lang="ru-RU" sz="4000" b="1" dirty="0" err="1" smtClean="0"/>
              <a:t>власної</a:t>
            </a:r>
            <a:r>
              <a:rPr lang="ru-RU" sz="4000" b="1" dirty="0" smtClean="0"/>
              <a:t> особистості.</a:t>
            </a:r>
            <a:endParaRPr lang="ru-RU" sz="4000" b="1" dirty="0"/>
          </a:p>
        </p:txBody>
      </p:sp>
      <p:pic>
        <p:nvPicPr>
          <p:cNvPr id="18436" name="Picture 4" descr="C:\Users\Наталья\Desktop\Karandashi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5650" y="1557338"/>
            <a:ext cx="11572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4575" y="549275"/>
            <a:ext cx="7645400" cy="5759450"/>
          </a:xfrm>
          <a:noFill/>
        </p:spPr>
      </p:pic>
      <p:pic>
        <p:nvPicPr>
          <p:cNvPr id="19459" name="Picture 4" descr="D:\К презентации\ar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620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450" y="534988"/>
            <a:ext cx="7497763" cy="6323012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/>
              <a:t>У своїх більш </a:t>
            </a:r>
            <a:r>
              <a:rPr lang="ru-RU" sz="2800" dirty="0" err="1" smtClean="0"/>
              <a:t>пізніх</a:t>
            </a:r>
            <a:r>
              <a:rPr lang="ru-RU" sz="2800" dirty="0" smtClean="0"/>
              <a:t> роботах, </a:t>
            </a:r>
            <a:r>
              <a:rPr lang="ru-RU" sz="2800" dirty="0" err="1" smtClean="0"/>
              <a:t>виданих</a:t>
            </a:r>
            <a:r>
              <a:rPr lang="ru-RU" sz="2800" dirty="0" smtClean="0"/>
              <a:t> у 1960-70-і роки, </a:t>
            </a:r>
            <a:r>
              <a:rPr lang="ru-RU" sz="2800" dirty="0" err="1" smtClean="0"/>
              <a:t>Маслоу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відносить</a:t>
            </a:r>
            <a:r>
              <a:rPr lang="ru-RU" sz="2800" dirty="0" smtClean="0"/>
              <a:t> потребу в </a:t>
            </a:r>
            <a:r>
              <a:rPr lang="ru-RU" sz="2800" dirty="0" err="1" smtClean="0"/>
              <a:t>самоактуалізації</a:t>
            </a:r>
            <a:r>
              <a:rPr lang="ru-RU" sz="2800" dirty="0" smtClean="0"/>
              <a:t> не до </a:t>
            </a:r>
            <a:r>
              <a:rPr lang="ru-RU" sz="2800" dirty="0" err="1" smtClean="0"/>
              <a:t>базових</a:t>
            </a:r>
            <a:r>
              <a:rPr lang="ru-RU" sz="2800" dirty="0" smtClean="0"/>
              <a:t> потреб, а до більш </a:t>
            </a:r>
            <a:r>
              <a:rPr lang="ru-RU" sz="2800" dirty="0" err="1" smtClean="0"/>
              <a:t>високої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категорії</a:t>
            </a:r>
            <a:r>
              <a:rPr lang="ru-RU" sz="2800" dirty="0" smtClean="0"/>
              <a:t> потреб, які він описав як «потреби (</a:t>
            </a:r>
            <a:r>
              <a:rPr lang="ru-RU" sz="2800" dirty="0" err="1" smtClean="0"/>
              <a:t>особистісного</a:t>
            </a:r>
            <a:r>
              <a:rPr lang="ru-RU" sz="2800" dirty="0" smtClean="0"/>
              <a:t>) </a:t>
            </a:r>
            <a:r>
              <a:rPr lang="ru-RU" sz="2800" dirty="0" err="1" smtClean="0"/>
              <a:t>зростання</a:t>
            </a:r>
            <a:r>
              <a:rPr lang="ru-RU" sz="2800" dirty="0" smtClean="0"/>
              <a:t>» (їх також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«</a:t>
            </a:r>
            <a:r>
              <a:rPr lang="ru-RU" sz="2800" dirty="0" err="1" smtClean="0"/>
              <a:t>ціннісними</a:t>
            </a:r>
            <a:r>
              <a:rPr lang="ru-RU" sz="2800" dirty="0" smtClean="0"/>
              <a:t>» або «бытийными потребами», або «</a:t>
            </a:r>
            <a:r>
              <a:rPr lang="ru-RU" sz="2800" dirty="0" err="1" smtClean="0"/>
              <a:t>метапотребностями</a:t>
            </a:r>
            <a:r>
              <a:rPr lang="ru-RU" sz="2800" dirty="0" smtClean="0"/>
              <a:t>»). У цей список увійшли також потребу в </a:t>
            </a:r>
            <a:r>
              <a:rPr lang="ru-RU" sz="2800" dirty="0" err="1" smtClean="0"/>
              <a:t>розумінні</a:t>
            </a:r>
            <a:r>
              <a:rPr lang="ru-RU" sz="2800" dirty="0" smtClean="0"/>
              <a:t> й </a:t>
            </a:r>
            <a:r>
              <a:rPr lang="ru-RU" sz="2800" dirty="0" err="1" smtClean="0"/>
              <a:t>пізнанні</a:t>
            </a:r>
            <a:r>
              <a:rPr lang="ru-RU" sz="2800" dirty="0" smtClean="0"/>
              <a:t> (</a:t>
            </a:r>
            <a:r>
              <a:rPr lang="ru-RU" sz="2800" dirty="0" err="1" smtClean="0"/>
              <a:t>когнітивна</a:t>
            </a:r>
            <a:r>
              <a:rPr lang="ru-RU" sz="2800" dirty="0" smtClean="0"/>
              <a:t> потреба) і потребу у прекрасному (</a:t>
            </a:r>
            <a:r>
              <a:rPr lang="ru-RU" sz="2800" dirty="0" err="1" smtClean="0"/>
              <a:t>естетична</a:t>
            </a:r>
            <a:r>
              <a:rPr lang="ru-RU" sz="2800" dirty="0" smtClean="0"/>
              <a:t> потреба), які раніше </a:t>
            </a:r>
            <a:r>
              <a:rPr lang="ru-RU" sz="2800" dirty="0" err="1" smtClean="0"/>
              <a:t>згадувалися</a:t>
            </a:r>
            <a:r>
              <a:rPr lang="ru-RU" sz="2800" dirty="0" smtClean="0"/>
              <a:t> поза основною </a:t>
            </a:r>
            <a:r>
              <a:rPr lang="ru-RU" sz="2800" dirty="0" err="1" smtClean="0"/>
              <a:t>ієрархії</a:t>
            </a:r>
            <a:r>
              <a:rPr lang="ru-RU" sz="2800" dirty="0" smtClean="0"/>
              <a:t>, а також потреба у </a:t>
            </a:r>
            <a:r>
              <a:rPr lang="ru-RU" sz="2800" dirty="0" err="1" smtClean="0"/>
              <a:t>грі</a:t>
            </a:r>
            <a:r>
              <a:rPr lang="ru-RU" sz="2800" dirty="0" smtClean="0"/>
              <a:t>.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483" name="Picture 2" descr="C:\Users\Наталья\Desktop\719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0"/>
            <a:ext cx="4314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88913"/>
            <a:ext cx="7499350" cy="6059487"/>
          </a:xfrm>
        </p:spPr>
        <p:txBody>
          <a:bodyPr>
            <a:normAutofit fontScale="925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низлежащих</a:t>
            </a:r>
            <a:r>
              <a:rPr lang="ru-RU" dirty="0" smtClean="0"/>
              <a:t> потреб, все більш </a:t>
            </a:r>
            <a:r>
              <a:rPr lang="ru-RU" dirty="0" err="1" smtClean="0"/>
              <a:t>актуальними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потреби більш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але це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означає</a:t>
            </a:r>
            <a:r>
              <a:rPr lang="ru-RU" dirty="0" smtClean="0"/>
              <a:t>, що місце </a:t>
            </a:r>
            <a:r>
              <a:rPr lang="ru-RU" dirty="0" err="1" smtClean="0"/>
              <a:t>попередньої</a:t>
            </a:r>
            <a:r>
              <a:rPr lang="ru-RU" dirty="0" smtClean="0"/>
              <a:t> потреби займає нова, тільки коли </a:t>
            </a:r>
            <a:r>
              <a:rPr lang="ru-RU" dirty="0" err="1" smtClean="0"/>
              <a:t>колишня</a:t>
            </a:r>
            <a:r>
              <a:rPr lang="ru-RU" dirty="0" smtClean="0"/>
              <a:t> </a:t>
            </a:r>
            <a:r>
              <a:rPr lang="ru-RU" dirty="0" err="1" smtClean="0"/>
              <a:t>задоволено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. Також потреби не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нерозривному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і не мають </a:t>
            </a:r>
            <a:r>
              <a:rPr lang="ru-RU" dirty="0" err="1" smtClean="0"/>
              <a:t>фіксованих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, як це показано на </a:t>
            </a:r>
            <a:r>
              <a:rPr lang="ru-RU" dirty="0" err="1" smtClean="0"/>
              <a:t>схемі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має місце як найбільш </a:t>
            </a:r>
            <a:r>
              <a:rPr lang="ru-RU" dirty="0" err="1" smtClean="0"/>
              <a:t>стійка</a:t>
            </a:r>
            <a:r>
              <a:rPr lang="ru-RU" dirty="0" smtClean="0"/>
              <a:t>, але у різних людей </a:t>
            </a:r>
            <a:r>
              <a:rPr lang="ru-RU" dirty="0" err="1" smtClean="0"/>
              <a:t>взаємне</a:t>
            </a:r>
            <a:r>
              <a:rPr lang="ru-RU" dirty="0" smtClean="0"/>
              <a:t> розташування потреб може </a:t>
            </a:r>
            <a:r>
              <a:rPr lang="ru-RU" dirty="0" err="1" smtClean="0"/>
              <a:t>змінюватись</a:t>
            </a:r>
            <a:r>
              <a:rPr lang="ru-RU" dirty="0" smtClean="0"/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1507" name="Picture 2" descr="C:\Users\Наталья\Desktop\719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5805488"/>
            <a:ext cx="4314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187450" y="260350"/>
            <a:ext cx="7747000" cy="598805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 </a:t>
            </a:r>
            <a:r>
              <a:rPr lang="ru-RU" dirty="0" err="1" smtClean="0"/>
              <a:t>зазначає</a:t>
            </a:r>
            <a:r>
              <a:rPr lang="ru-RU" dirty="0" smtClean="0"/>
              <a:t>, що </a:t>
            </a:r>
            <a:r>
              <a:rPr lang="ru-RU" dirty="0" err="1" smtClean="0"/>
              <a:t>ієрархія</a:t>
            </a:r>
            <a:r>
              <a:rPr lang="ru-RU" dirty="0" smtClean="0"/>
              <a:t> потреб </a:t>
            </a:r>
            <a:r>
              <a:rPr lang="ru-RU" dirty="0" err="1" smtClean="0"/>
              <a:t>зовсім</a:t>
            </a:r>
            <a:r>
              <a:rPr lang="ru-RU" dirty="0" smtClean="0"/>
              <a:t> не так </a:t>
            </a:r>
            <a:r>
              <a:rPr lang="ru-RU" dirty="0" err="1" smtClean="0"/>
              <a:t>стабільна</a:t>
            </a:r>
            <a:r>
              <a:rPr lang="ru-RU" dirty="0" smtClean="0"/>
              <a:t>, як це може </a:t>
            </a:r>
            <a:r>
              <a:rPr lang="ru-RU" dirty="0" err="1" smtClean="0"/>
              <a:t>здатися</a:t>
            </a:r>
            <a:r>
              <a:rPr lang="ru-RU" dirty="0" smtClean="0"/>
              <a:t>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. </a:t>
            </a:r>
            <a:r>
              <a:rPr lang="ru-RU" dirty="0" err="1" smtClean="0"/>
              <a:t>Базові</a:t>
            </a:r>
            <a:r>
              <a:rPr lang="ru-RU" dirty="0" smtClean="0"/>
              <a:t> потреби більшості людей, в </a:t>
            </a:r>
            <a:r>
              <a:rPr lang="ru-RU" dirty="0" err="1" smtClean="0"/>
              <a:t>загальному</a:t>
            </a:r>
            <a:r>
              <a:rPr lang="ru-RU" dirty="0" smtClean="0"/>
              <a:t> вигляді, </a:t>
            </a:r>
            <a:r>
              <a:rPr lang="ru-RU" dirty="0" err="1" smtClean="0"/>
              <a:t>підпорядковуються</a:t>
            </a:r>
            <a:r>
              <a:rPr lang="ru-RU" dirty="0" smtClean="0"/>
              <a:t> </a:t>
            </a:r>
            <a:r>
              <a:rPr lang="ru-RU" dirty="0" err="1" smtClean="0"/>
              <a:t>описаному</a:t>
            </a:r>
            <a:r>
              <a:rPr lang="ru-RU" dirty="0" smtClean="0"/>
              <a:t> порядку, але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і </a:t>
            </a:r>
            <a:r>
              <a:rPr lang="ru-RU" dirty="0" err="1" smtClean="0"/>
              <a:t>виключення</a:t>
            </a:r>
            <a:r>
              <a:rPr lang="ru-RU" dirty="0" smtClean="0"/>
              <a:t>.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 деяких людей, наприклад, потреба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самоствердженні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проявляє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себе як більш важлива, ніж потреба в любові. </a:t>
            </a:r>
            <a:r>
              <a:rPr lang="ru-RU" dirty="0" smtClean="0"/>
              <a:t>Це </a:t>
            </a:r>
            <a:r>
              <a:rPr lang="ru-RU" b="1" u="sng" dirty="0" err="1" smtClean="0">
                <a:solidFill>
                  <a:srgbClr val="FF0000"/>
                </a:solidFill>
              </a:rPr>
              <a:t>найпоширеніший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</a:rPr>
              <a:t>випадок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</a:rPr>
              <a:t>реверсії</a:t>
            </a:r>
            <a:r>
              <a:rPr lang="ru-RU" b="1" u="sng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.</a:t>
            </a:r>
            <a:endParaRPr lang="ru-RU" b="1" u="sng" dirty="0" smtClean="0">
              <a:solidFill>
                <a:srgbClr val="C00000"/>
              </a:solidFill>
            </a:endParaRPr>
          </a:p>
        </p:txBody>
      </p:sp>
      <p:pic>
        <p:nvPicPr>
          <p:cNvPr id="22531" name="Picture 4" descr="C:\Users\Наталья\Documents\к презентации школы\44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5524500"/>
            <a:ext cx="1038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207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 </a:t>
            </a:r>
            <a:r>
              <a:rPr lang="ru-RU" dirty="0" err="1" smtClean="0"/>
              <a:t>чи</a:t>
            </a:r>
            <a:r>
              <a:rPr lang="ru-RU" dirty="0" smtClean="0"/>
              <a:t> була </a:t>
            </a:r>
            <a:r>
              <a:rPr lang="ru-RU" dirty="0" err="1" smtClean="0"/>
              <a:t>піраміда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908050"/>
            <a:ext cx="7818437" cy="5689600"/>
          </a:xfrm>
        </p:spPr>
        <p:txBody>
          <a:bodyPr>
            <a:normAutofit fontScale="85000"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Образ </a:t>
            </a:r>
            <a:r>
              <a:rPr lang="ru-RU" dirty="0" err="1" smtClean="0"/>
              <a:t>піраміди</a:t>
            </a:r>
            <a:r>
              <a:rPr lang="ru-RU" dirty="0" smtClean="0"/>
              <a:t>, широко </a:t>
            </a:r>
            <a:r>
              <a:rPr lang="ru-RU" dirty="0" err="1" smtClean="0"/>
              <a:t>поширений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світі для </a:t>
            </a:r>
            <a:r>
              <a:rPr lang="ru-RU" dirty="0" err="1" smtClean="0"/>
              <a:t>ілюстрації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, </a:t>
            </a:r>
            <a:r>
              <a:rPr lang="ru-RU" dirty="0" err="1" smtClean="0"/>
              <a:t>насправді</a:t>
            </a:r>
            <a:r>
              <a:rPr lang="ru-RU" dirty="0" smtClean="0"/>
              <a:t> є далеко не </a:t>
            </a:r>
            <a:r>
              <a:rPr lang="ru-RU" dirty="0" err="1" smtClean="0"/>
              <a:t>безперечним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!!!Сам </a:t>
            </a:r>
            <a:r>
              <a:rPr lang="ru-RU" b="1" dirty="0" err="1" smtClean="0">
                <a:solidFill>
                  <a:srgbClr val="FF0000"/>
                </a:solidFill>
              </a:rPr>
              <a:t>Маслоу</a:t>
            </a:r>
            <a:r>
              <a:rPr lang="ru-RU" b="1" dirty="0" smtClean="0">
                <a:solidFill>
                  <a:srgbClr val="FF0000"/>
                </a:solidFill>
              </a:rPr>
              <a:t> в своїх роботах про </a:t>
            </a:r>
            <a:r>
              <a:rPr lang="ru-RU" b="1" dirty="0" err="1" smtClean="0">
                <a:solidFill>
                  <a:srgbClr val="FF0000"/>
                </a:solidFill>
              </a:rPr>
              <a:t>піраміді</a:t>
            </a:r>
            <a:r>
              <a:rPr lang="ru-RU" b="1" dirty="0" smtClean="0">
                <a:solidFill>
                  <a:srgbClr val="FF0000"/>
                </a:solidFill>
              </a:rPr>
              <a:t> не </a:t>
            </a:r>
            <a:r>
              <a:rPr lang="ru-RU" b="1" dirty="0" err="1" smtClean="0">
                <a:solidFill>
                  <a:srgbClr val="FF0000"/>
                </a:solidFill>
              </a:rPr>
              <a:t>згадує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фізично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ні</a:t>
            </a:r>
            <a:r>
              <a:rPr lang="ru-RU" b="1" dirty="0" smtClean="0">
                <a:solidFill>
                  <a:srgbClr val="FF0000"/>
                </a:solidFill>
              </a:rPr>
              <a:t> в </a:t>
            </a:r>
            <a:r>
              <a:rPr lang="ru-RU" b="1" dirty="0" err="1" smtClean="0">
                <a:solidFill>
                  <a:srgbClr val="FF0000"/>
                </a:solidFill>
              </a:rPr>
              <a:t>образотворчій</a:t>
            </a:r>
            <a:r>
              <a:rPr lang="ru-RU" b="1" dirty="0" smtClean="0">
                <a:solidFill>
                  <a:srgbClr val="FF0000"/>
                </a:solidFill>
              </a:rPr>
              <a:t> формі)!!!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Навпаки</a:t>
            </a:r>
            <a:r>
              <a:rPr lang="ru-RU" dirty="0" smtClean="0"/>
              <a:t>, у </a:t>
            </a:r>
            <a:r>
              <a:rPr lang="ru-RU" dirty="0" err="1" smtClean="0"/>
              <a:t>працях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візуальний</a:t>
            </a:r>
            <a:r>
              <a:rPr lang="ru-RU" dirty="0" smtClean="0"/>
              <a:t> образ - </a:t>
            </a:r>
            <a:r>
              <a:rPr lang="ru-RU" dirty="0" err="1" smtClean="0"/>
              <a:t>спіраль</a:t>
            </a:r>
            <a:r>
              <a:rPr lang="ru-RU" dirty="0" smtClean="0"/>
              <a:t> (</a:t>
            </a:r>
            <a:r>
              <a:rPr lang="ru-RU" dirty="0" err="1" smtClean="0"/>
              <a:t>Маслоу</a:t>
            </a:r>
            <a:r>
              <a:rPr lang="ru-RU" dirty="0" smtClean="0"/>
              <a:t> так </a:t>
            </a:r>
            <a:r>
              <a:rPr lang="ru-RU" dirty="0" err="1" smtClean="0"/>
              <a:t>пише</a:t>
            </a:r>
            <a:r>
              <a:rPr lang="ru-RU" dirty="0" smtClean="0"/>
              <a:t> про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до потреб більш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: «</a:t>
            </a:r>
            <a:r>
              <a:rPr lang="ru-RU" dirty="0" err="1" smtClean="0"/>
              <a:t>мотиваційна</a:t>
            </a:r>
            <a:r>
              <a:rPr lang="ru-RU" dirty="0" smtClean="0"/>
              <a:t> </a:t>
            </a:r>
            <a:r>
              <a:rPr lang="ru-RU" dirty="0" err="1" smtClean="0"/>
              <a:t>спіраль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новий виток»). Образ </a:t>
            </a:r>
            <a:r>
              <a:rPr lang="ru-RU" dirty="0" err="1" smtClean="0"/>
              <a:t>спіралі</a:t>
            </a:r>
            <a:r>
              <a:rPr lang="ru-RU" dirty="0" smtClean="0"/>
              <a:t>, </a:t>
            </a:r>
            <a:r>
              <a:rPr lang="ru-RU" dirty="0" err="1" smtClean="0"/>
              <a:t>безсумнівно</a:t>
            </a:r>
            <a:r>
              <a:rPr lang="ru-RU" dirty="0" smtClean="0"/>
              <a:t>, краще </a:t>
            </a:r>
            <a:r>
              <a:rPr lang="ru-RU" dirty="0" err="1" smtClean="0"/>
              <a:t>відображає</a:t>
            </a:r>
            <a:r>
              <a:rPr lang="ru-RU" dirty="0" smtClean="0"/>
              <a:t> основні </a:t>
            </a:r>
            <a:r>
              <a:rPr lang="ru-RU" dirty="0" err="1" smtClean="0"/>
              <a:t>постулати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: </a:t>
            </a:r>
            <a:r>
              <a:rPr lang="ru-RU" dirty="0" err="1" smtClean="0"/>
              <a:t>динамічність</a:t>
            </a:r>
            <a:r>
              <a:rPr lang="ru-RU" dirty="0" smtClean="0"/>
              <a:t>, розвиток, плавне </a:t>
            </a:r>
            <a:r>
              <a:rPr lang="ru-RU" dirty="0" err="1" smtClean="0"/>
              <a:t>перетікання</a:t>
            </a:r>
            <a:r>
              <a:rPr lang="ru-RU" dirty="0" smtClean="0"/>
              <a:t>» одного </a:t>
            </a:r>
            <a:r>
              <a:rPr lang="ru-RU" dirty="0" err="1" smtClean="0"/>
              <a:t>рівня</a:t>
            </a:r>
            <a:r>
              <a:rPr lang="ru-RU" dirty="0" smtClean="0"/>
              <a:t> в </a:t>
            </a:r>
            <a:r>
              <a:rPr lang="ru-RU" dirty="0" err="1" smtClean="0"/>
              <a:t>інший</a:t>
            </a:r>
            <a:r>
              <a:rPr lang="ru-RU" dirty="0" smtClean="0"/>
              <a:t> (на </a:t>
            </a:r>
            <a:r>
              <a:rPr lang="ru-RU" dirty="0" err="1" smtClean="0"/>
              <a:t>противагу</a:t>
            </a:r>
            <a:r>
              <a:rPr lang="ru-RU" dirty="0" smtClean="0"/>
              <a:t> </a:t>
            </a:r>
            <a:r>
              <a:rPr lang="ru-RU" dirty="0" err="1" smtClean="0"/>
              <a:t>статичності</a:t>
            </a:r>
            <a:r>
              <a:rPr lang="ru-RU" dirty="0" smtClean="0"/>
              <a:t> і </a:t>
            </a:r>
            <a:r>
              <a:rPr lang="ru-RU" dirty="0" err="1" smtClean="0"/>
              <a:t>суворої</a:t>
            </a:r>
            <a:r>
              <a:rPr lang="ru-RU" dirty="0" smtClean="0"/>
              <a:t> </a:t>
            </a:r>
            <a:r>
              <a:rPr lang="ru-RU" dirty="0" err="1" smtClean="0"/>
              <a:t>ієрархічності</a:t>
            </a:r>
            <a:r>
              <a:rPr lang="ru-RU" dirty="0" smtClean="0"/>
              <a:t> </a:t>
            </a:r>
            <a:r>
              <a:rPr lang="ru-RU" dirty="0" err="1" smtClean="0"/>
              <a:t>піраміди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88913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C:\Users\Наталья\Desktop\2750277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260350"/>
            <a:ext cx="2952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3" descr="C:\Users\Наталья\Documents\к презентации школы\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1844675"/>
            <a:ext cx="12223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61913"/>
            <a:ext cx="6553200" cy="6821487"/>
          </a:xfrm>
          <a:noFill/>
        </p:spPr>
      </p:pic>
      <p:pic>
        <p:nvPicPr>
          <p:cNvPr id="24579" name="Picture 4" descr="C:\Users\Наталья\Documents\к презентации школы\61ш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0"/>
            <a:ext cx="16906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Наталья\Desktop\e3b316d7a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60350"/>
            <a:ext cx="61722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913" y="4797425"/>
            <a:ext cx="7497762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96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За </a:t>
            </a:r>
            <a:r>
              <a:rPr lang="uk-UA" sz="9600" dirty="0" err="1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цвагу</a:t>
            </a:r>
            <a:r>
              <a:rPr lang="uk-UA" sz="96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!</a:t>
            </a:r>
            <a:r>
              <a:rPr lang="uk-UA" sz="96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sym typeface="Wingdings" pitchFamily="2" charset="2"/>
              </a:rPr>
              <a:t></a:t>
            </a:r>
            <a:endParaRPr lang="ru-RU" sz="96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609600"/>
            <a:ext cx="7458075" cy="624840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/>
              <a:t>«</a:t>
            </a:r>
            <a:r>
              <a:rPr lang="ru-RU" sz="4000" b="1" dirty="0" err="1" smtClean="0"/>
              <a:t>Піраміда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Маслоу</a:t>
            </a:r>
            <a:r>
              <a:rPr lang="ru-RU" sz="4000" b="1" dirty="0" smtClean="0"/>
              <a:t>» -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неофіційна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назва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теорії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мотивації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розробленої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в 1950-ті роки ХХ століття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видатним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американським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психологом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Абрахамом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Маслоу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Харольдом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219" name="Picture 3" descr="C:\Users\Наталья\Documents\к презентации школы\3н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724400"/>
            <a:ext cx="1584325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8888" y="333375"/>
            <a:ext cx="7675562" cy="5915025"/>
          </a:xfrm>
        </p:spPr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/>
              <a:t>В основі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(</a:t>
            </a:r>
            <a:r>
              <a:rPr lang="ru-RU" dirty="0" err="1" smtClean="0"/>
              <a:t>піраміди</a:t>
            </a:r>
            <a:r>
              <a:rPr lang="ru-RU" dirty="0" smtClean="0"/>
              <a:t>) </a:t>
            </a:r>
            <a:r>
              <a:rPr lang="ru-RU" dirty="0" err="1" smtClean="0"/>
              <a:t>Маслоу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теза про те, що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поведінка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людини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детермінована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низкою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базових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потреб, які можна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вибудувати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визначеній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ієрархії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ці потреби є </a:t>
            </a:r>
            <a:r>
              <a:rPr lang="ru-RU" dirty="0" err="1" smtClean="0">
                <a:solidFill>
                  <a:srgbClr val="FF0000"/>
                </a:solidFill>
              </a:rPr>
              <a:t>універсальними</a:t>
            </a:r>
            <a:r>
              <a:rPr lang="ru-RU" dirty="0" smtClean="0"/>
              <a:t>, тобто </a:t>
            </a:r>
            <a:r>
              <a:rPr lang="ru-RU" dirty="0" err="1" smtClean="0"/>
              <a:t>об'єднують</a:t>
            </a:r>
            <a:r>
              <a:rPr lang="ru-RU" dirty="0" smtClean="0"/>
              <a:t> усіх людей </a:t>
            </a:r>
            <a:r>
              <a:rPr lang="ru-RU" dirty="0" err="1" smtClean="0"/>
              <a:t>незалежно</a:t>
            </a:r>
            <a:r>
              <a:rPr lang="ru-RU" dirty="0" smtClean="0"/>
              <a:t> від кольору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r>
              <a:rPr lang="ru-RU" dirty="0" err="1" smtClean="0"/>
              <a:t>національності</a:t>
            </a:r>
            <a:r>
              <a:rPr lang="ru-RU" dirty="0" smtClean="0"/>
              <a:t>, стилю життя, </a:t>
            </a:r>
            <a:r>
              <a:rPr lang="ru-RU" dirty="0" err="1" smtClean="0"/>
              <a:t>звичок</a:t>
            </a:r>
            <a:r>
              <a:rPr lang="ru-RU" dirty="0" smtClean="0"/>
              <a:t>, </a:t>
            </a:r>
            <a:r>
              <a:rPr lang="ru-RU" dirty="0" err="1" smtClean="0"/>
              <a:t>манери</a:t>
            </a:r>
            <a:r>
              <a:rPr lang="ru-RU" dirty="0" smtClean="0"/>
              <a:t> </a:t>
            </a:r>
            <a:r>
              <a:rPr lang="ru-RU" dirty="0" err="1" smtClean="0"/>
              <a:t>триматися</a:t>
            </a:r>
            <a:r>
              <a:rPr lang="ru-RU" dirty="0" smtClean="0"/>
              <a:t> й інших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43" name="Picture 3" descr="C:\Users\Наталья\Desktop\Karandashi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52292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565400"/>
            <a:ext cx="7497763" cy="1143000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Абрахам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Маслоу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визнавав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що люди мають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безліч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різних потреб, але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вважав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що ці потреби можна розділити на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п'ять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основних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категорій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267" name="Picture 4" descr="C:\Users\Наталья\Documents\к презентации школы\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5013325"/>
            <a:ext cx="18002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8888" y="549275"/>
            <a:ext cx="7570787" cy="5543550"/>
          </a:xfrm>
        </p:spPr>
        <p:txBody>
          <a:bodyPr>
            <a:normAutofit fontScale="92500"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Фізіологічні: </a:t>
            </a:r>
            <a:r>
              <a:rPr lang="ru-RU" dirty="0" smtClean="0"/>
              <a:t>голод, </a:t>
            </a:r>
            <a:r>
              <a:rPr lang="ru-RU" dirty="0" err="1" smtClean="0"/>
              <a:t>спрага</a:t>
            </a:r>
            <a:r>
              <a:rPr lang="ru-RU" dirty="0" smtClean="0"/>
              <a:t>, </a:t>
            </a:r>
            <a:r>
              <a:rPr lang="ru-RU" dirty="0" err="1" smtClean="0"/>
              <a:t>статевий</a:t>
            </a:r>
            <a:r>
              <a:rPr lang="ru-RU" dirty="0" smtClean="0"/>
              <a:t> потяг і т. д.</a:t>
            </a:r>
            <a:br>
              <a:rPr lang="ru-RU" dirty="0" smtClean="0"/>
            </a:br>
            <a:r>
              <a:rPr lang="ru-RU" u="sng" dirty="0" err="1" smtClean="0">
                <a:solidFill>
                  <a:schemeClr val="accent6">
                    <a:lumMod val="75000"/>
                  </a:schemeClr>
                </a:solidFill>
              </a:rPr>
              <a:t>Екзистенційні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, комфорт, </a:t>
            </a:r>
            <a:r>
              <a:rPr lang="ru-RU" dirty="0" err="1" smtClean="0"/>
              <a:t>сталість</a:t>
            </a:r>
            <a:r>
              <a:rPr lang="ru-RU" dirty="0" smtClean="0"/>
              <a:t> умов життя.</a:t>
            </a:r>
            <a:br>
              <a:rPr lang="ru-RU" dirty="0" smtClean="0"/>
            </a:br>
            <a:r>
              <a:rPr lang="ru-RU" u="sng" dirty="0" err="1" smtClean="0">
                <a:solidFill>
                  <a:schemeClr val="accent4">
                    <a:lumMod val="50000"/>
                  </a:schemeClr>
                </a:solidFill>
              </a:rPr>
              <a:t>Соціальні</a:t>
            </a: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,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прихильність</a:t>
            </a:r>
            <a:r>
              <a:rPr lang="ru-RU" dirty="0" smtClean="0"/>
              <a:t>, </a:t>
            </a:r>
            <a:r>
              <a:rPr lang="ru-RU" dirty="0" err="1" smtClean="0"/>
              <a:t>турбота</a:t>
            </a:r>
            <a:r>
              <a:rPr lang="ru-RU" dirty="0" smtClean="0"/>
              <a:t> про </a:t>
            </a:r>
            <a:r>
              <a:rPr lang="ru-RU" dirty="0" err="1" smtClean="0"/>
              <a:t>інше</a:t>
            </a:r>
            <a:r>
              <a:rPr lang="ru-RU" dirty="0" smtClean="0"/>
              <a:t> і </a:t>
            </a:r>
            <a:r>
              <a:rPr lang="ru-RU" dirty="0" err="1" smtClean="0"/>
              <a:t>увагу</a:t>
            </a:r>
            <a:r>
              <a:rPr lang="ru-RU" dirty="0" smtClean="0"/>
              <a:t> до себе, </a:t>
            </a:r>
            <a:r>
              <a:rPr lang="ru-RU" dirty="0" err="1" smtClean="0"/>
              <a:t>спільна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Престижні</a:t>
            </a:r>
            <a:r>
              <a:rPr lang="ru-RU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err="1" smtClean="0"/>
              <a:t>самоповагу</a:t>
            </a:r>
            <a:r>
              <a:rPr lang="ru-RU" dirty="0" smtClean="0"/>
              <a:t>, </a:t>
            </a:r>
            <a:r>
              <a:rPr lang="ru-RU" dirty="0" err="1" smtClean="0"/>
              <a:t>повагу</a:t>
            </a:r>
            <a:r>
              <a:rPr lang="ru-RU" dirty="0" smtClean="0"/>
              <a:t> з боку інших, </a:t>
            </a:r>
            <a:r>
              <a:rPr lang="ru-RU" dirty="0" err="1" smtClean="0"/>
              <a:t>визнання</a:t>
            </a:r>
            <a:r>
              <a:rPr lang="ru-RU" dirty="0" smtClean="0"/>
              <a:t>,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і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службове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u="sng" dirty="0" err="1" smtClean="0">
                <a:solidFill>
                  <a:srgbClr val="7030A0"/>
                </a:solidFill>
              </a:rPr>
              <a:t>Духовні</a:t>
            </a:r>
            <a:r>
              <a:rPr lang="ru-RU" u="sng" dirty="0" smtClean="0">
                <a:solidFill>
                  <a:srgbClr val="7030A0"/>
                </a:solidFill>
              </a:rPr>
              <a:t>: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самоактуалізація</a:t>
            </a:r>
            <a:r>
              <a:rPr lang="ru-RU" dirty="0" smtClean="0"/>
              <a:t>, </a:t>
            </a:r>
            <a:r>
              <a:rPr lang="ru-RU" dirty="0" err="1" smtClean="0"/>
              <a:t>самовираження</a:t>
            </a:r>
            <a:r>
              <a:rPr lang="ru-RU" dirty="0" smtClean="0"/>
              <a:t>, </a:t>
            </a:r>
            <a:r>
              <a:rPr lang="ru-RU" dirty="0" err="1" smtClean="0"/>
              <a:t>самоідентифікація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1" name="Picture 2" descr="C:\Users\Наталья\Desktop\7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609725" y="2951163"/>
            <a:ext cx="4381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-315913"/>
            <a:ext cx="7818437" cy="114300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Фізіологічні потреби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042988" y="549275"/>
            <a:ext cx="7818437" cy="4835525"/>
          </a:xfrm>
        </p:spPr>
        <p:txBody>
          <a:bodyPr/>
          <a:lstStyle/>
          <a:p>
            <a:pPr algn="just">
              <a:buNone/>
            </a:pPr>
            <a:r>
              <a:rPr lang="ru-RU" sz="2400" u="sng" dirty="0" smtClean="0"/>
              <a:t> </a:t>
            </a:r>
            <a:r>
              <a:rPr lang="ru-RU" sz="2400" dirty="0" smtClean="0"/>
              <a:t>Найбільш </a:t>
            </a:r>
            <a:r>
              <a:rPr lang="ru-RU" sz="2400" dirty="0" err="1" smtClean="0"/>
              <a:t>істотні</a:t>
            </a:r>
            <a:r>
              <a:rPr lang="ru-RU" sz="2400" dirty="0" smtClean="0"/>
              <a:t>,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потужні з усіх потреб. Людина, що </a:t>
            </a:r>
            <a:r>
              <a:rPr lang="ru-RU" sz="2400" dirty="0" err="1" smtClean="0"/>
              <a:t>живе</a:t>
            </a:r>
            <a:r>
              <a:rPr lang="ru-RU" sz="2400" dirty="0" smtClean="0"/>
              <a:t> в </a:t>
            </a:r>
            <a:r>
              <a:rPr lang="ru-RU" sz="2400" dirty="0" err="1" smtClean="0"/>
              <a:t>крайній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нужді</a:t>
            </a:r>
            <a:r>
              <a:rPr lang="ru-RU" sz="2400" dirty="0" smtClean="0"/>
              <a:t>, </a:t>
            </a:r>
            <a:r>
              <a:rPr lang="ru-RU" sz="2400" dirty="0" err="1" smtClean="0"/>
              <a:t>обділений</a:t>
            </a:r>
            <a:r>
              <a:rPr lang="ru-RU" sz="2400" dirty="0" smtClean="0"/>
              <a:t> усіма </a:t>
            </a:r>
            <a:r>
              <a:rPr lang="ru-RU" sz="2400" dirty="0" err="1" smtClean="0"/>
              <a:t>радощами</a:t>
            </a:r>
            <a:r>
              <a:rPr lang="ru-RU" sz="2400" dirty="0" smtClean="0"/>
              <a:t> життя,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мотивації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, буде </a:t>
            </a:r>
            <a:r>
              <a:rPr lang="ru-RU" sz="2400" dirty="0" err="1" smtClean="0"/>
              <a:t>спричинене</a:t>
            </a:r>
            <a:r>
              <a:rPr lang="ru-RU" sz="2400" dirty="0" smtClean="0"/>
              <a:t>, насамперед, потребами </a:t>
            </a:r>
            <a:r>
              <a:rPr lang="ru-RU" sz="2400" dirty="0" err="1" smtClean="0"/>
              <a:t>фізіологічного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. Якщо </a:t>
            </a:r>
            <a:r>
              <a:rPr lang="ru-RU" sz="2400" dirty="0" err="1" smtClean="0"/>
              <a:t>людині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їсти</a:t>
            </a:r>
            <a:r>
              <a:rPr lang="ru-RU" sz="2400" dirty="0" smtClean="0"/>
              <a:t> і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при цьому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вистачає</a:t>
            </a:r>
            <a:r>
              <a:rPr lang="ru-RU" sz="2400" dirty="0" smtClean="0"/>
              <a:t> любові і </a:t>
            </a:r>
            <a:r>
              <a:rPr lang="ru-RU" sz="2400" dirty="0" err="1" smtClean="0"/>
              <a:t>поваги</a:t>
            </a:r>
            <a:r>
              <a:rPr lang="ru-RU" sz="2400" dirty="0" smtClean="0"/>
              <a:t>, у першу </a:t>
            </a:r>
            <a:r>
              <a:rPr lang="ru-RU" sz="2400" dirty="0" err="1" smtClean="0"/>
              <a:t>чергу</a:t>
            </a:r>
            <a:r>
              <a:rPr lang="ru-RU" sz="2400" dirty="0" smtClean="0"/>
              <a:t> він буде </a:t>
            </a:r>
            <a:r>
              <a:rPr lang="ru-RU" sz="2400" dirty="0" err="1" smtClean="0"/>
              <a:t>прагнути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вгамувати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фізичний, а не </a:t>
            </a:r>
            <a:r>
              <a:rPr lang="ru-RU" sz="2400" dirty="0" err="1" smtClean="0"/>
              <a:t>емоційний</a:t>
            </a:r>
            <a:r>
              <a:rPr lang="ru-RU" sz="2400" dirty="0" smtClean="0"/>
              <a:t> голод. На думку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 організмі </a:t>
            </a:r>
            <a:r>
              <a:rPr lang="ru-RU" sz="2400" dirty="0" err="1" smtClean="0"/>
              <a:t>домінують</a:t>
            </a:r>
            <a:r>
              <a:rPr lang="ru-RU" sz="2400" dirty="0" smtClean="0"/>
              <a:t> фізіологічні </a:t>
            </a:r>
            <a:r>
              <a:rPr lang="ru-RU" sz="2400" dirty="0" err="1" smtClean="0"/>
              <a:t>позиви</a:t>
            </a:r>
            <a:r>
              <a:rPr lang="ru-RU" sz="2400" dirty="0" smtClean="0"/>
              <a:t>, то всі інші потреби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навіть не </a:t>
            </a:r>
            <a:r>
              <a:rPr lang="ru-RU" sz="2400" dirty="0" err="1" smtClean="0"/>
              <a:t>відчуватися</a:t>
            </a:r>
            <a:r>
              <a:rPr lang="ru-RU" sz="2400" dirty="0" smtClean="0"/>
              <a:t> людиною. </a:t>
            </a:r>
            <a:r>
              <a:rPr lang="ru-RU" sz="2400" dirty="0" err="1" smtClean="0"/>
              <a:t>Бажання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писати</a:t>
            </a:r>
            <a:r>
              <a:rPr lang="ru-RU" sz="2400" dirty="0" smtClean="0"/>
              <a:t> вірші, </a:t>
            </a:r>
            <a:r>
              <a:rPr lang="ru-RU" sz="2400" dirty="0" err="1" smtClean="0"/>
              <a:t>придбати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автомобіль</a:t>
            </a:r>
            <a:r>
              <a:rPr lang="ru-RU" sz="2400" dirty="0" smtClean="0"/>
              <a:t>, </a:t>
            </a:r>
            <a:r>
              <a:rPr lang="ru-RU" sz="2400" dirty="0" err="1" smtClean="0"/>
              <a:t>інтерес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рідної</a:t>
            </a:r>
            <a:r>
              <a:rPr lang="ru-RU" sz="2400" dirty="0" smtClean="0"/>
              <a:t> історії, </a:t>
            </a:r>
            <a:r>
              <a:rPr lang="ru-RU" sz="2400" dirty="0" err="1" smtClean="0"/>
              <a:t>пристрасть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жовтих</a:t>
            </a:r>
            <a:r>
              <a:rPr lang="ru-RU" sz="2400" dirty="0" smtClean="0"/>
              <a:t> черевиках - на </a:t>
            </a:r>
            <a:r>
              <a:rPr lang="ru-RU" sz="2400" dirty="0" err="1" smtClean="0"/>
              <a:t>фоні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фізіологічних</a:t>
            </a:r>
            <a:r>
              <a:rPr lang="ru-RU" sz="2400" dirty="0" smtClean="0"/>
              <a:t> потреб всі ці </a:t>
            </a:r>
            <a:r>
              <a:rPr lang="ru-RU" sz="2400" dirty="0" err="1" smtClean="0"/>
              <a:t>інтереси</a:t>
            </a:r>
            <a:r>
              <a:rPr lang="ru-RU" sz="2400" dirty="0" smtClean="0"/>
              <a:t> і </a:t>
            </a:r>
            <a:r>
              <a:rPr lang="ru-RU" sz="2400" dirty="0" err="1" smtClean="0"/>
              <a:t>бажання</a:t>
            </a:r>
            <a:r>
              <a:rPr lang="ru-RU" sz="2400" dirty="0" smtClean="0"/>
              <a:t> яких </a:t>
            </a:r>
            <a:r>
              <a:rPr lang="ru-RU" sz="2400" dirty="0" err="1" smtClean="0"/>
              <a:t>блякнуть</a:t>
            </a:r>
            <a:r>
              <a:rPr lang="ru-RU" sz="2400" dirty="0" smtClean="0"/>
              <a:t>, або </a:t>
            </a:r>
            <a:r>
              <a:rPr lang="ru-RU" sz="2400" dirty="0" err="1" smtClean="0"/>
              <a:t>зникають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зовсім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людину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відчуває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смертельний</a:t>
            </a:r>
            <a:r>
              <a:rPr lang="ru-RU" sz="2400" dirty="0" smtClean="0"/>
              <a:t> голод, не </a:t>
            </a:r>
            <a:r>
              <a:rPr lang="ru-RU" sz="2400" dirty="0" err="1" smtClean="0"/>
              <a:t>зацікавить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нічого</a:t>
            </a:r>
            <a:r>
              <a:rPr lang="ru-RU" sz="2400" dirty="0" smtClean="0"/>
              <a:t>, крім </a:t>
            </a:r>
            <a:r>
              <a:rPr lang="ru-RU" sz="2400" dirty="0" err="1" smtClean="0"/>
              <a:t>їжі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13316" name="Picture 2" descr="C:\Users\Наталья\Desktop\7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609725" y="2951163"/>
            <a:ext cx="4381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981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00B0F0"/>
                </a:solidFill>
              </a:rPr>
              <a:t>2. Потреба в </a:t>
            </a:r>
            <a:r>
              <a:rPr lang="ru-RU" sz="4900" b="1" dirty="0" err="1" smtClean="0">
                <a:solidFill>
                  <a:srgbClr val="00B0F0"/>
                </a:solidFill>
              </a:rPr>
              <a:t>безпеці</a:t>
            </a:r>
            <a:endParaRPr lang="ru-RU" sz="4900" b="1" dirty="0">
              <a:solidFill>
                <a:srgbClr val="00B0F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042988" y="836613"/>
            <a:ext cx="8101012" cy="5545137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Після </a:t>
            </a:r>
            <a:r>
              <a:rPr lang="ru-RU" sz="1800" dirty="0" err="1" smtClean="0"/>
              <a:t>задоволення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фізіологічних</a:t>
            </a:r>
            <a:r>
              <a:rPr lang="ru-RU" sz="1800" dirty="0" smtClean="0"/>
              <a:t> потреб їх місце в </a:t>
            </a:r>
            <a:r>
              <a:rPr lang="ru-RU" sz="1800" dirty="0" err="1" smtClean="0"/>
              <a:t>мотиваційній</a:t>
            </a:r>
            <a:r>
              <a:rPr lang="ru-RU" sz="1800" dirty="0" smtClean="0"/>
              <a:t> життя </a:t>
            </a:r>
            <a:r>
              <a:rPr lang="ru-RU" sz="1800" dirty="0" err="1" smtClean="0"/>
              <a:t>індивідуума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займають</a:t>
            </a:r>
            <a:r>
              <a:rPr lang="ru-RU" sz="1800" dirty="0" smtClean="0"/>
              <a:t> потреби, які в </a:t>
            </a:r>
            <a:r>
              <a:rPr lang="ru-RU" sz="1800" dirty="0" err="1" smtClean="0"/>
              <a:t>загальному</a:t>
            </a:r>
            <a:r>
              <a:rPr lang="ru-RU" sz="1800" dirty="0" smtClean="0"/>
              <a:t> вигляді можна </a:t>
            </a:r>
            <a:r>
              <a:rPr lang="ru-RU" sz="1800" dirty="0" err="1" smtClean="0"/>
              <a:t>об'єднати</a:t>
            </a:r>
            <a:r>
              <a:rPr lang="ru-RU" sz="1800" dirty="0" smtClean="0"/>
              <a:t> в </a:t>
            </a:r>
            <a:r>
              <a:rPr lang="ru-RU" sz="1800" dirty="0" err="1" smtClean="0"/>
              <a:t>категорію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безпеки</a:t>
            </a:r>
            <a:r>
              <a:rPr lang="ru-RU" sz="1800" dirty="0" smtClean="0"/>
              <a:t> (потреба в </a:t>
            </a:r>
            <a:r>
              <a:rPr lang="ru-RU" sz="1800" dirty="0" err="1" smtClean="0"/>
              <a:t>стабільності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захист</a:t>
            </a:r>
            <a:r>
              <a:rPr lang="ru-RU" sz="1800" dirty="0" smtClean="0"/>
              <a:t>, свободу від страху, </a:t>
            </a:r>
            <a:r>
              <a:rPr lang="ru-RU" sz="1800" dirty="0" err="1" smtClean="0"/>
              <a:t>тривоги</a:t>
            </a:r>
            <a:r>
              <a:rPr lang="ru-RU" sz="1800" dirty="0" smtClean="0"/>
              <a:t> і хаосу, в порядку, </a:t>
            </a:r>
            <a:r>
              <a:rPr lang="ru-RU" sz="1800" dirty="0" err="1" smtClean="0"/>
              <a:t>законі</a:t>
            </a:r>
            <a:r>
              <a:rPr lang="ru-RU" sz="1800" dirty="0" smtClean="0"/>
              <a:t>, </a:t>
            </a:r>
            <a:r>
              <a:rPr lang="ru-RU" sz="1800" dirty="0" err="1" smtClean="0"/>
              <a:t>обмеженнях</a:t>
            </a:r>
            <a:r>
              <a:rPr lang="ru-RU" sz="1800" dirty="0" smtClean="0"/>
              <a:t>). </a:t>
            </a:r>
            <a:r>
              <a:rPr lang="ru-RU" sz="1800" dirty="0" err="1" smtClean="0"/>
              <a:t>Згідно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теорії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мотивації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Маслоу</a:t>
            </a:r>
            <a:r>
              <a:rPr lang="ru-RU" sz="1800" dirty="0" smtClean="0"/>
              <a:t>, ці </a:t>
            </a:r>
            <a:r>
              <a:rPr lang="ru-RU" sz="1800" dirty="0" err="1" smtClean="0"/>
              <a:t>бажання</a:t>
            </a:r>
            <a:r>
              <a:rPr lang="ru-RU" sz="1800" dirty="0" smtClean="0"/>
              <a:t> також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домінувати</a:t>
            </a:r>
            <a:r>
              <a:rPr lang="ru-RU" sz="1800" dirty="0" smtClean="0"/>
              <a:t> в організмі і </a:t>
            </a:r>
            <a:r>
              <a:rPr lang="ru-RU" sz="1800" dirty="0" err="1" smtClean="0"/>
              <a:t>узурпувати</a:t>
            </a:r>
            <a:r>
              <a:rPr lang="ru-RU" sz="1800" dirty="0" smtClean="0"/>
              <a:t> право на </a:t>
            </a:r>
            <a:r>
              <a:rPr lang="ru-RU" sz="1800" dirty="0" err="1" smtClean="0"/>
              <a:t>організацію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поведінки</a:t>
            </a:r>
            <a:r>
              <a:rPr lang="ru-RU" sz="1800" dirty="0" smtClean="0"/>
              <a:t>. Як </a:t>
            </a:r>
            <a:r>
              <a:rPr lang="ru-RU" sz="1800" dirty="0" err="1" smtClean="0"/>
              <a:t>зазначає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Маслоу</a:t>
            </a:r>
            <a:r>
              <a:rPr lang="ru-RU" sz="1800" dirty="0" smtClean="0"/>
              <a:t>, потреба в </a:t>
            </a:r>
            <a:r>
              <a:rPr lang="ru-RU" sz="1800" dirty="0" err="1" smtClean="0"/>
              <a:t>безпеці</a:t>
            </a:r>
            <a:r>
              <a:rPr lang="ru-RU" sz="1800" dirty="0" smtClean="0"/>
              <a:t> здорового і </a:t>
            </a:r>
            <a:r>
              <a:rPr lang="ru-RU" sz="1800" dirty="0" err="1" smtClean="0"/>
              <a:t>щасливого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представника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нашої</a:t>
            </a:r>
            <a:r>
              <a:rPr lang="ru-RU" sz="1800" dirty="0" smtClean="0"/>
              <a:t> культури, як правило, </a:t>
            </a:r>
            <a:r>
              <a:rPr lang="ru-RU" sz="1800" dirty="0" err="1" smtClean="0"/>
              <a:t>задоволена</a:t>
            </a:r>
            <a:r>
              <a:rPr lang="ru-RU" sz="1800" dirty="0" smtClean="0"/>
              <a:t>. В нормальному </a:t>
            </a:r>
            <a:r>
              <a:rPr lang="ru-RU" sz="1800" dirty="0" err="1" smtClean="0"/>
              <a:t>суспільстві</a:t>
            </a:r>
            <a:r>
              <a:rPr lang="ru-RU" sz="1800" dirty="0" smtClean="0"/>
              <a:t>, у </a:t>
            </a:r>
            <a:r>
              <a:rPr lang="ru-RU" sz="1800" dirty="0" err="1" smtClean="0"/>
              <a:t>здорових</a:t>
            </a:r>
            <a:r>
              <a:rPr lang="ru-RU" sz="1800" dirty="0" smtClean="0"/>
              <a:t> людей потреба в </a:t>
            </a:r>
            <a:r>
              <a:rPr lang="ru-RU" sz="1800" dirty="0" err="1" smtClean="0"/>
              <a:t>безпеці</a:t>
            </a:r>
            <a:r>
              <a:rPr lang="ru-RU" sz="1800" dirty="0" smtClean="0"/>
              <a:t> проявляється тільки в </a:t>
            </a:r>
            <a:r>
              <a:rPr lang="ru-RU" sz="1800" dirty="0" err="1" smtClean="0"/>
              <a:t>м'яких</a:t>
            </a:r>
            <a:r>
              <a:rPr lang="ru-RU" sz="1800" dirty="0" smtClean="0"/>
              <a:t> формах, наприклад, у вигляді </a:t>
            </a:r>
            <a:r>
              <a:rPr lang="ru-RU" sz="1800" dirty="0" err="1" smtClean="0"/>
              <a:t>бажання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влаштуватися</a:t>
            </a:r>
            <a:r>
              <a:rPr lang="ru-RU" sz="1800" dirty="0" smtClean="0"/>
              <a:t> на роботу в </a:t>
            </a:r>
            <a:r>
              <a:rPr lang="ru-RU" sz="1800" dirty="0" err="1" smtClean="0"/>
              <a:t>компанію</a:t>
            </a:r>
            <a:r>
              <a:rPr lang="ru-RU" sz="1800" dirty="0" smtClean="0"/>
              <a:t>, яка надає </a:t>
            </a:r>
            <a:r>
              <a:rPr lang="ru-RU" sz="1800" dirty="0" err="1" smtClean="0"/>
              <a:t>своїм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працівникам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гарантії</a:t>
            </a:r>
            <a:r>
              <a:rPr lang="ru-RU" sz="1800" dirty="0" smtClean="0"/>
              <a:t> і т.п.В самому </a:t>
            </a:r>
            <a:r>
              <a:rPr lang="ru-RU" sz="1800" dirty="0" err="1" smtClean="0"/>
              <a:t>загальному</a:t>
            </a:r>
            <a:r>
              <a:rPr lang="ru-RU" sz="1800" dirty="0" smtClean="0"/>
              <a:t> вигляді потреба в </a:t>
            </a:r>
            <a:r>
              <a:rPr lang="ru-RU" sz="1800" dirty="0" err="1" smtClean="0"/>
              <a:t>безпеці</a:t>
            </a:r>
            <a:r>
              <a:rPr lang="ru-RU" sz="1800" dirty="0" smtClean="0"/>
              <a:t> і </a:t>
            </a:r>
            <a:r>
              <a:rPr lang="ru-RU" sz="1800" dirty="0" err="1" smtClean="0"/>
              <a:t>стабільності</a:t>
            </a:r>
            <a:r>
              <a:rPr lang="ru-RU" sz="1800" dirty="0" smtClean="0"/>
              <a:t> виявляє себе і в консервативному </a:t>
            </a:r>
            <a:r>
              <a:rPr lang="ru-RU" sz="1800" dirty="0" err="1" smtClean="0"/>
              <a:t>поведінці</a:t>
            </a:r>
            <a:r>
              <a:rPr lang="ru-RU" sz="1800" dirty="0" smtClean="0"/>
              <a:t> (</a:t>
            </a:r>
            <a:r>
              <a:rPr lang="ru-RU" sz="1800" dirty="0" err="1" smtClean="0"/>
              <a:t>більшість</a:t>
            </a:r>
            <a:r>
              <a:rPr lang="ru-RU" sz="1800" dirty="0" smtClean="0"/>
              <a:t> людей </a:t>
            </a:r>
            <a:r>
              <a:rPr lang="ru-RU" sz="1800" dirty="0" err="1" smtClean="0"/>
              <a:t>схильні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віддавати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перевагу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знайомим</a:t>
            </a:r>
            <a:r>
              <a:rPr lang="ru-RU" sz="1800" dirty="0" smtClean="0"/>
              <a:t> і </a:t>
            </a:r>
            <a:r>
              <a:rPr lang="ru-RU" sz="1800" dirty="0" err="1" smtClean="0"/>
              <a:t>звичним</a:t>
            </a:r>
            <a:r>
              <a:rPr lang="ru-RU" sz="1800" dirty="0" smtClean="0"/>
              <a:t> речам). У свою </a:t>
            </a:r>
            <a:r>
              <a:rPr lang="ru-RU" sz="1800" dirty="0" err="1" smtClean="0"/>
              <a:t>чергу</a:t>
            </a:r>
            <a:r>
              <a:rPr lang="ru-RU" sz="1800" dirty="0" smtClean="0"/>
              <a:t>, як </a:t>
            </a:r>
            <a:r>
              <a:rPr lang="ru-RU" sz="1800" dirty="0" err="1" smtClean="0"/>
              <a:t>вказує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Маслоу</a:t>
            </a:r>
            <a:r>
              <a:rPr lang="ru-RU" sz="1800" dirty="0" smtClean="0"/>
              <a:t>, </a:t>
            </a:r>
            <a:r>
              <a:rPr lang="ru-RU" sz="1800" dirty="0" err="1" smtClean="0"/>
              <a:t>несподівано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виникла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загроза</a:t>
            </a:r>
            <a:r>
              <a:rPr lang="ru-RU" sz="1800" dirty="0" smtClean="0"/>
              <a:t> хаосу у більшості людей викликає </a:t>
            </a:r>
            <a:r>
              <a:rPr lang="ru-RU" sz="1800" dirty="0" err="1" smtClean="0"/>
              <a:t>регрес</a:t>
            </a:r>
            <a:r>
              <a:rPr lang="ru-RU" sz="1800" dirty="0" smtClean="0"/>
              <a:t> </a:t>
            </a:r>
            <a:r>
              <a:rPr lang="ru-RU" sz="1800" dirty="0" err="1" smtClean="0"/>
              <a:t>мотивації</a:t>
            </a:r>
            <a:r>
              <a:rPr lang="ru-RU" sz="1800" dirty="0" smtClean="0"/>
              <a:t> з </a:t>
            </a:r>
            <a:r>
              <a:rPr lang="ru-RU" sz="1800" dirty="0" err="1" smtClean="0"/>
              <a:t>вищих</a:t>
            </a:r>
            <a:r>
              <a:rPr lang="ru-RU" sz="1800" dirty="0" smtClean="0"/>
              <a:t> її </a:t>
            </a:r>
            <a:r>
              <a:rPr lang="ru-RU" sz="1800" dirty="0" err="1" smtClean="0"/>
              <a:t>рівнів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безпеки</a:t>
            </a:r>
            <a:r>
              <a:rPr lang="ru-RU" sz="1800" dirty="0" smtClean="0"/>
              <a:t>. Природною і </a:t>
            </a:r>
            <a:r>
              <a:rPr lang="ru-RU" sz="1800" dirty="0" err="1" smtClean="0"/>
              <a:t>передбачуваною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реакцією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бувають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заклики</a:t>
            </a:r>
            <a:r>
              <a:rPr lang="ru-RU" sz="1800" dirty="0" smtClean="0"/>
              <a:t> навести порядок, </a:t>
            </a:r>
            <a:r>
              <a:rPr lang="ru-RU" sz="1800" dirty="0" err="1" smtClean="0"/>
              <a:t>причому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будь-якою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ціною</a:t>
            </a:r>
            <a:r>
              <a:rPr lang="ru-RU" sz="1800" dirty="0" smtClean="0"/>
              <a:t>, навіть </a:t>
            </a:r>
            <a:r>
              <a:rPr lang="ru-RU" sz="1800" dirty="0" err="1" smtClean="0"/>
              <a:t>ціною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диктатури</a:t>
            </a:r>
            <a:r>
              <a:rPr lang="ru-RU" sz="1800" dirty="0" smtClean="0"/>
              <a:t> і </a:t>
            </a:r>
            <a:r>
              <a:rPr lang="ru-RU" sz="1800" dirty="0" err="1" smtClean="0"/>
              <a:t>насильства</a:t>
            </a:r>
            <a:r>
              <a:rPr lang="ru-RU" sz="1800" dirty="0" smtClean="0"/>
              <a:t>.</a:t>
            </a:r>
            <a:endParaRPr lang="ru-RU" sz="1800" b="1" dirty="0" smtClean="0"/>
          </a:p>
        </p:txBody>
      </p:sp>
      <p:pic>
        <p:nvPicPr>
          <p:cNvPr id="14340" name="Picture 2" descr="C:\Users\Наталья\Desktop\7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609725" y="2951163"/>
            <a:ext cx="4381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425" y="0"/>
            <a:ext cx="8537575" cy="69269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3. Потреба в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приналежності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і любові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84213" y="548680"/>
            <a:ext cx="8459787" cy="4680521"/>
          </a:xfrm>
        </p:spPr>
        <p:txBody>
          <a:bodyPr/>
          <a:lstStyle/>
          <a:p>
            <a:pPr algn="just">
              <a:buNone/>
            </a:pPr>
            <a:r>
              <a:rPr lang="ru-RU" sz="2100" b="1" dirty="0" smtClean="0"/>
              <a:t> </a:t>
            </a:r>
            <a:r>
              <a:rPr lang="ru-RU" sz="2400" dirty="0" smtClean="0"/>
              <a:t>Після того, як потреби </a:t>
            </a:r>
            <a:r>
              <a:rPr lang="ru-RU" sz="2400" dirty="0" err="1" smtClean="0"/>
              <a:t>фізіологічного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і потреби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задоволені</a:t>
            </a:r>
            <a:r>
              <a:rPr lang="ru-RU" sz="2400" dirty="0" smtClean="0"/>
              <a:t>,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мотивації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, </a:t>
            </a:r>
            <a:r>
              <a:rPr lang="ru-RU" sz="2400" dirty="0" err="1" smtClean="0"/>
              <a:t>актуалізується</a:t>
            </a:r>
            <a:r>
              <a:rPr lang="ru-RU" sz="2400" dirty="0" smtClean="0"/>
              <a:t> потреба в любові, </a:t>
            </a:r>
            <a:r>
              <a:rPr lang="ru-RU" sz="2400" dirty="0" err="1" smtClean="0"/>
              <a:t>прихильності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приналежності</a:t>
            </a:r>
            <a:r>
              <a:rPr lang="ru-RU" sz="2400" dirty="0" smtClean="0"/>
              <a:t>. Людина як </a:t>
            </a:r>
            <a:r>
              <a:rPr lang="ru-RU" sz="2400" dirty="0" err="1" smtClean="0"/>
              <a:t>ніколи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починає</a:t>
            </a:r>
            <a:r>
              <a:rPr lang="ru-RU" sz="2400" dirty="0" smtClean="0"/>
              <a:t> відчувати </a:t>
            </a:r>
            <a:r>
              <a:rPr lang="ru-RU" sz="2400" dirty="0" err="1" smtClean="0"/>
              <a:t>нестачу</a:t>
            </a:r>
            <a:r>
              <a:rPr lang="ru-RU" sz="2400" dirty="0" smtClean="0"/>
              <a:t> </a:t>
            </a:r>
            <a:r>
              <a:rPr lang="ru-RU" sz="2400" dirty="0" err="1" smtClean="0"/>
              <a:t>друзів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відсутність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дружини</a:t>
            </a:r>
            <a:r>
              <a:rPr lang="ru-RU" sz="2400" dirty="0" smtClean="0"/>
              <a:t> або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жадає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теплих</a:t>
            </a:r>
            <a:r>
              <a:rPr lang="ru-RU" sz="2400" dirty="0" smtClean="0"/>
              <a:t>, </a:t>
            </a:r>
            <a:r>
              <a:rPr lang="ru-RU" sz="2400" dirty="0" err="1" smtClean="0"/>
              <a:t>дружніх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. Йому </a:t>
            </a:r>
            <a:r>
              <a:rPr lang="ru-RU" sz="2400" dirty="0" err="1" smtClean="0"/>
              <a:t>потрібна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група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забезпечила</a:t>
            </a:r>
            <a:r>
              <a:rPr lang="ru-RU" sz="2400" dirty="0" smtClean="0"/>
              <a:t> б його такими </a:t>
            </a:r>
            <a:r>
              <a:rPr lang="ru-RU" sz="2400" dirty="0" err="1" smtClean="0"/>
              <a:t>відносинами</a:t>
            </a:r>
            <a:r>
              <a:rPr lang="ru-RU" sz="2400" dirty="0" smtClean="0"/>
              <a:t>.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ця</a:t>
            </a:r>
            <a:r>
              <a:rPr lang="ru-RU" sz="2400" dirty="0" smtClean="0"/>
              <a:t> мета стає найбільш </a:t>
            </a:r>
            <a:r>
              <a:rPr lang="ru-RU" sz="2400" dirty="0" err="1" smtClean="0"/>
              <a:t>значущою</a:t>
            </a:r>
            <a:r>
              <a:rPr lang="ru-RU" sz="2400" dirty="0" smtClean="0"/>
              <a:t> і </a:t>
            </a:r>
            <a:r>
              <a:rPr lang="ru-RU" sz="2400" dirty="0" err="1" smtClean="0"/>
              <a:t>найважливішою</a:t>
            </a:r>
            <a:r>
              <a:rPr lang="ru-RU" sz="2400" dirty="0" smtClean="0"/>
              <a:t> для людини. </a:t>
            </a:r>
            <a:r>
              <a:rPr lang="ru-RU" sz="2400" dirty="0" err="1" smtClean="0"/>
              <a:t>Стрімкий</a:t>
            </a:r>
            <a:r>
              <a:rPr lang="ru-RU" sz="2400" dirty="0" smtClean="0"/>
              <a:t> розвиток у </a:t>
            </a:r>
            <a:r>
              <a:rPr lang="ru-RU" sz="2400" dirty="0" err="1" smtClean="0"/>
              <a:t>сучасному</a:t>
            </a:r>
            <a:r>
              <a:rPr lang="ru-RU" sz="2400" dirty="0" smtClean="0"/>
              <a:t> світі </a:t>
            </a:r>
            <a:r>
              <a:rPr lang="ru-RU" sz="2400" dirty="0" err="1" smtClean="0"/>
              <a:t>різноманітних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особистісного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зростання</a:t>
            </a:r>
            <a:r>
              <a:rPr lang="ru-RU" sz="2400" dirty="0" smtClean="0"/>
              <a:t>, а також </a:t>
            </a:r>
            <a:r>
              <a:rPr lang="ru-RU" sz="2400" dirty="0" err="1" smtClean="0"/>
              <a:t>клубів</a:t>
            </a:r>
            <a:r>
              <a:rPr lang="ru-RU" sz="2400" dirty="0" smtClean="0"/>
              <a:t> за </a:t>
            </a:r>
            <a:r>
              <a:rPr lang="ru-RU" sz="2400" dirty="0" err="1" smtClean="0"/>
              <a:t>інтересами</a:t>
            </a:r>
            <a:r>
              <a:rPr lang="ru-RU" sz="2400" dirty="0" smtClean="0"/>
              <a:t>, на думку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якоюсь</a:t>
            </a:r>
            <a:r>
              <a:rPr lang="ru-RU" sz="2400" dirty="0" smtClean="0"/>
              <a:t> </a:t>
            </a:r>
            <a:r>
              <a:rPr lang="ru-RU" sz="2400" dirty="0" err="1" smtClean="0"/>
              <a:t>мірою</a:t>
            </a:r>
            <a:r>
              <a:rPr lang="ru-RU" sz="2400" dirty="0" smtClean="0"/>
              <a:t> продиктовано </a:t>
            </a:r>
            <a:r>
              <a:rPr lang="ru-RU" sz="2400" dirty="0" err="1" smtClean="0"/>
              <a:t>нагальної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жагою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, потребою в </a:t>
            </a:r>
            <a:r>
              <a:rPr lang="ru-RU" sz="2400" dirty="0" err="1" smtClean="0"/>
              <a:t>близькості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приналежності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прагненням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подолати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самотності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Неможливість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задовольнити</a:t>
            </a:r>
            <a:r>
              <a:rPr lang="ru-RU" sz="2400" dirty="0" smtClean="0"/>
              <a:t> потребу в любові і </a:t>
            </a:r>
            <a:r>
              <a:rPr lang="ru-RU" sz="2400" dirty="0" err="1" smtClean="0"/>
              <a:t>приналежності</a:t>
            </a:r>
            <a:r>
              <a:rPr lang="ru-RU" sz="2400" dirty="0" smtClean="0"/>
              <a:t>, з точки </a:t>
            </a:r>
            <a:r>
              <a:rPr lang="ru-RU" sz="2400" dirty="0" err="1" smtClean="0"/>
              <a:t>зору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Маслоу</a:t>
            </a:r>
            <a:r>
              <a:rPr lang="ru-RU" sz="2400" dirty="0" smtClean="0"/>
              <a:t>, як правило, призводить до </a:t>
            </a:r>
            <a:r>
              <a:rPr lang="ru-RU" sz="2400" dirty="0" err="1" smtClean="0"/>
              <a:t>дезадаптації</a:t>
            </a:r>
            <a:r>
              <a:rPr lang="ru-RU" sz="2400" dirty="0" smtClean="0"/>
              <a:t>, а часом і до більш </a:t>
            </a:r>
            <a:r>
              <a:rPr lang="ru-RU" sz="2400" dirty="0" err="1" smtClean="0"/>
              <a:t>серйозної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патології</a:t>
            </a:r>
            <a:r>
              <a:rPr lang="ru-RU" sz="2400" dirty="0" smtClean="0"/>
              <a:t>.</a:t>
            </a:r>
            <a:endParaRPr lang="ru-RU" sz="2100" b="1" dirty="0" smtClean="0"/>
          </a:p>
        </p:txBody>
      </p:sp>
      <p:pic>
        <p:nvPicPr>
          <p:cNvPr id="15364" name="Picture 2" descr="C:\Users\Наталья\Desktop\7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609725" y="2951163"/>
            <a:ext cx="4381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4. Потреба у </a:t>
            </a:r>
            <a:r>
              <a:rPr lang="ru-RU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визнанні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042988" y="981075"/>
            <a:ext cx="7931150" cy="4800600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Кожна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, на думку </a:t>
            </a:r>
            <a:r>
              <a:rPr lang="ru-RU" sz="2000" dirty="0" err="1" smtClean="0"/>
              <a:t>Маслоу</a:t>
            </a:r>
            <a:r>
              <a:rPr lang="ru-RU" sz="2000" dirty="0" smtClean="0"/>
              <a:t>, (за </a:t>
            </a:r>
            <a:r>
              <a:rPr lang="ru-RU" sz="2000" dirty="0" err="1" smtClean="0"/>
              <a:t>рідкісними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винятками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пов'язаними</a:t>
            </a:r>
            <a:r>
              <a:rPr lang="ru-RU" sz="2000" dirty="0" smtClean="0"/>
              <a:t> з </a:t>
            </a:r>
            <a:r>
              <a:rPr lang="ru-RU" sz="2000" dirty="0" err="1" smtClean="0"/>
              <a:t>патологією</a:t>
            </a:r>
            <a:r>
              <a:rPr lang="ru-RU" sz="2000" dirty="0" smtClean="0"/>
              <a:t>),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потребує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визнання</a:t>
            </a:r>
            <a:r>
              <a:rPr lang="ru-RU" sz="2000" dirty="0" smtClean="0"/>
              <a:t>, в </a:t>
            </a:r>
            <a:r>
              <a:rPr lang="ru-RU" sz="2000" dirty="0" err="1" smtClean="0"/>
              <a:t>стійкій</a:t>
            </a:r>
            <a:r>
              <a:rPr lang="ru-RU" sz="2000" dirty="0" smtClean="0"/>
              <a:t> і, як правило, </a:t>
            </a:r>
            <a:r>
              <a:rPr lang="ru-RU" sz="2000" dirty="0" err="1" smtClean="0"/>
              <a:t>високій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достоїнств</a:t>
            </a:r>
            <a:r>
              <a:rPr lang="ru-RU" sz="2000" dirty="0" smtClean="0"/>
              <a:t>. Кожному з нас </a:t>
            </a:r>
            <a:r>
              <a:rPr lang="ru-RU" sz="2000" dirty="0" err="1" smtClean="0"/>
              <a:t>необхідні</a:t>
            </a:r>
            <a:r>
              <a:rPr lang="ru-RU" sz="2000" dirty="0" smtClean="0"/>
              <a:t> як </a:t>
            </a:r>
            <a:r>
              <a:rPr lang="ru-RU" sz="2000" dirty="0" err="1" smtClean="0"/>
              <a:t>повага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оточуючих</a:t>
            </a:r>
            <a:r>
              <a:rPr lang="ru-RU" sz="2000" dirty="0" smtClean="0"/>
              <a:t> нас людей, так і </a:t>
            </a: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поважати</a:t>
            </a:r>
            <a:r>
              <a:rPr lang="ru-RU" sz="2000" dirty="0" smtClean="0"/>
              <a:t> самого себе. Потреби цього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Маслоу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розділив</a:t>
            </a:r>
            <a:r>
              <a:rPr lang="ru-RU" sz="2000" dirty="0" smtClean="0"/>
              <a:t> на два класи. У перший клас входять </a:t>
            </a:r>
            <a:r>
              <a:rPr lang="ru-RU" sz="2000" dirty="0" err="1" smtClean="0"/>
              <a:t>бажання</a:t>
            </a:r>
            <a:r>
              <a:rPr lang="ru-RU" sz="2000" dirty="0" smtClean="0"/>
              <a:t> і </a:t>
            </a:r>
            <a:r>
              <a:rPr lang="ru-RU" sz="2000" dirty="0" err="1" smtClean="0"/>
              <a:t>прагнення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пов'язані</a:t>
            </a:r>
            <a:r>
              <a:rPr lang="ru-RU" sz="2000" dirty="0" smtClean="0"/>
              <a:t> з </a:t>
            </a:r>
            <a:r>
              <a:rPr lang="ru-RU" sz="2000" dirty="0" err="1" smtClean="0"/>
              <a:t>поняттям</a:t>
            </a:r>
            <a:r>
              <a:rPr lang="ru-RU" sz="2000" dirty="0" smtClean="0"/>
              <a:t> «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». </a:t>
            </a:r>
            <a:r>
              <a:rPr lang="ru-RU" sz="2000" dirty="0" err="1" smtClean="0"/>
              <a:t>Людині</a:t>
            </a:r>
            <a:r>
              <a:rPr lang="ru-RU" sz="2000" dirty="0" smtClean="0"/>
              <a:t> необхідно </a:t>
            </a:r>
            <a:r>
              <a:rPr lang="ru-RU" sz="2000" dirty="0" err="1" smtClean="0"/>
              <a:t>відчуття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могутності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адекватності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компетентності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почуття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впевненості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незалежності</a:t>
            </a:r>
            <a:r>
              <a:rPr lang="ru-RU" sz="2000" dirty="0" smtClean="0"/>
              <a:t> і свободи. У </a:t>
            </a:r>
            <a:r>
              <a:rPr lang="ru-RU" sz="2000" dirty="0" err="1" smtClean="0"/>
              <a:t>другий</a:t>
            </a:r>
            <a:r>
              <a:rPr lang="ru-RU" sz="2000" dirty="0" smtClean="0"/>
              <a:t> клас потреб автор включив потреба в </a:t>
            </a:r>
            <a:r>
              <a:rPr lang="ru-RU" sz="2000" dirty="0" err="1" smtClean="0"/>
              <a:t>репутації</a:t>
            </a:r>
            <a:r>
              <a:rPr lang="ru-RU" sz="2000" dirty="0" smtClean="0"/>
              <a:t> або в </a:t>
            </a:r>
            <a:r>
              <a:rPr lang="ru-RU" sz="2000" dirty="0" err="1" smtClean="0"/>
              <a:t>престижі</a:t>
            </a:r>
            <a:r>
              <a:rPr lang="ru-RU" sz="2000" dirty="0" smtClean="0"/>
              <a:t>, тобто в </a:t>
            </a:r>
            <a:r>
              <a:rPr lang="ru-RU" sz="2000" dirty="0" err="1" smtClean="0"/>
              <a:t>завоюванні</a:t>
            </a:r>
            <a:r>
              <a:rPr lang="ru-RU" sz="2000" dirty="0" smtClean="0"/>
              <a:t> статусу, </a:t>
            </a:r>
            <a:r>
              <a:rPr lang="ru-RU" sz="2000" dirty="0" err="1" smtClean="0"/>
              <a:t>уваги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визнання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слави</a:t>
            </a:r>
            <a:r>
              <a:rPr lang="ru-RU" sz="2000" dirty="0" smtClean="0"/>
              <a:t>. </a:t>
            </a:r>
            <a:r>
              <a:rPr lang="ru-RU" sz="2000" dirty="0" err="1" smtClean="0"/>
              <a:t>Задоволення</a:t>
            </a:r>
            <a:r>
              <a:rPr lang="ru-RU" sz="2000" dirty="0" smtClean="0"/>
              <a:t> всіх цих потреб,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мотивації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Маслоу</a:t>
            </a:r>
            <a:r>
              <a:rPr lang="ru-RU" sz="2000" dirty="0" smtClean="0"/>
              <a:t>, </a:t>
            </a:r>
            <a:r>
              <a:rPr lang="ru-RU" sz="2000" dirty="0" err="1" smtClean="0"/>
              <a:t>породжує</a:t>
            </a:r>
            <a:r>
              <a:rPr lang="ru-RU" sz="2000" dirty="0" smtClean="0"/>
              <a:t> у </a:t>
            </a:r>
            <a:r>
              <a:rPr lang="ru-RU" sz="2000" dirty="0" err="1" smtClean="0"/>
              <a:t>індивідуума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почуття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впевненості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собі</a:t>
            </a:r>
            <a:r>
              <a:rPr lang="ru-RU" sz="2000" dirty="0" smtClean="0"/>
              <a:t>, </a:t>
            </a:r>
            <a:r>
              <a:rPr lang="ru-RU" sz="2000" dirty="0" err="1" smtClean="0"/>
              <a:t>власної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значущості</a:t>
            </a:r>
            <a:r>
              <a:rPr lang="ru-RU" sz="2000" dirty="0" smtClean="0"/>
              <a:t> і сили. </a:t>
            </a:r>
            <a:r>
              <a:rPr lang="ru-RU" sz="2000" dirty="0" err="1" smtClean="0"/>
              <a:t>Незадоволена</a:t>
            </a:r>
            <a:r>
              <a:rPr lang="ru-RU" sz="2000" dirty="0" smtClean="0"/>
              <a:t> потреба, </a:t>
            </a:r>
            <a:r>
              <a:rPr lang="ru-RU" sz="2000" dirty="0" err="1" smtClean="0"/>
              <a:t>навпаки</a:t>
            </a:r>
            <a:r>
              <a:rPr lang="ru-RU" sz="2000" dirty="0" smtClean="0"/>
              <a:t>, викликає </a:t>
            </a:r>
            <a:r>
              <a:rPr lang="ru-RU" sz="2000" dirty="0" err="1" smtClean="0"/>
              <a:t>почуття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приниженості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слабкості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безпорадності</a:t>
            </a:r>
            <a:r>
              <a:rPr lang="ru-RU" sz="2000" dirty="0" smtClean="0"/>
              <a:t>, які, у свою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, </a:t>
            </a:r>
            <a:r>
              <a:rPr lang="ru-RU" sz="2000" dirty="0" err="1" smtClean="0"/>
              <a:t>служать</a:t>
            </a:r>
            <a:r>
              <a:rPr lang="ru-RU" sz="2000" dirty="0" smtClean="0"/>
              <a:t> </a:t>
            </a:r>
            <a:r>
              <a:rPr lang="ru-RU" sz="2000" dirty="0" err="1" smtClean="0"/>
              <a:t>ґрунтом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зневіри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запускають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компенсаторні</a:t>
            </a:r>
            <a:r>
              <a:rPr lang="ru-RU" sz="2000" dirty="0" smtClean="0"/>
              <a:t> і </a:t>
            </a:r>
            <a:r>
              <a:rPr lang="ru-RU" sz="2000" dirty="0" err="1" smtClean="0"/>
              <a:t>невротичні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механізми</a:t>
            </a:r>
            <a:r>
              <a:rPr lang="ru-RU" sz="2000" dirty="0" smtClean="0"/>
              <a:t>.</a:t>
            </a:r>
            <a:endParaRPr lang="ru-RU" sz="2000" b="1" dirty="0" smtClean="0"/>
          </a:p>
        </p:txBody>
      </p:sp>
      <p:pic>
        <p:nvPicPr>
          <p:cNvPr id="16388" name="Picture 2" descr="C:\Users\Наталья\Desktop\7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609725" y="2951163"/>
            <a:ext cx="4381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</TotalTime>
  <Words>1217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Corbel</vt:lpstr>
      <vt:lpstr>Arial</vt:lpstr>
      <vt:lpstr>Wingdings 2</vt:lpstr>
      <vt:lpstr>Verdana</vt:lpstr>
      <vt:lpstr>Calibri</vt:lpstr>
      <vt:lpstr>Gill Sans MT</vt:lpstr>
      <vt:lpstr>Wingdings</vt:lpstr>
      <vt:lpstr>Monotype Corsiva</vt:lpstr>
      <vt:lpstr>Солнцестояние</vt:lpstr>
      <vt:lpstr>Американський психолог Абрахам Маслоу і його піраміда потреб.</vt:lpstr>
      <vt:lpstr>Слайд 2</vt:lpstr>
      <vt:lpstr>Слайд 3</vt:lpstr>
      <vt:lpstr>Абрахам Маслоу визнавав, що люди мають безліч різних потреб, але вважав, що ці потреби можна розділити на п'ять основних категорій</vt:lpstr>
      <vt:lpstr>Слайд 5</vt:lpstr>
      <vt:lpstr>1. Фізіологічні потреби</vt:lpstr>
      <vt:lpstr>2. Потреба в безпеці</vt:lpstr>
      <vt:lpstr>3. Потреба в приналежності і любові</vt:lpstr>
      <vt:lpstr>4. Потреба у визнанні</vt:lpstr>
      <vt:lpstr>5. Потреба в самоактуалізації (самореалізації)</vt:lpstr>
      <vt:lpstr>Існує також більш детальна класифікація. У системі виділяється сім основних рівнів (пріоритетів):</vt:lpstr>
      <vt:lpstr>Слайд 12</vt:lpstr>
      <vt:lpstr>У своїх більш пізніх роботах, виданих у 1960-70-і роки, Маслоу відносить потребу в самоактуалізації не до базових потреб, а до більш високої категорії потреб, які він описав як «потреби (особистісного) зростання» (їх також називають «ціннісними» або «бытийными потребами», або «метапотребностями»). У цей список увійшли також потребу в розумінні й пізнанні (когнітивна потреба) і потребу у прекрасному (естетична потреба), які раніше згадувалися поза основною ієрархії, а також потреба у грі.</vt:lpstr>
      <vt:lpstr>Слайд 14</vt:lpstr>
      <vt:lpstr>Слайд 15</vt:lpstr>
      <vt:lpstr>А чи була піраміда</vt:lpstr>
      <vt:lpstr>Слайд 17</vt:lpstr>
      <vt:lpstr>За цвагу!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Американский психолог  Абрахам Маслоу  и его пирамида потребностей.</dc:title>
  <dc:creator>Наталья</dc:creator>
  <cp:lastModifiedBy>1111</cp:lastModifiedBy>
  <cp:revision>21</cp:revision>
  <dcterms:created xsi:type="dcterms:W3CDTF">2011-10-08T15:35:55Z</dcterms:created>
  <dcterms:modified xsi:type="dcterms:W3CDTF">2014-10-10T12:10:52Z</dcterms:modified>
</cp:coreProperties>
</file>