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2" autoAdjust="0"/>
  </p:normalViewPr>
  <p:slideViewPr>
    <p:cSldViewPr>
      <p:cViewPr varScale="1">
        <p:scale>
          <a:sx n="106" d="100"/>
          <a:sy n="106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5739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err="1"/>
              <a:t>Незвичайні</a:t>
            </a:r>
            <a:r>
              <a:rPr lang="ru-RU" dirty="0"/>
              <a:t> </a:t>
            </a:r>
            <a:r>
              <a:rPr lang="ru-RU" dirty="0" err="1"/>
              <a:t>будинки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smtClean="0"/>
              <a:t>:10 </a:t>
            </a:r>
            <a:r>
              <a:rPr lang="ru-RU" dirty="0" err="1"/>
              <a:t>най-найцікавіших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Виконала учениця 11-А класу:</a:t>
            </a:r>
            <a:br>
              <a:rPr lang="uk-U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uk-UA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Александрук</a:t>
            </a:r>
            <a:r>
              <a:rPr lang="uk-U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Таня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2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9199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48680"/>
            <a:ext cx="2088232" cy="5832648"/>
          </a:xfrm>
          <a:solidFill>
            <a:schemeClr val="accent3"/>
          </a:solidFill>
        </p:spPr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chemeClr val="bg1"/>
                </a:solidFill>
              </a:rPr>
              <a:t>Таке архітектурне дивакувате чудо з'явилося на вулиці </a:t>
            </a:r>
            <a:r>
              <a:rPr lang="uk-UA" dirty="0" err="1">
                <a:solidFill>
                  <a:schemeClr val="bg1"/>
                </a:solidFill>
              </a:rPr>
              <a:t>Сопота</a:t>
            </a:r>
            <a:r>
              <a:rPr lang="uk-UA" dirty="0">
                <a:solidFill>
                  <a:schemeClr val="bg1"/>
                </a:solidFill>
              </a:rPr>
              <a:t> 2004 року. Проект будинку належить архітекторам </a:t>
            </a:r>
            <a:r>
              <a:rPr lang="uk-UA" dirty="0" err="1">
                <a:solidFill>
                  <a:schemeClr val="bg1"/>
                </a:solidFill>
              </a:rPr>
              <a:t>Шотинському</a:t>
            </a:r>
            <a:r>
              <a:rPr lang="uk-UA" dirty="0">
                <a:solidFill>
                  <a:schemeClr val="bg1"/>
                </a:solidFill>
              </a:rPr>
              <a:t> та </a:t>
            </a:r>
            <a:r>
              <a:rPr lang="uk-UA" dirty="0" err="1">
                <a:solidFill>
                  <a:schemeClr val="bg1"/>
                </a:solidFill>
              </a:rPr>
              <a:t>Залевському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  <a:p>
            <a:r>
              <a:rPr lang="uk-UA" dirty="0">
                <a:solidFill>
                  <a:schemeClr val="bg1"/>
                </a:solidFill>
              </a:rPr>
              <a:t>А ті, у свою чергу, надихалися малюнками знаменитого польського художника Яна </a:t>
            </a:r>
            <a:r>
              <a:rPr lang="uk-UA" dirty="0" err="1">
                <a:solidFill>
                  <a:schemeClr val="bg1"/>
                </a:solidFill>
              </a:rPr>
              <a:t>Марціна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Шанцера</a:t>
            </a:r>
            <a:r>
              <a:rPr lang="uk-UA" dirty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chemeClr val="bg1"/>
                </a:solidFill>
              </a:rPr>
              <a:t>Jan </a:t>
            </a:r>
            <a:r>
              <a:rPr lang="en-US" dirty="0" err="1">
                <a:solidFill>
                  <a:schemeClr val="bg1"/>
                </a:solidFill>
              </a:rPr>
              <a:t>Marcin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Szancer</a:t>
            </a:r>
            <a:r>
              <a:rPr lang="en-US" dirty="0">
                <a:solidFill>
                  <a:schemeClr val="bg1"/>
                </a:solidFill>
              </a:rPr>
              <a:t>), </a:t>
            </a:r>
            <a:r>
              <a:rPr lang="uk-UA" dirty="0">
                <a:solidFill>
                  <a:schemeClr val="bg1"/>
                </a:solidFill>
              </a:rPr>
              <a:t>поляки знають митця завдяки його відомим ілюстраціям до дитячих книжок, та Пера </a:t>
            </a:r>
            <a:r>
              <a:rPr lang="uk-UA" dirty="0" err="1">
                <a:solidFill>
                  <a:schemeClr val="bg1"/>
                </a:solidFill>
              </a:rPr>
              <a:t>Далбергау</a:t>
            </a:r>
            <a:r>
              <a:rPr lang="uk-UA" dirty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chemeClr val="bg1"/>
                </a:solidFill>
              </a:rPr>
              <a:t>Per Oscar Dahlberg) - </a:t>
            </a:r>
            <a:r>
              <a:rPr lang="uk-UA" dirty="0">
                <a:solidFill>
                  <a:schemeClr val="bg1"/>
                </a:solidFill>
              </a:rPr>
              <a:t>шведського художника, який живе в </a:t>
            </a:r>
            <a:r>
              <a:rPr lang="uk-UA" dirty="0" err="1">
                <a:solidFill>
                  <a:schemeClr val="bg1"/>
                </a:solidFill>
              </a:rPr>
              <a:t>Сопоті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  <a:p>
            <a:r>
              <a:rPr lang="uk-UA" dirty="0">
                <a:solidFill>
                  <a:schemeClr val="bg1"/>
                </a:solidFill>
              </a:rPr>
              <a:t>Архітекторів попросили зробити проект торгового центру, який би приваблював якнайбільшу кількість туристів, і крім того, будинок мав красиво вписуватися у старовинну архітектуру центру </a:t>
            </a:r>
            <a:r>
              <a:rPr lang="uk-UA" dirty="0" err="1">
                <a:solidFill>
                  <a:schemeClr val="bg1"/>
                </a:solidFill>
              </a:rPr>
              <a:t>Сопота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  <a:p>
            <a:r>
              <a:rPr lang="uk-UA" dirty="0">
                <a:solidFill>
                  <a:schemeClr val="bg1"/>
                </a:solidFill>
              </a:rPr>
              <a:t>Митці впоралися із завданням більш ніж успішно. Кривий будинок став не лише одним із найпопулярніших торгових центрів, а й архітектурною пам'яткою міста, сьогодні Кривий будинок - це одна із найбільш фотографованих будівель Польщі.</a:t>
            </a:r>
          </a:p>
        </p:txBody>
      </p:sp>
    </p:spTree>
    <p:extLst>
      <p:ext uri="{BB962C8B-B14F-4D97-AF65-F5344CB8AC3E}">
        <p14:creationId xmlns:p14="http://schemas.microsoft.com/office/powerpoint/2010/main" val="348669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694" cy="68789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У Кривому будинку немає прямих кутів. Стіни, двері та вікна згинаються так, ніби ви дивитеся на нього крізь лінзу.</a:t>
            </a:r>
          </a:p>
          <a:p>
            <a:r>
              <a:rPr lang="uk-UA" dirty="0">
                <a:solidFill>
                  <a:schemeClr val="bg1"/>
                </a:solidFill>
              </a:rPr>
              <a:t>Або ж начебто будинок хтось виліпив із пластиліну, однак при цьому не дуже старався. Проте так будівля має вигляд іще оригінальніший і цікавіший.</a:t>
            </a:r>
          </a:p>
          <a:p>
            <a:r>
              <a:rPr lang="uk-UA" dirty="0">
                <a:solidFill>
                  <a:schemeClr val="bg1"/>
                </a:solidFill>
              </a:rPr>
              <a:t>Зверніть увагу на незвичайний дах Кривого будинку, він являє собою залізні листи з емальованими пластинами-вставками. Усередині Кривого будинку є своя "Стіна слави", як стверджують її творці, це справжнісінька голлівудська "Алея зірок", тільки в польському трактуванні.</a:t>
            </a:r>
          </a:p>
        </p:txBody>
      </p:sp>
    </p:spTree>
    <p:extLst>
      <p:ext uri="{BB962C8B-B14F-4D97-AF65-F5344CB8AC3E}">
        <p14:creationId xmlns:p14="http://schemas.microsoft.com/office/powerpoint/2010/main" val="10664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40"/>
            <a:ext cx="9181279" cy="68315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rgbClr val="FF0000"/>
                </a:solidFill>
              </a:rPr>
              <a:t>Хабітат</a:t>
            </a:r>
            <a:r>
              <a:rPr lang="uk-UA" dirty="0">
                <a:solidFill>
                  <a:srgbClr val="FF0000"/>
                </a:solidFill>
              </a:rPr>
              <a:t> 67, Монреаль, Канада</a:t>
            </a:r>
          </a:p>
        </p:txBody>
      </p:sp>
    </p:spTree>
    <p:extLst>
      <p:ext uri="{BB962C8B-B14F-4D97-AF65-F5344CB8AC3E}">
        <p14:creationId xmlns:p14="http://schemas.microsoft.com/office/powerpoint/2010/main" val="284157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59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780928"/>
            <a:ext cx="3008313" cy="4691063"/>
          </a:xfrm>
        </p:spPr>
        <p:txBody>
          <a:bodyPr/>
          <a:lstStyle/>
          <a:p>
            <a:r>
              <a:rPr lang="uk-UA" dirty="0" err="1">
                <a:solidFill>
                  <a:schemeClr val="bg1"/>
                </a:solidFill>
              </a:rPr>
              <a:t>Хабітат</a:t>
            </a:r>
            <a:r>
              <a:rPr lang="uk-UA" dirty="0">
                <a:solidFill>
                  <a:schemeClr val="bg1"/>
                </a:solidFill>
              </a:rPr>
              <a:t> 67 - житловий комплекс у Монреалі. Вже понад 40 років будинок вражає своєю архітектурною оригінальністю.</a:t>
            </a:r>
          </a:p>
          <a:p>
            <a:r>
              <a:rPr lang="uk-UA" dirty="0">
                <a:solidFill>
                  <a:schemeClr val="bg1"/>
                </a:solidFill>
              </a:rPr>
              <a:t>Канадсько-ізраїльський архітектор </a:t>
            </a:r>
            <a:r>
              <a:rPr lang="uk-UA" dirty="0" err="1">
                <a:solidFill>
                  <a:schemeClr val="bg1"/>
                </a:solidFill>
              </a:rPr>
              <a:t>Моше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Сафді</a:t>
            </a:r>
            <a:r>
              <a:rPr lang="uk-UA" dirty="0">
                <a:solidFill>
                  <a:schemeClr val="bg1"/>
                </a:solidFill>
              </a:rPr>
              <a:t> хаотично розмістив 346 несхожих одне на одного кубиків. Він задався метою зробити кожну квартиру унікальною, створити комплекс з окремих, незалежних ділянок зі своїми палісадниками і двориками, і водночас оптимально використати простір, щоб на порівняно невеликій площі розмістилося якомога більше людей. Таким чином, комплекс вмістив у себе 146 квартир.</a:t>
            </a:r>
          </a:p>
        </p:txBody>
      </p:sp>
    </p:spTree>
    <p:extLst>
      <p:ext uri="{BB962C8B-B14F-4D97-AF65-F5344CB8AC3E}">
        <p14:creationId xmlns:p14="http://schemas.microsoft.com/office/powerpoint/2010/main" val="3398026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723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Кубічні будинки, Роттердам, Нідерланди</a:t>
            </a:r>
          </a:p>
        </p:txBody>
      </p:sp>
    </p:spTree>
    <p:extLst>
      <p:ext uri="{BB962C8B-B14F-4D97-AF65-F5344CB8AC3E}">
        <p14:creationId xmlns:p14="http://schemas.microsoft.com/office/powerpoint/2010/main" val="3264781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3421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1412776"/>
            <a:ext cx="2627784" cy="5184576"/>
          </a:xfrm>
        </p:spPr>
        <p:txBody>
          <a:bodyPr>
            <a:normAutofit/>
          </a:bodyPr>
          <a:lstStyle/>
          <a:p>
            <a:r>
              <a:rPr lang="uk-UA" sz="1200" dirty="0">
                <a:solidFill>
                  <a:srgbClr val="FFFF00"/>
                </a:solidFill>
              </a:rPr>
              <a:t>Сказати, що в кубічних будинків у місті Роттердам приголомшливий вигляд - не сказати зовсім нічого.</a:t>
            </a:r>
          </a:p>
          <a:p>
            <a:r>
              <a:rPr lang="uk-UA" sz="1200" dirty="0">
                <a:solidFill>
                  <a:srgbClr val="FFFF00"/>
                </a:solidFill>
              </a:rPr>
              <a:t>Данський архітектор Піт </a:t>
            </a:r>
            <a:r>
              <a:rPr lang="uk-UA" sz="1200" dirty="0" err="1">
                <a:solidFill>
                  <a:srgbClr val="FFFF00"/>
                </a:solidFill>
              </a:rPr>
              <a:t>Блом</a:t>
            </a:r>
            <a:r>
              <a:rPr lang="uk-UA" sz="1200" dirty="0">
                <a:solidFill>
                  <a:srgbClr val="FFFF00"/>
                </a:solidFill>
              </a:rPr>
              <a:t> спроектував цілу вулицю квадратних з усіх боків будівель, повернених на 45 градусів і поставлених одним із кутів на звичайні </a:t>
            </a:r>
            <a:r>
              <a:rPr lang="uk-UA" sz="1200" dirty="0" err="1">
                <a:solidFill>
                  <a:srgbClr val="FFFF00"/>
                </a:solidFill>
              </a:rPr>
              <a:t>одноповерхівки</a:t>
            </a:r>
            <a:r>
              <a:rPr lang="uk-UA" sz="1200" dirty="0">
                <a:solidFill>
                  <a:srgbClr val="FFFF00"/>
                </a:solidFill>
              </a:rPr>
              <a:t>.</a:t>
            </a:r>
          </a:p>
          <a:p>
            <a:r>
              <a:rPr lang="uk-UA" sz="1200" dirty="0">
                <a:solidFill>
                  <a:srgbClr val="FFFF00"/>
                </a:solidFill>
              </a:rPr>
              <a:t>Сам куб - триповерховий: внизу - вітальня з вікнами на асфальт, на другому рівні - спальні й ванні, а на третьому поверсі - невелика пірамідальна кімната, яку можна пристосувати під солярій, дитячу, міні-обсерваторію або зимовий сад.</a:t>
            </a:r>
          </a:p>
          <a:p>
            <a:r>
              <a:rPr lang="uk-UA" sz="1200" dirty="0">
                <a:solidFill>
                  <a:srgbClr val="FFFF00"/>
                </a:solidFill>
              </a:rPr>
              <a:t>Один куб використовується як музей </a:t>
            </a:r>
            <a:r>
              <a:rPr lang="en-US" sz="1200" dirty="0">
                <a:solidFill>
                  <a:srgbClr val="FFFF00"/>
                </a:solidFill>
              </a:rPr>
              <a:t>Show Cube, </a:t>
            </a:r>
            <a:r>
              <a:rPr lang="uk-UA" sz="1200" dirty="0">
                <a:solidFill>
                  <a:srgbClr val="FFFF00"/>
                </a:solidFill>
              </a:rPr>
              <a:t>у якому за допомогою різних фотографій, відео і 3</a:t>
            </a:r>
            <a:r>
              <a:rPr lang="en-US" sz="1200" dirty="0">
                <a:solidFill>
                  <a:srgbClr val="FFFF00"/>
                </a:solidFill>
              </a:rPr>
              <a:t>D-</a:t>
            </a:r>
            <a:r>
              <a:rPr lang="uk-UA" sz="1200" dirty="0">
                <a:solidFill>
                  <a:srgbClr val="FFFF00"/>
                </a:solidFill>
              </a:rPr>
              <a:t>панелей можна зрозуміти, як це: жити в кубічному будинку. А деякі мешканці навіть пропонують екскурсії по своїх оселях.</a:t>
            </a:r>
          </a:p>
        </p:txBody>
      </p:sp>
    </p:spTree>
    <p:extLst>
      <p:ext uri="{BB962C8B-B14F-4D97-AF65-F5344CB8AC3E}">
        <p14:creationId xmlns:p14="http://schemas.microsoft.com/office/powerpoint/2010/main" val="374776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93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Дірка-будинок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The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Hole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House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), Техас, США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94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69"/>
            <a:ext cx="9212016" cy="69151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2200" y="1484784"/>
            <a:ext cx="3008313" cy="4691063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Hole House -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це унікальний і незвичайний будинок, розташований у штаті Техас. На місці цього будинку влада планувала побудувати новий будинок, а саму будівлю повністю зруйнувати.</a:t>
            </a: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Але, на щастя за кілька місяців до того моменту, коли мало початися знесення цієї будівлі, два знаменитих художники зі США Ден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</a:rPr>
              <a:t>Хевел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</a:rPr>
              <a:t>Дін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 Рак змайстрували в цьому старому будинку фантастичний тунель. А саму будівлю зберегли і зробили в ній музей, оскільки туди почали приходити відвідувачі.</a:t>
            </a:r>
          </a:p>
        </p:txBody>
      </p:sp>
    </p:spTree>
    <p:extLst>
      <p:ext uri="{BB962C8B-B14F-4D97-AF65-F5344CB8AC3E}">
        <p14:creationId xmlns:p14="http://schemas.microsoft.com/office/powerpoint/2010/main" val="570547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Дерев'яний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будинок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для гангстера,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Архангельськ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Росія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3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21954"/>
            <a:ext cx="5789242" cy="68360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47864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1800" dirty="0"/>
              <a:t>Будувався цей "виклик для пожежних" цілих 15 років за часів "лихих дев'яностих". Висота дерев'яної будівлі - 38 метрів, а це 13 поверхів. Вона вважається найвищим дерев'яним будинком у світі.</a:t>
            </a:r>
          </a:p>
          <a:p>
            <a:r>
              <a:rPr lang="uk-UA" sz="1800" dirty="0"/>
              <a:t>Будинок отримав назву "будинок гангстера" не випадково, адже господар цього "витвору" - колишній рекетир."Будинок для гангстера" був визнаний сенсацією року на конференції "Дерев'яне будівництво в північних містах" у Норвегії.</a:t>
            </a:r>
          </a:p>
        </p:txBody>
      </p:sp>
    </p:spTree>
    <p:extLst>
      <p:ext uri="{BB962C8B-B14F-4D97-AF65-F5344CB8AC3E}">
        <p14:creationId xmlns:p14="http://schemas.microsoft.com/office/powerpoint/2010/main" val="73805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" y="24908"/>
            <a:ext cx="9137094" cy="68330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Будинок "Лісова Спіраль" (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Forest Spiral), </a:t>
            </a:r>
            <a:r>
              <a:rPr lang="uk-UA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Дармштадт</a:t>
            </a: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Німеччина</a:t>
            </a:r>
          </a:p>
        </p:txBody>
      </p:sp>
    </p:spTree>
    <p:extLst>
      <p:ext uri="{BB962C8B-B14F-4D97-AF65-F5344CB8AC3E}">
        <p14:creationId xmlns:p14="http://schemas.microsoft.com/office/powerpoint/2010/main" val="365261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719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"</a:t>
            </a: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Ламаний будинок" (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Errante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Guest House), </a:t>
            </a:r>
            <a:r>
              <a:rPr lang="uk-UA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Пуерто</a:t>
            </a: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Варас</a:t>
            </a: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Чилі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3600" y="4300646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Житловий будинок, про який не так багато інформації. Місцевий архітектор, переживши ураган, вирішив побудувати будинок, який нагадуватиме ті страшні для нього </a:t>
            </a:r>
            <a:r>
              <a:rPr lang="uk-UA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дні.Тепер</a:t>
            </a: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будинок має вигляд благенької споруди, яка збирається впасти в будь-яку секунду. Але це тільки обман зору.</a:t>
            </a:r>
          </a:p>
        </p:txBody>
      </p:sp>
    </p:spTree>
    <p:extLst>
      <p:ext uri="{BB962C8B-B14F-4D97-AF65-F5344CB8AC3E}">
        <p14:creationId xmlns:p14="http://schemas.microsoft.com/office/powerpoint/2010/main" val="3478397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7"/>
            <a:ext cx="9144000" cy="67233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Будинок-камінь (</a:t>
            </a:r>
            <a:r>
              <a:rPr lang="en-US" dirty="0">
                <a:solidFill>
                  <a:schemeClr val="bg1"/>
                </a:solidFill>
              </a:rPr>
              <a:t>Stone House), </a:t>
            </a:r>
            <a:r>
              <a:rPr lang="uk-UA" dirty="0" err="1">
                <a:solidFill>
                  <a:schemeClr val="bg1"/>
                </a:solidFill>
              </a:rPr>
              <a:t>Гімараєш</a:t>
            </a:r>
            <a:r>
              <a:rPr lang="uk-UA" dirty="0">
                <a:solidFill>
                  <a:schemeClr val="bg1"/>
                </a:solidFill>
              </a:rPr>
              <a:t>, Португалія</a:t>
            </a:r>
          </a:p>
        </p:txBody>
      </p:sp>
    </p:spTree>
    <p:extLst>
      <p:ext uri="{BB962C8B-B14F-4D97-AF65-F5344CB8AC3E}">
        <p14:creationId xmlns:p14="http://schemas.microsoft.com/office/powerpoint/2010/main" val="1025254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0"/>
            <a:ext cx="6120680" cy="3278287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Цей дивний будинок було побудовано 1974 року, в горах неподалік від містечка </a:t>
            </a:r>
            <a:r>
              <a:rPr lang="uk-UA" dirty="0" err="1">
                <a:solidFill>
                  <a:schemeClr val="bg1"/>
                </a:solidFill>
              </a:rPr>
              <a:t>Фафи</a:t>
            </a:r>
            <a:r>
              <a:rPr lang="uk-UA" dirty="0">
                <a:solidFill>
                  <a:schemeClr val="bg1"/>
                </a:solidFill>
              </a:rPr>
              <a:t>. Будівля дуже нагадує будинок </a:t>
            </a:r>
            <a:r>
              <a:rPr lang="uk-UA" dirty="0" err="1">
                <a:solidFill>
                  <a:schemeClr val="bg1"/>
                </a:solidFill>
              </a:rPr>
              <a:t>мультяшних</a:t>
            </a:r>
            <a:r>
              <a:rPr lang="uk-UA" dirty="0">
                <a:solidFill>
                  <a:schemeClr val="bg1"/>
                </a:solidFill>
              </a:rPr>
              <a:t> героїв "</a:t>
            </a:r>
            <a:r>
              <a:rPr lang="uk-UA" dirty="0" err="1">
                <a:solidFill>
                  <a:schemeClr val="bg1"/>
                </a:solidFill>
              </a:rPr>
              <a:t>Флінстоунів</a:t>
            </a:r>
            <a:r>
              <a:rPr lang="uk-UA" dirty="0">
                <a:solidFill>
                  <a:schemeClr val="bg1"/>
                </a:solidFill>
              </a:rPr>
              <a:t>".</a:t>
            </a:r>
          </a:p>
          <a:p>
            <a:r>
              <a:rPr lang="uk-UA" dirty="0">
                <a:solidFill>
                  <a:schemeClr val="bg1"/>
                </a:solidFill>
              </a:rPr>
              <a:t>За архітектурним планом, будівельники просто знайшли чотири величезних камені й побудували між ними будинок, заощадивши, таким чином, на двох стінах.</a:t>
            </a:r>
          </a:p>
          <a:p>
            <a:r>
              <a:rPr lang="uk-UA" dirty="0">
                <a:solidFill>
                  <a:schemeClr val="bg1"/>
                </a:solidFill>
              </a:rPr>
              <a:t>У будинку асиметричні вікна й покриті мохом валуни, черепиця з одного боку і плоский скат з іншого. Всього у </a:t>
            </a:r>
            <a:r>
              <a:rPr lang="en-US" dirty="0">
                <a:solidFill>
                  <a:schemeClr val="bg1"/>
                </a:solidFill>
              </a:rPr>
              <a:t>Stone House 2 </a:t>
            </a:r>
            <a:r>
              <a:rPr lang="uk-UA" dirty="0">
                <a:solidFill>
                  <a:schemeClr val="bg1"/>
                </a:solidFill>
              </a:rPr>
              <a:t>поверхи, камін і басейн.</a:t>
            </a:r>
          </a:p>
        </p:txBody>
      </p:sp>
    </p:spTree>
    <p:extLst>
      <p:ext uri="{BB962C8B-B14F-4D97-AF65-F5344CB8AC3E}">
        <p14:creationId xmlns:p14="http://schemas.microsoft.com/office/powerpoint/2010/main" val="1745707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"Божевільний будинок" (</a:t>
            </a:r>
            <a:r>
              <a:rPr lang="en-US" dirty="0"/>
              <a:t>Crazy house), </a:t>
            </a:r>
            <a:r>
              <a:rPr lang="uk-UA" dirty="0" err="1"/>
              <a:t>Далат</a:t>
            </a:r>
            <a:r>
              <a:rPr lang="uk-UA" dirty="0"/>
              <a:t>, В'єтнам</a:t>
            </a:r>
          </a:p>
        </p:txBody>
      </p:sp>
    </p:spTree>
    <p:extLst>
      <p:ext uri="{BB962C8B-B14F-4D97-AF65-F5344CB8AC3E}">
        <p14:creationId xmlns:p14="http://schemas.microsoft.com/office/powerpoint/2010/main" val="2950330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978"/>
            <a:ext cx="3394720" cy="3730426"/>
          </a:xfrm>
        </p:spPr>
        <p:txBody>
          <a:bodyPr>
            <a:normAutofit/>
          </a:bodyPr>
          <a:lstStyle/>
          <a:p>
            <a:r>
              <a:rPr lang="uk-UA" sz="1200" dirty="0"/>
              <a:t>Власником цього чудесного будинку є </a:t>
            </a:r>
            <a:r>
              <a:rPr lang="uk-UA" sz="1200" dirty="0" err="1"/>
              <a:t>Данг</a:t>
            </a:r>
            <a:r>
              <a:rPr lang="uk-UA" sz="1200" dirty="0"/>
              <a:t> </a:t>
            </a:r>
            <a:r>
              <a:rPr lang="uk-UA" sz="1200" dirty="0" err="1"/>
              <a:t>В'єт</a:t>
            </a:r>
            <a:r>
              <a:rPr lang="uk-UA" sz="1200" dirty="0"/>
              <a:t> Н. Архітектор у концепцію цього комплексу вклала свою ідею розуміння життя: потрібно звернути свій погляд на живу природу, й замість того, щоб створювати нові форми, знищуючи старі - не лише в архітектурі, але й у свідомості людей - повернутися до того, що нам дано.</a:t>
            </a:r>
            <a:br>
              <a:rPr lang="uk-UA" sz="1200" dirty="0"/>
            </a:br>
            <a:r>
              <a:rPr lang="uk-UA" sz="1200" dirty="0"/>
              <a:t>Тут перед вашим поглядом постануть звивисті кімнати, з'єднані різноманітними сходами й переходами, вікна неправильної форми, фігури тварин, що служать камінами, бра у вигляді ліхтариків і багато іншого. До будинку прилягає бетонний жираф із вбудованою всередині кав'ярнею</a:t>
            </a:r>
            <a:r>
              <a:rPr lang="uk-UA" sz="20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3"/>
            <a:ext cx="4664870" cy="350100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86" y="0"/>
            <a:ext cx="4505325" cy="685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326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6632"/>
            <a:ext cx="3008313" cy="5937523"/>
          </a:xfrm>
        </p:spPr>
        <p:txBody>
          <a:bodyPr>
            <a:normAutofit/>
          </a:bodyPr>
          <a:lstStyle/>
          <a:p>
            <a:r>
              <a:rPr lang="uk-UA" sz="1100" dirty="0">
                <a:solidFill>
                  <a:schemeClr val="bg2"/>
                </a:solidFill>
              </a:rPr>
              <a:t>Будинок "Лісова спіраль" - закручений у мушлю дванадцятиповерховий житловий будинок, у якому, за німецькою традицією, кожен під'їзд має окремий номер. Тож виходить ніби комплекс будинків. Побудований будинок у період з 1998 по 2000 роки.</a:t>
            </a:r>
          </a:p>
          <a:p>
            <a:r>
              <a:rPr lang="uk-UA" sz="1100" dirty="0">
                <a:solidFill>
                  <a:schemeClr val="bg2"/>
                </a:solidFill>
              </a:rPr>
              <a:t>Хитромудра конструкція у вигляді спіралі має зелений дах з травою, кущами й деревами, звідси споруда й отримала свою назву. Всередині будинку 105 квартир, гараж, кіоск, а також кафе й бар у верхній частині будівлі. У дворі збудований дитячий ігровий майданчик і невелике штучне озеро.</a:t>
            </a:r>
          </a:p>
          <a:p>
            <a:r>
              <a:rPr lang="uk-UA" sz="1100" dirty="0">
                <a:solidFill>
                  <a:schemeClr val="bg2"/>
                </a:solidFill>
              </a:rPr>
              <a:t>Однією з особливостей фасаду житлової споруди можна назвати незвично розташовані вікна. В Лісовій спіралі вони не утворюють прямої лінії, а розкидані по стінах у хаотичному порядку.</a:t>
            </a:r>
          </a:p>
          <a:p>
            <a:r>
              <a:rPr lang="uk-UA" sz="1100" dirty="0">
                <a:solidFill>
                  <a:schemeClr val="bg2"/>
                </a:solidFill>
              </a:rPr>
              <a:t>Автором цього архітектурного дива є Фрідріх, відомий австрійський архітектор і художник. Суть творіння </a:t>
            </a:r>
            <a:r>
              <a:rPr lang="uk-UA" sz="1100" dirty="0" err="1">
                <a:solidFill>
                  <a:schemeClr val="bg2"/>
                </a:solidFill>
              </a:rPr>
              <a:t>Хундертвассер</a:t>
            </a:r>
            <a:r>
              <a:rPr lang="uk-UA" sz="1100" dirty="0">
                <a:solidFill>
                  <a:schemeClr val="bg2"/>
                </a:solidFill>
              </a:rPr>
              <a:t> зводиться до того, що людина повинна жити в гармонії з природою скрізь - навіть у місті. А для цього треба будувати будинки, які вписуються в навколишній ландшафт, і несхожі один на одного - індивідуальні, як і будь-які живі істоти.</a:t>
            </a:r>
          </a:p>
        </p:txBody>
      </p:sp>
    </p:spTree>
    <p:extLst>
      <p:ext uri="{BB962C8B-B14F-4D97-AF65-F5344CB8AC3E}">
        <p14:creationId xmlns:p14="http://schemas.microsoft.com/office/powerpoint/2010/main" val="138346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4" y="10798"/>
            <a:ext cx="917578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"Будинок-кошик", Огайо, США</a:t>
            </a:r>
          </a:p>
        </p:txBody>
      </p:sp>
    </p:spTree>
    <p:extLst>
      <p:ext uri="{BB962C8B-B14F-4D97-AF65-F5344CB8AC3E}">
        <p14:creationId xmlns:p14="http://schemas.microsoft.com/office/powerpoint/2010/main" val="64624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2" y="18383"/>
            <a:ext cx="9150642" cy="686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916832"/>
            <a:ext cx="3008313" cy="4691063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Будинок-кошик" - одна з найдивніших офісних будівель у світі. Будівля площею у 180 тисяч квадратних футів виконана у формі кошика для покупок, що виробляється компанією </a:t>
            </a:r>
            <a:r>
              <a:rPr lang="uk-UA" dirty="0" err="1">
                <a:solidFill>
                  <a:schemeClr val="bg1"/>
                </a:solidFill>
              </a:rPr>
              <a:t>Лонгабергер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  <a:p>
            <a:r>
              <a:rPr lang="uk-UA" dirty="0">
                <a:solidFill>
                  <a:schemeClr val="bg1"/>
                </a:solidFill>
              </a:rPr>
              <a:t>Близько 500 працівників поміщаються в будинку. Вага будівлі - 9000 тонн. Якось один з робітників підрахував, що в семиповерховій будівлі 84 </a:t>
            </a:r>
            <a:r>
              <a:rPr lang="uk-UA" dirty="0" err="1">
                <a:solidFill>
                  <a:schemeClr val="bg1"/>
                </a:solidFill>
              </a:rPr>
              <a:t>вікна.Дах</a:t>
            </a:r>
            <a:r>
              <a:rPr lang="uk-UA" dirty="0">
                <a:solidFill>
                  <a:schemeClr val="bg1"/>
                </a:solidFill>
              </a:rPr>
              <a:t> будівлі вінчають ручки, за які, власне, й можна утримати справжній кошик </a:t>
            </a:r>
            <a:r>
              <a:rPr lang="uk-UA" dirty="0" err="1">
                <a:solidFill>
                  <a:schemeClr val="bg1"/>
                </a:solidFill>
              </a:rPr>
              <a:t>Лонгабергер</a:t>
            </a:r>
            <a:r>
              <a:rPr lang="uk-UA" dirty="0">
                <a:solidFill>
                  <a:schemeClr val="bg1"/>
                </a:solidFill>
              </a:rPr>
              <a:t> у руках, здійснюючи покупки в супермаркеті.</a:t>
            </a:r>
          </a:p>
        </p:txBody>
      </p:sp>
    </p:spTree>
    <p:extLst>
      <p:ext uri="{BB962C8B-B14F-4D97-AF65-F5344CB8AC3E}">
        <p14:creationId xmlns:p14="http://schemas.microsoft.com/office/powerpoint/2010/main" val="421193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58" y="0"/>
            <a:ext cx="5060406" cy="37170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44991"/>
            <a:ext cx="4932040" cy="3413009"/>
          </a:xfrm>
        </p:spPr>
      </p:pic>
      <p:sp>
        <p:nvSpPr>
          <p:cNvPr id="7" name="TextBox 6"/>
          <p:cNvSpPr txBox="1"/>
          <p:nvPr/>
        </p:nvSpPr>
        <p:spPr>
          <a:xfrm>
            <a:off x="5004048" y="0"/>
            <a:ext cx="4139952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2800" dirty="0"/>
              <a:t>Будівля-Кошик" - це приголомшливе видовище, особливо в нічний час, коли над містом опускається пітьма, а будівля загоряється у всій своїй красі безліччю підсвічувань і </a:t>
            </a:r>
            <a:r>
              <a:rPr lang="uk-UA" sz="2800" dirty="0" smtClean="0"/>
              <a:t>вогнів.</a:t>
            </a:r>
            <a:endParaRPr lang="uk-UA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4211960" cy="31085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800" dirty="0"/>
              <a:t>Оскільки будівля розташована над водою, вона, крім небувалої практичності в зовнішньому екстер'єрі, набуває особливої романтичності й ніжності.</a:t>
            </a:r>
          </a:p>
        </p:txBody>
      </p:sp>
    </p:spTree>
    <p:extLst>
      <p:ext uri="{BB962C8B-B14F-4D97-AF65-F5344CB8AC3E}">
        <p14:creationId xmlns:p14="http://schemas.microsoft.com/office/powerpoint/2010/main" val="344573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"</a:t>
            </a:r>
            <a:r>
              <a:rPr lang="uk-UA" dirty="0">
                <a:solidFill>
                  <a:schemeClr val="bg1"/>
                </a:solidFill>
              </a:rPr>
              <a:t>Перевернутий будинок", </a:t>
            </a:r>
            <a:r>
              <a:rPr lang="uk-UA" dirty="0" err="1">
                <a:solidFill>
                  <a:schemeClr val="bg1"/>
                </a:solidFill>
              </a:rPr>
              <a:t>Теннесі</a:t>
            </a:r>
            <a:r>
              <a:rPr lang="uk-UA" dirty="0">
                <a:solidFill>
                  <a:schemeClr val="bg1"/>
                </a:solidFill>
              </a:rPr>
              <a:t>, США</a:t>
            </a:r>
          </a:p>
        </p:txBody>
      </p:sp>
    </p:spTree>
    <p:extLst>
      <p:ext uri="{BB962C8B-B14F-4D97-AF65-F5344CB8AC3E}">
        <p14:creationId xmlns:p14="http://schemas.microsoft.com/office/powerpoint/2010/main" val="243925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975738" y="4293096"/>
            <a:ext cx="40324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"</a:t>
            </a:r>
            <a:r>
              <a:rPr lang="ru-RU" sz="1400" dirty="0" err="1">
                <a:solidFill>
                  <a:schemeClr val="bg1"/>
                </a:solidFill>
              </a:rPr>
              <a:t>Перевернутий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будинок</a:t>
            </a:r>
            <a:r>
              <a:rPr lang="ru-RU" sz="1400" dirty="0">
                <a:solidFill>
                  <a:schemeClr val="bg1"/>
                </a:solidFill>
              </a:rPr>
              <a:t>" - </a:t>
            </a:r>
            <a:r>
              <a:rPr lang="ru-RU" sz="1400" dirty="0" err="1">
                <a:solidFill>
                  <a:schemeClr val="bg1"/>
                </a:solidFill>
              </a:rPr>
              <a:t>містичний</a:t>
            </a:r>
            <a:r>
              <a:rPr lang="ru-RU" sz="1400" dirty="0">
                <a:solidFill>
                  <a:schemeClr val="bg1"/>
                </a:solidFill>
              </a:rPr>
              <a:t> музей у </a:t>
            </a:r>
            <a:r>
              <a:rPr lang="ru-RU" sz="1400" dirty="0" err="1">
                <a:solidFill>
                  <a:schemeClr val="bg1"/>
                </a:solidFill>
              </a:rPr>
              <a:t>штаті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Теннесі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Чого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варта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тільки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історія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його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створення</a:t>
            </a:r>
            <a:r>
              <a:rPr lang="ru-RU" sz="1400" dirty="0">
                <a:solidFill>
                  <a:schemeClr val="bg1"/>
                </a:solidFill>
              </a:rPr>
              <a:t>!</a:t>
            </a:r>
          </a:p>
          <a:p>
            <a:r>
              <a:rPr lang="ru-RU" sz="1400" dirty="0" err="1">
                <a:solidFill>
                  <a:schemeClr val="bg1"/>
                </a:solidFill>
              </a:rPr>
              <a:t>Будівля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була</a:t>
            </a:r>
            <a:r>
              <a:rPr lang="ru-RU" sz="1400" dirty="0">
                <a:solidFill>
                  <a:schemeClr val="bg1"/>
                </a:solidFill>
              </a:rPr>
              <a:t> колись </a:t>
            </a:r>
            <a:r>
              <a:rPr lang="ru-RU" sz="1400" dirty="0" err="1">
                <a:solidFill>
                  <a:schemeClr val="bg1"/>
                </a:solidFill>
              </a:rPr>
              <a:t>науково-дослідною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лабораторією</a:t>
            </a:r>
            <a:r>
              <a:rPr lang="ru-RU" sz="1400" dirty="0">
                <a:solidFill>
                  <a:schemeClr val="bg1"/>
                </a:solidFill>
              </a:rPr>
              <a:t> й </a:t>
            </a:r>
            <a:r>
              <a:rPr lang="ru-RU" sz="1400" dirty="0" err="1">
                <a:solidFill>
                  <a:schemeClr val="bg1"/>
                </a:solidFill>
              </a:rPr>
              <a:t>розташовувалася</a:t>
            </a:r>
            <a:r>
              <a:rPr lang="ru-RU" sz="1400" dirty="0">
                <a:solidFill>
                  <a:schemeClr val="bg1"/>
                </a:solidFill>
              </a:rPr>
              <a:t> на одному з </a:t>
            </a:r>
            <a:r>
              <a:rPr lang="ru-RU" sz="1400" dirty="0" err="1">
                <a:solidFill>
                  <a:schemeClr val="bg1"/>
                </a:solidFill>
              </a:rPr>
              <a:t>островів</a:t>
            </a:r>
            <a:r>
              <a:rPr lang="ru-RU" sz="1400" dirty="0">
                <a:solidFill>
                  <a:schemeClr val="bg1"/>
                </a:solidFill>
              </a:rPr>
              <a:t> у </a:t>
            </a:r>
            <a:r>
              <a:rPr lang="ru-RU" sz="1400" dirty="0" err="1">
                <a:solidFill>
                  <a:schemeClr val="bg1"/>
                </a:solidFill>
              </a:rPr>
              <a:t>районі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Бермудського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трикутника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Ученими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які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працювали</a:t>
            </a:r>
            <a:r>
              <a:rPr lang="ru-RU" sz="1400" dirty="0">
                <a:solidFill>
                  <a:schemeClr val="bg1"/>
                </a:solidFill>
              </a:rPr>
              <a:t> і проводили </a:t>
            </a:r>
            <a:r>
              <a:rPr lang="ru-RU" sz="1400" dirty="0" err="1">
                <a:solidFill>
                  <a:schemeClr val="bg1"/>
                </a:solidFill>
              </a:rPr>
              <a:t>експерименти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цій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будівлі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був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створений</a:t>
            </a:r>
            <a:r>
              <a:rPr lang="ru-RU" sz="1400" dirty="0">
                <a:solidFill>
                  <a:schemeClr val="bg1"/>
                </a:solidFill>
              </a:rPr>
              <a:t> вихор, </a:t>
            </a:r>
            <a:r>
              <a:rPr lang="ru-RU" sz="1400" dirty="0" err="1">
                <a:solidFill>
                  <a:schemeClr val="bg1"/>
                </a:solidFill>
              </a:rPr>
              <a:t>гігантський</a:t>
            </a:r>
            <a:r>
              <a:rPr lang="ru-RU" sz="1400" dirty="0">
                <a:solidFill>
                  <a:schemeClr val="bg1"/>
                </a:solidFill>
              </a:rPr>
              <a:t> торнадо, але вони не </a:t>
            </a:r>
            <a:r>
              <a:rPr lang="ru-RU" sz="1400" dirty="0" err="1">
                <a:solidFill>
                  <a:schemeClr val="bg1"/>
                </a:solidFill>
              </a:rPr>
              <a:t>розрахували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його</a:t>
            </a:r>
            <a:r>
              <a:rPr lang="ru-RU" sz="1400" dirty="0">
                <a:solidFill>
                  <a:schemeClr val="bg1"/>
                </a:solidFill>
              </a:rPr>
              <a:t> силу. Вихор </a:t>
            </a:r>
            <a:r>
              <a:rPr lang="ru-RU" sz="1400" dirty="0" err="1">
                <a:solidFill>
                  <a:schemeClr val="bg1"/>
                </a:solidFill>
              </a:rPr>
              <a:t>підхопив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будинок</a:t>
            </a:r>
            <a:r>
              <a:rPr lang="ru-RU" sz="1400" dirty="0">
                <a:solidFill>
                  <a:schemeClr val="bg1"/>
                </a:solidFill>
              </a:rPr>
              <a:t>, і </a:t>
            </a:r>
            <a:r>
              <a:rPr lang="ru-RU" sz="1400" dirty="0" err="1">
                <a:solidFill>
                  <a:schemeClr val="bg1"/>
                </a:solidFill>
              </a:rPr>
              <a:t>він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приземлився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майже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неушкодженим</a:t>
            </a:r>
            <a:r>
              <a:rPr lang="ru-RU" sz="1400" dirty="0">
                <a:solidFill>
                  <a:schemeClr val="bg1"/>
                </a:solidFill>
              </a:rPr>
              <a:t>, на </a:t>
            </a:r>
            <a:r>
              <a:rPr lang="ru-RU" sz="1400" dirty="0" err="1">
                <a:solidFill>
                  <a:schemeClr val="bg1"/>
                </a:solidFill>
              </a:rPr>
              <a:t>свій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дах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2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" y="9124"/>
            <a:ext cx="9144987" cy="68488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B0F0"/>
                </a:solidFill>
              </a:rPr>
              <a:t>Танцюючий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будинок</a:t>
            </a:r>
            <a:r>
              <a:rPr lang="ru-RU" dirty="0">
                <a:solidFill>
                  <a:srgbClr val="00B0F0"/>
                </a:solidFill>
              </a:rPr>
              <a:t> у </a:t>
            </a:r>
            <a:r>
              <a:rPr lang="ru-RU" dirty="0" err="1" smtClean="0">
                <a:solidFill>
                  <a:srgbClr val="00B0F0"/>
                </a:solidFill>
              </a:rPr>
              <a:t>Сопоті</a:t>
            </a:r>
            <a:endParaRPr lang="uk-U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74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1262</Words>
  <Application>Microsoft Office PowerPoint</Application>
  <PresentationFormat>Экран (4:3)</PresentationFormat>
  <Paragraphs>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Незвичайні будинки у світі :10 най-найцікавіших</vt:lpstr>
      <vt:lpstr>Будинок "Лісова Спіраль" (Forest Spiral), Дармштадт, Німеччина</vt:lpstr>
      <vt:lpstr>Презентация PowerPoint</vt:lpstr>
      <vt:lpstr>"Будинок-кошик", Огайо, США</vt:lpstr>
      <vt:lpstr>Презентация PowerPoint</vt:lpstr>
      <vt:lpstr>Презентация PowerPoint</vt:lpstr>
      <vt:lpstr>"Перевернутий будинок", Теннесі, США</vt:lpstr>
      <vt:lpstr>Презентация PowerPoint</vt:lpstr>
      <vt:lpstr>Танцюючий будинок у Сопоті</vt:lpstr>
      <vt:lpstr>Презентация PowerPoint</vt:lpstr>
      <vt:lpstr>Презентация PowerPoint</vt:lpstr>
      <vt:lpstr>Хабітат 67, Монреаль, Канада</vt:lpstr>
      <vt:lpstr>Презентация PowerPoint</vt:lpstr>
      <vt:lpstr>Кубічні будинки, Роттердам, Нідерланди</vt:lpstr>
      <vt:lpstr>Презентация PowerPoint</vt:lpstr>
      <vt:lpstr>Дірка-будинок (The Hole House), Техас, США</vt:lpstr>
      <vt:lpstr>Презентация PowerPoint</vt:lpstr>
      <vt:lpstr>Дерев'яний будинок для гангстера, Архангельськ, Росія</vt:lpstr>
      <vt:lpstr>Презентация PowerPoint</vt:lpstr>
      <vt:lpstr>"Ламаний будинок" (Errante Guest House), Пуерто Варас, Чилі</vt:lpstr>
      <vt:lpstr>Будинок-камінь (Stone House), Гімараєш, Португалія</vt:lpstr>
      <vt:lpstr>Презентация PowerPoint</vt:lpstr>
      <vt:lpstr>"Божевільний будинок" (Crazy house), Далат, В'єтнам</vt:lpstr>
      <vt:lpstr>Власником цього чудесного будинку є Данг В'єт Н. Архітектор у концепцію цього комплексу вклала свою ідею розуміння життя: потрібно звернути свій погляд на живу природу, й замість того, щоб створювати нові форми, знищуючи старі - не лише в архітектурі, але й у свідомості людей - повернутися до того, що нам дано. Тут перед вашим поглядом постануть звивисті кімнати, з'єднані різноманітними сходами й переходами, вікна неправильної форми, фігури тварин, що служать камінами, бра у вигляді ліхтариків і багато іншого. До будинку прилягає бетонний жираф із вбудованою всередині кав'ярнею.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Незвичайні будинки у світі :10 най-найцікавіших</dc:title>
  <dc:creator>Миколайович</dc:creator>
  <cp:lastModifiedBy>Миколайович</cp:lastModifiedBy>
  <cp:revision>5</cp:revision>
  <dcterms:created xsi:type="dcterms:W3CDTF">2014-03-30T00:28:54Z</dcterms:created>
  <dcterms:modified xsi:type="dcterms:W3CDTF">2014-03-31T16:46:35Z</dcterms:modified>
</cp:coreProperties>
</file>