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C01"/>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20688"/>
            <a:ext cx="8892480" cy="2592288"/>
          </a:xfrm>
        </p:spPr>
        <p:txBody>
          <a:bodyPr>
            <a:normAutofit fontScale="90000"/>
          </a:bodyPr>
          <a:lstStyle/>
          <a:p>
            <a:r>
              <a:rPr lang="en-US" dirty="0" smtClean="0">
                <a:solidFill>
                  <a:schemeClr val="bg2">
                    <a:lumMod val="50000"/>
                  </a:schemeClr>
                </a:solidFill>
                <a:latin typeface="Comic Sans MS" pitchFamily="66" charset="0"/>
              </a:rPr>
              <a:t>Top10 the </a:t>
            </a:r>
            <a:r>
              <a:rPr lang="en-US" dirty="0">
                <a:solidFill>
                  <a:schemeClr val="bg2">
                    <a:lumMod val="50000"/>
                  </a:schemeClr>
                </a:solidFill>
                <a:latin typeface="Comic Sans MS" pitchFamily="66" charset="0"/>
              </a:rPr>
              <a:t>most romantic places in </a:t>
            </a:r>
            <a:r>
              <a:rPr lang="en-US" sz="4900" dirty="0">
                <a:solidFill>
                  <a:schemeClr val="tx2">
                    <a:lumMod val="75000"/>
                  </a:schemeClr>
                </a:solidFill>
                <a:latin typeface="Comic Sans MS" pitchFamily="66" charset="0"/>
              </a:rPr>
              <a:t>Ukraine</a:t>
            </a:r>
            <a:r>
              <a:rPr lang="en-US" dirty="0">
                <a:latin typeface="Comic Sans MS" pitchFamily="66" charset="0"/>
              </a:rPr>
              <a:t/>
            </a:r>
            <a:br>
              <a:rPr lang="en-US" dirty="0">
                <a:latin typeface="Comic Sans MS" pitchFamily="66" charset="0"/>
              </a:rPr>
            </a:br>
            <a:r>
              <a:rPr lang="en-US" dirty="0"/>
              <a:t/>
            </a:r>
            <a:br>
              <a:rPr lang="en-US" dirty="0"/>
            </a:br>
            <a:endParaRPr lang="uk-UA" dirty="0"/>
          </a:p>
        </p:txBody>
      </p:sp>
      <p:sp>
        <p:nvSpPr>
          <p:cNvPr id="3" name="Подзаголовок 2"/>
          <p:cNvSpPr>
            <a:spLocks noGrp="1"/>
          </p:cNvSpPr>
          <p:nvPr>
            <p:ph type="subTitle" idx="1"/>
          </p:nvPr>
        </p:nvSpPr>
        <p:spPr>
          <a:xfrm>
            <a:off x="6516215" y="5085184"/>
            <a:ext cx="2603955" cy="1440160"/>
          </a:xfrm>
        </p:spPr>
        <p:txBody>
          <a:bodyPr>
            <a:normAutofit lnSpcReduction="10000"/>
          </a:bodyPr>
          <a:lstStyle/>
          <a:p>
            <a:pPr algn="r"/>
            <a:r>
              <a:rPr lang="en-US" sz="2800" dirty="0" err="1"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Kuznetsova</a:t>
            </a:r>
            <a:r>
              <a:rPr lang="en-US" sz="2800"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 </a:t>
            </a:r>
            <a:r>
              <a:rPr lang="en-US" sz="2800" dirty="0" err="1"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Polina</a:t>
            </a:r>
            <a:endParaRPr lang="en-US" sz="2800"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a:p>
            <a:pPr algn="r"/>
            <a:r>
              <a:rPr lang="en-US" sz="2800" dirty="0" err="1"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Grop</a:t>
            </a:r>
            <a:r>
              <a:rPr lang="en-US" sz="2800"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 42</a:t>
            </a:r>
            <a:endParaRPr lang="uk-UA" sz="2800" dirty="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727587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 Market Square in </a:t>
            </a:r>
            <a:r>
              <a:rPr lang="en-US" i="1" dirty="0" err="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Lviv</a:t>
            </a:r>
            <a:r>
              <a:rPr lang="en-US" dirty="0"/>
              <a:t/>
            </a:r>
            <a:br>
              <a:rPr lang="en-US" dirty="0"/>
            </a:br>
            <a:endParaRPr lang="uk-UA" dirty="0"/>
          </a:p>
        </p:txBody>
      </p:sp>
      <p:sp>
        <p:nvSpPr>
          <p:cNvPr id="3" name="Объект 2"/>
          <p:cNvSpPr>
            <a:spLocks noGrp="1"/>
          </p:cNvSpPr>
          <p:nvPr>
            <p:ph idx="1"/>
          </p:nvPr>
        </p:nvSpPr>
        <p:spPr>
          <a:xfrm>
            <a:off x="323528" y="980728"/>
            <a:ext cx="8229600" cy="4525963"/>
          </a:xfrm>
        </p:spPr>
        <p:txBody>
          <a:bodyPr>
            <a:normAutofit/>
          </a:bodyPr>
          <a:lstStyle/>
          <a:p>
            <a:pPr marL="0" indent="0">
              <a:buNone/>
            </a:pPr>
            <a:r>
              <a:rPr lang="en-US" sz="2800" dirty="0">
                <a:solidFill>
                  <a:srgbClr val="471C01"/>
                </a:solidFill>
                <a:latin typeface="Comic Sans MS" pitchFamily="66" charset="0"/>
              </a:rPr>
              <a:t>The heart of the city, which lies at the crossroads of his ways, absorbed the essence of this city - a cozy cafe, old stone buildings and modern shops.</a:t>
            </a:r>
            <a:endParaRPr lang="uk-UA" sz="2800" dirty="0">
              <a:solidFill>
                <a:srgbClr val="471C01"/>
              </a:solidFill>
              <a:latin typeface="Comic Sans MS" pitchFamily="66" charset="0"/>
            </a:endParaRPr>
          </a:p>
        </p:txBody>
      </p:sp>
      <p:pic>
        <p:nvPicPr>
          <p:cNvPr id="6146" name="Picture 2" descr="Площа Ринок у Львов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60738"/>
            <a:ext cx="5920778" cy="3941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cs14111.vk.me/c540105/v540105191/3430/nfQkN4s0S1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08720"/>
            <a:ext cx="8241848" cy="54924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s309226.vk.me/v309226191/8516/ny4-3BBqNc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52" y="476672"/>
            <a:ext cx="8534400" cy="56959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s14111.vk.me/c540105/v540105191/3b2e/8DQdFGHgf8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938" y="459927"/>
            <a:ext cx="4765027" cy="595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0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arn(inVertical)">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arn(inVertical)">
                                      <p:cBhvr>
                                        <p:cTn id="1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 Anywhere</a:t>
            </a:r>
            <a:r>
              <a:rPr lang="en-US" dirty="0"/>
              <a:t/>
            </a:r>
            <a:br>
              <a:rPr lang="en-US" dirty="0"/>
            </a:br>
            <a:endParaRPr lang="uk-UA" dirty="0"/>
          </a:p>
        </p:txBody>
      </p:sp>
      <p:sp>
        <p:nvSpPr>
          <p:cNvPr id="3" name="Объект 2"/>
          <p:cNvSpPr>
            <a:spLocks noGrp="1"/>
          </p:cNvSpPr>
          <p:nvPr>
            <p:ph idx="1"/>
          </p:nvPr>
        </p:nvSpPr>
        <p:spPr>
          <a:xfrm>
            <a:off x="323528" y="980728"/>
            <a:ext cx="8229600" cy="4525963"/>
          </a:xfrm>
        </p:spPr>
        <p:txBody>
          <a:bodyPr>
            <a:normAutofit/>
          </a:bodyPr>
          <a:lstStyle/>
          <a:p>
            <a:pPr marL="0" indent="0">
              <a:buNone/>
            </a:pPr>
            <a:r>
              <a:rPr lang="en-US" sz="2800" dirty="0">
                <a:solidFill>
                  <a:schemeClr val="tx2">
                    <a:lumMod val="75000"/>
                  </a:schemeClr>
                </a:solidFill>
                <a:latin typeface="Comic Sans MS" pitchFamily="66" charset="0"/>
              </a:rPr>
              <a:t>The first place we decided to leave it blank - because there is no universal romantic place not only in Ukraine but all over the world. For each person a place can be anywhere - in the shabby streets of a provincial town on the bench at your favorite park or on a steep rock on the </a:t>
            </a:r>
            <a:r>
              <a:rPr lang="en-US" sz="2800" dirty="0" err="1" smtClean="0">
                <a:solidFill>
                  <a:schemeClr val="tx2">
                    <a:lumMod val="75000"/>
                  </a:schemeClr>
                </a:solidFill>
                <a:latin typeface="Comic Sans MS" pitchFamily="66" charset="0"/>
              </a:rPr>
              <a:t>BlackSea</a:t>
            </a:r>
            <a:r>
              <a:rPr lang="en-US" sz="2800" dirty="0">
                <a:solidFill>
                  <a:schemeClr val="tx2">
                    <a:lumMod val="75000"/>
                  </a:schemeClr>
                </a:solidFill>
                <a:latin typeface="Comic Sans MS" pitchFamily="66" charset="0"/>
              </a:rPr>
              <a:t>.</a:t>
            </a:r>
            <a:endParaRPr lang="uk-UA" sz="2800" dirty="0">
              <a:solidFill>
                <a:schemeClr val="tx2">
                  <a:lumMod val="75000"/>
                </a:schemeClr>
              </a:solidFill>
              <a:latin typeface="Comic Sans MS" pitchFamily="66" charset="0"/>
            </a:endParaRPr>
          </a:p>
        </p:txBody>
      </p:sp>
      <p:pic>
        <p:nvPicPr>
          <p:cNvPr id="7170" name="Picture 2" descr="http://inspired.com.ua/wp-content/uploads/2012/02/x_2bbe4f7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48074"/>
            <a:ext cx="4762500" cy="3209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cs14111.vk.me/c402416/v402416933/7b88/owYzscUw9H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83758"/>
            <a:ext cx="4762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2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3430" y="836712"/>
            <a:ext cx="8229600" cy="4525963"/>
          </a:xfrm>
        </p:spPr>
        <p:txBody>
          <a:bodyPr>
            <a:prstTxWarp prst="textArchUp">
              <a:avLst/>
            </a:prstTxWarp>
            <a:normAutofit/>
          </a:bodyPr>
          <a:lstStyle/>
          <a:p>
            <a:pPr marL="0" indent="0" algn="ctr">
              <a:buNone/>
            </a:pP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Thank you!!!</a:t>
            </a:r>
            <a: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a:t>
            </a: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a:t>
            </a:r>
            <a:endParaRPr lang="uk-UA"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endParaRPr>
          </a:p>
        </p:txBody>
      </p:sp>
      <p:pic>
        <p:nvPicPr>
          <p:cNvPr id="8194" name="Picture 2" descr="http://cs320419.vk.me/v320419513/2778/icI569o9D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8840"/>
            <a:ext cx="7248555" cy="41883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7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67544" y="230610"/>
            <a:ext cx="5976664" cy="707886"/>
          </a:xfrm>
          <a:prstGeom prst="rect">
            <a:avLst/>
          </a:prstGeom>
        </p:spPr>
        <p:txBody>
          <a:bodyPr wrap="square">
            <a:spAutoFit/>
          </a:bodyPr>
          <a:lstStyle/>
          <a:p>
            <a:pPr fontAlgn="base"/>
            <a:r>
              <a:rPr lang="en-US" sz="4000" i="1" dirty="0" smtClean="0">
                <a:solidFill>
                  <a:schemeClr val="tx2">
                    <a:lumMod val="75000"/>
                  </a:schemeClr>
                </a:solidFill>
                <a:latin typeface="Times New Roman" pitchFamily="18" charset="0"/>
                <a:cs typeface="Times New Roman" pitchFamily="18" charset="0"/>
              </a:rPr>
              <a:t>10</a:t>
            </a:r>
            <a:r>
              <a:rPr lang="en-US" sz="4000" i="1" dirty="0">
                <a:solidFill>
                  <a:schemeClr val="tx2">
                    <a:lumMod val="75000"/>
                  </a:schemeClr>
                </a:solidFill>
                <a:latin typeface="Times New Roman" pitchFamily="18" charset="0"/>
                <a:cs typeface="Times New Roman" pitchFamily="18" charset="0"/>
              </a:rPr>
              <a:t>. Landscape Alley in Kyiv</a:t>
            </a:r>
          </a:p>
        </p:txBody>
      </p:sp>
      <p:pic>
        <p:nvPicPr>
          <p:cNvPr id="1030" name="Picture 6" descr="Landscape Alley in Kyiv photos - alexcheba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332022"/>
            <a:ext cx="6192688" cy="41305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327506"/>
            <a:ext cx="2448272" cy="3170099"/>
          </a:xfrm>
          <a:prstGeom prst="rect">
            <a:avLst/>
          </a:prstGeom>
        </p:spPr>
        <p:txBody>
          <a:bodyPr wrap="square">
            <a:spAutoFit/>
          </a:bodyPr>
          <a:lstStyle/>
          <a:p>
            <a:r>
              <a:rPr lang="en-US" sz="2000" dirty="0">
                <a:solidFill>
                  <a:schemeClr val="tx2"/>
                </a:solidFill>
                <a:effectLst>
                  <a:outerShdw blurRad="38100" dist="38100" dir="2700000" algn="tl">
                    <a:srgbClr val="000000">
                      <a:alpha val="43137"/>
                    </a:srgbClr>
                  </a:outerShdw>
                </a:effectLst>
                <a:latin typeface="Comic Sans MS" pitchFamily="66" charset="0"/>
              </a:rPr>
              <a:t>Landscaped walkway called one of the kindest places in the capital, and indeed it is surely no man passed here without even the slightest smile on your </a:t>
            </a:r>
            <a:r>
              <a:rPr lang="en-US" sz="2000" dirty="0" smtClean="0">
                <a:solidFill>
                  <a:schemeClr val="tx2"/>
                </a:solidFill>
                <a:effectLst>
                  <a:outerShdw blurRad="38100" dist="38100" dir="2700000" algn="tl">
                    <a:srgbClr val="000000">
                      <a:alpha val="43137"/>
                    </a:srgbClr>
                  </a:outerShdw>
                </a:effectLst>
                <a:latin typeface="Comic Sans MS" pitchFamily="66" charset="0"/>
              </a:rPr>
              <a:t>face.</a:t>
            </a:r>
            <a:endParaRPr lang="uk-UA" sz="2000" dirty="0">
              <a:solidFill>
                <a:schemeClr val="tx2"/>
              </a:solidFill>
              <a:effectLst>
                <a:outerShdw blurRad="38100" dist="38100" dir="2700000" algn="tl">
                  <a:srgbClr val="000000">
                    <a:alpha val="43137"/>
                  </a:srgbClr>
                </a:outerShdw>
              </a:effectLst>
              <a:latin typeface="Comic Sans MS" pitchFamily="66" charset="0"/>
            </a:endParaRPr>
          </a:p>
        </p:txBody>
      </p:sp>
      <p:sp>
        <p:nvSpPr>
          <p:cNvPr id="7" name="Прямоугольник 6"/>
          <p:cNvSpPr/>
          <p:nvPr/>
        </p:nvSpPr>
        <p:spPr>
          <a:xfrm>
            <a:off x="467544" y="5589240"/>
            <a:ext cx="8197245" cy="1015663"/>
          </a:xfrm>
          <a:prstGeom prst="rect">
            <a:avLst/>
          </a:prstGeom>
        </p:spPr>
        <p:txBody>
          <a:bodyPr wrap="square">
            <a:spAutoFit/>
          </a:bodyPr>
          <a:lstStyle/>
          <a:p>
            <a:r>
              <a:rPr lang="en-US" sz="2000" dirty="0">
                <a:solidFill>
                  <a:schemeClr val="bg2"/>
                </a:solidFill>
                <a:effectLst>
                  <a:outerShdw blurRad="38100" dist="38100" dir="2700000" algn="tl">
                    <a:srgbClr val="000000">
                      <a:alpha val="43137"/>
                    </a:srgbClr>
                  </a:outerShdw>
                </a:effectLst>
                <a:latin typeface="Comic Sans MS" pitchFamily="66" charset="0"/>
              </a:rPr>
              <a:t>Alley was built in 1980 on the site of ancient Upper Kyiv architect Abraham </a:t>
            </a:r>
            <a:r>
              <a:rPr lang="en-US" sz="2000" dirty="0" err="1">
                <a:solidFill>
                  <a:schemeClr val="bg2"/>
                </a:solidFill>
                <a:effectLst>
                  <a:outerShdw blurRad="38100" dist="38100" dir="2700000" algn="tl">
                    <a:srgbClr val="000000">
                      <a:alpha val="43137"/>
                    </a:srgbClr>
                  </a:outerShdw>
                </a:effectLst>
                <a:latin typeface="Comic Sans MS" pitchFamily="66" charset="0"/>
              </a:rPr>
              <a:t>Miletskym</a:t>
            </a:r>
            <a:r>
              <a:rPr lang="en-US" sz="2000" dirty="0">
                <a:solidFill>
                  <a:schemeClr val="bg2"/>
                </a:solidFill>
                <a:effectLst>
                  <a:outerShdw blurRad="38100" dist="38100" dir="2700000" algn="tl">
                    <a:srgbClr val="000000">
                      <a:alpha val="43137"/>
                    </a:srgbClr>
                  </a:outerShdw>
                </a:effectLst>
                <a:latin typeface="Comic Sans MS" pitchFamily="66" charset="0"/>
              </a:rPr>
              <a:t>. In 2009, Alley received a second life through colorful sculptures of animals and children.</a:t>
            </a:r>
            <a:endParaRPr lang="uk-UA" sz="2000" dirty="0">
              <a:solidFill>
                <a:schemeClr val="bg2"/>
              </a:solidFill>
              <a:effectLst>
                <a:outerShdw blurRad="38100" dist="38100" dir="2700000" algn="tl">
                  <a:srgbClr val="000000">
                    <a:alpha val="43137"/>
                  </a:srgbClr>
                </a:outerShdw>
              </a:effectLst>
              <a:latin typeface="Comic Sans MS" pitchFamily="66" charset="0"/>
            </a:endParaRPr>
          </a:p>
        </p:txBody>
      </p:sp>
      <p:pic>
        <p:nvPicPr>
          <p:cNvPr id="1032" name="Picture 8" descr="http://image.tsn.ua/media/images2/original/Mar2012/3835779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7411"/>
            <a:ext cx="8067394" cy="53890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pochtimes.com.ua/upload/iblock/957/9579f8415a2aa3877f3cd7f8220818a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11560" y="417712"/>
            <a:ext cx="7916177" cy="52880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kiev4me.kiev.ua/images/stories/articles/street/Peyzagna%20alleya/Peyzagna%20alleya-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087" y="90570"/>
            <a:ext cx="4476750" cy="65143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rentfortravel.com.ua/imglib/%20Sightseeing/5bafc8bb8469fda819b0b5aa69d1c9d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893" y="590764"/>
            <a:ext cx="7339510" cy="55246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age.tsn.ua/media/images2/original/Feb2013/3837419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512" y="319991"/>
            <a:ext cx="8482536" cy="567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9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barn(inVertical)">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barn(inVertical)">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barn(inVertical)">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animEffect transition="in" filter="barn(inVertical)">
                                      <p:cBhvr>
                                        <p:cTn id="27"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l"/>
            <a:r>
              <a:rPr lang="en-US" i="1" dirty="0">
                <a:solidFill>
                  <a:schemeClr val="bg2">
                    <a:lumMod val="25000"/>
                  </a:schemeClr>
                </a:solidFill>
                <a:latin typeface="Times New Roman" pitchFamily="18" charset="0"/>
                <a:cs typeface="Times New Roman" pitchFamily="18" charset="0"/>
              </a:rPr>
              <a:t>9. Yalta seafront</a:t>
            </a:r>
            <a:r>
              <a:rPr lang="en-US" dirty="0"/>
              <a:t/>
            </a:r>
            <a:br>
              <a:rPr lang="en-US" dirty="0"/>
            </a:br>
            <a:endParaRPr lang="uk-UA" dirty="0"/>
          </a:p>
        </p:txBody>
      </p:sp>
      <p:sp>
        <p:nvSpPr>
          <p:cNvPr id="5" name="Объект 4"/>
          <p:cNvSpPr>
            <a:spLocks noGrp="1"/>
          </p:cNvSpPr>
          <p:nvPr>
            <p:ph idx="1"/>
          </p:nvPr>
        </p:nvSpPr>
        <p:spPr>
          <a:xfrm>
            <a:off x="499666" y="4053476"/>
            <a:ext cx="8229600" cy="2808312"/>
          </a:xfrm>
        </p:spPr>
        <p:txBody>
          <a:bodyPr>
            <a:normAutofit/>
          </a:bodyPr>
          <a:lstStyle/>
          <a:p>
            <a:pPr marL="0" indent="0">
              <a:buNone/>
            </a:pPr>
            <a:r>
              <a:rPr lang="en-US" sz="2800" dirty="0">
                <a:solidFill>
                  <a:srgbClr val="3FCDFF"/>
                </a:solidFill>
                <a:effectLst>
                  <a:outerShdw blurRad="38100" dist="38100" dir="2700000" algn="tl">
                    <a:srgbClr val="000000">
                      <a:alpha val="43137"/>
                    </a:srgbClr>
                  </a:outerShdw>
                </a:effectLst>
                <a:latin typeface="Comic Sans MS" pitchFamily="66" charset="0"/>
              </a:rPr>
              <a:t>At a time when public beach not like a colony of seals, what could be nicer for the warm soft sand and the sea? :) Yalta seafront as the rest of the southern coast of Crimea - a great place for walking, both day and night. The main thing - do not walk on it during a winter storm .</a:t>
            </a:r>
            <a:endParaRPr lang="uk-UA" sz="2800" dirty="0">
              <a:solidFill>
                <a:srgbClr val="3FCDFF"/>
              </a:solidFill>
              <a:effectLst>
                <a:outerShdw blurRad="38100" dist="38100" dir="2700000" algn="tl">
                  <a:srgbClr val="000000">
                    <a:alpha val="43137"/>
                  </a:srgbClr>
                </a:outerShdw>
              </a:effectLst>
              <a:latin typeface="Comic Sans MS" pitchFamily="66" charset="0"/>
            </a:endParaRPr>
          </a:p>
        </p:txBody>
      </p:sp>
      <p:pic>
        <p:nvPicPr>
          <p:cNvPr id="2050" name="Picture 2" descr="Набережна Ялти, фото flickr.com/photos/mr_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04664"/>
            <a:ext cx="4829390" cy="3569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fotografia.com.ua/gallery/albums/novy_svet_march2008/DSC_0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980392"/>
            <a:ext cx="8029659" cy="51129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ld-yalta-crimea.polnaya.info/img/yalta_crimea_02_lenin_embank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617880"/>
            <a:ext cx="8605764" cy="54754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yaltalife.org/maxidata/upload/000/000/07a1b7c242da2e42690154105bb3b9a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986" y="617880"/>
            <a:ext cx="7776864" cy="58326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ukraine-arabia.ae/travel/gallery/yalta/yl_2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724" y="695572"/>
            <a:ext cx="8523816" cy="568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barn(inVertical)">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latin typeface="Times New Roman" pitchFamily="18" charset="0"/>
                <a:cs typeface="Times New Roman" pitchFamily="18" charset="0"/>
              </a:rPr>
              <a:t>8. </a:t>
            </a:r>
            <a:r>
              <a:rPr lang="en-US" i="1" dirty="0" err="1">
                <a:solidFill>
                  <a:schemeClr val="tx2">
                    <a:lumMod val="75000"/>
                  </a:schemeClr>
                </a:solidFill>
                <a:latin typeface="Times New Roman" pitchFamily="18" charset="0"/>
                <a:cs typeface="Times New Roman" pitchFamily="18" charset="0"/>
              </a:rPr>
              <a:t>Lviv</a:t>
            </a:r>
            <a:r>
              <a:rPr lang="en-US" i="1" dirty="0">
                <a:solidFill>
                  <a:schemeClr val="tx2">
                    <a:lumMod val="75000"/>
                  </a:schemeClr>
                </a:solidFill>
                <a:latin typeface="Times New Roman" pitchFamily="18" charset="0"/>
                <a:cs typeface="Times New Roman" pitchFamily="18" charset="0"/>
              </a:rPr>
              <a:t> yards</a:t>
            </a:r>
            <a:r>
              <a:rPr lang="en-US" dirty="0"/>
              <a:t/>
            </a:r>
            <a:br>
              <a:rPr lang="en-US" dirty="0"/>
            </a:br>
            <a:endParaRPr lang="uk-UA" dirty="0"/>
          </a:p>
        </p:txBody>
      </p:sp>
      <p:sp>
        <p:nvSpPr>
          <p:cNvPr id="3" name="Объект 2"/>
          <p:cNvSpPr>
            <a:spLocks noGrp="1"/>
          </p:cNvSpPr>
          <p:nvPr>
            <p:ph idx="1"/>
          </p:nvPr>
        </p:nvSpPr>
        <p:spPr>
          <a:xfrm>
            <a:off x="395536" y="908720"/>
            <a:ext cx="8229600" cy="4525963"/>
          </a:xfrm>
        </p:spPr>
        <p:txBody>
          <a:bodyPr>
            <a:normAutofit/>
          </a:bodyPr>
          <a:lstStyle/>
          <a:p>
            <a:pPr marL="0" indent="0">
              <a:buNone/>
            </a:pPr>
            <a:r>
              <a:rPr lang="en-US" sz="2800" dirty="0">
                <a:solidFill>
                  <a:schemeClr val="tx2"/>
                </a:solidFill>
                <a:effectLst>
                  <a:outerShdw blurRad="38100" dist="38100" dir="2700000" algn="tl">
                    <a:srgbClr val="000000">
                      <a:alpha val="43137"/>
                    </a:srgbClr>
                  </a:outerShdw>
                </a:effectLst>
                <a:latin typeface="Comic Sans MS" pitchFamily="66" charset="0"/>
              </a:rPr>
              <a:t>The cozy </a:t>
            </a:r>
            <a:r>
              <a:rPr lang="en-US" sz="2800" dirty="0" err="1">
                <a:solidFill>
                  <a:schemeClr val="tx2"/>
                </a:solidFill>
                <a:effectLst>
                  <a:outerShdw blurRad="38100" dist="38100" dir="2700000" algn="tl">
                    <a:srgbClr val="000000">
                      <a:alpha val="43137"/>
                    </a:srgbClr>
                  </a:outerShdw>
                </a:effectLst>
                <a:latin typeface="Comic Sans MS" pitchFamily="66" charset="0"/>
              </a:rPr>
              <a:t>Lviv</a:t>
            </a:r>
            <a:r>
              <a:rPr lang="en-US" sz="2800" dirty="0">
                <a:solidFill>
                  <a:schemeClr val="tx2"/>
                </a:solidFill>
                <a:effectLst>
                  <a:outerShdw blurRad="38100" dist="38100" dir="2700000" algn="tl">
                    <a:srgbClr val="000000">
                      <a:alpha val="43137"/>
                    </a:srgbClr>
                  </a:outerShdw>
                </a:effectLst>
                <a:latin typeface="Comic Sans MS" pitchFamily="66" charset="0"/>
              </a:rPr>
              <a:t> yards can escape at any time - winter in which some coffee "Cafes, or in the warmer months - at the next bench. Melt into the crowd, or vice versa - to hide from the world and spend time alone together.</a:t>
            </a:r>
            <a:endParaRPr lang="uk-UA" sz="2800" dirty="0">
              <a:solidFill>
                <a:schemeClr val="tx2"/>
              </a:solidFill>
              <a:effectLst>
                <a:outerShdw blurRad="38100" dist="38100" dir="2700000" algn="tl">
                  <a:srgbClr val="000000">
                    <a:alpha val="43137"/>
                  </a:srgbClr>
                </a:outerShdw>
              </a:effectLst>
              <a:latin typeface="Comic Sans MS" pitchFamily="66" charset="0"/>
            </a:endParaRPr>
          </a:p>
        </p:txBody>
      </p:sp>
      <p:pic>
        <p:nvPicPr>
          <p:cNvPr id="3074" name="Picture 2" descr="Зимовий Льв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84984"/>
            <a:ext cx="5184576" cy="3450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cs417016.vk.me/v417016861/9476/51QVElpELP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297103"/>
            <a:ext cx="2298631"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cs14111.vk.me/c540105/v540105191/fd3a/5iADrN_Trd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4664"/>
            <a:ext cx="7920880" cy="52805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s14111.vk.me/c540105/v540105191/a6ba/wArgdNYQN6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214" y="1399001"/>
            <a:ext cx="66675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s14111.vk.me/c540101/v540101191/135a0/ZmRzXDpeMY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722506"/>
            <a:ext cx="8934778" cy="46449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cs14111.vk.me/c540105/v540105191/3812/lrzivc39sM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705876"/>
            <a:ext cx="7731813" cy="51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barn(inVertical)">
                                      <p:cBhvr>
                                        <p:cTn id="12" dur="5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barn(inVertical)">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barn(inVertical)">
                                      <p:cBhvr>
                                        <p:cTn id="2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7. Castle in </a:t>
            </a:r>
            <a:r>
              <a:rPr lang="en-US" i="1" dirty="0" err="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Kamenetz</a:t>
            </a:r>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-Podolsk</a:t>
            </a:r>
            <a:r>
              <a:rPr lang="en-US" dirty="0"/>
              <a:t/>
            </a:r>
            <a:br>
              <a:rPr lang="en-US" dirty="0"/>
            </a:br>
            <a:endParaRPr lang="uk-UA" dirty="0"/>
          </a:p>
        </p:txBody>
      </p:sp>
      <p:sp>
        <p:nvSpPr>
          <p:cNvPr id="3" name="Объект 2"/>
          <p:cNvSpPr>
            <a:spLocks noGrp="1"/>
          </p:cNvSpPr>
          <p:nvPr>
            <p:ph idx="1"/>
          </p:nvPr>
        </p:nvSpPr>
        <p:spPr>
          <a:xfrm>
            <a:off x="460375" y="1196752"/>
            <a:ext cx="8229600" cy="4525963"/>
          </a:xfrm>
        </p:spPr>
        <p:txBody>
          <a:bodyPr>
            <a:normAutofit/>
          </a:bodyPr>
          <a:lstStyle/>
          <a:p>
            <a:pPr marL="0" indent="0">
              <a:buNone/>
            </a:pPr>
            <a:r>
              <a:rPr lang="en-US" sz="2800" dirty="0">
                <a:solidFill>
                  <a:schemeClr val="tx2">
                    <a:lumMod val="75000"/>
                  </a:schemeClr>
                </a:solidFill>
                <a:latin typeface="Comic Sans MS" pitchFamily="66" charset="0"/>
              </a:rPr>
              <a:t>Arena filming for historical films, </a:t>
            </a:r>
            <a:r>
              <a:rPr lang="en-US" sz="2800" dirty="0" err="1">
                <a:solidFill>
                  <a:schemeClr val="tx2">
                    <a:lumMod val="75000"/>
                  </a:schemeClr>
                </a:solidFill>
                <a:latin typeface="Comic Sans MS" pitchFamily="66" charset="0"/>
              </a:rPr>
              <a:t>Kamenetz</a:t>
            </a:r>
            <a:r>
              <a:rPr lang="en-US" sz="2800" dirty="0">
                <a:solidFill>
                  <a:schemeClr val="tx2">
                    <a:lumMod val="75000"/>
                  </a:schemeClr>
                </a:solidFill>
                <a:latin typeface="Comic Sans MS" pitchFamily="66" charset="0"/>
              </a:rPr>
              <a:t>-Podolsk with his fortress is a great option for a romantic weekend.</a:t>
            </a:r>
            <a:endParaRPr lang="uk-UA" sz="2800" dirty="0">
              <a:solidFill>
                <a:schemeClr val="tx2">
                  <a:lumMod val="75000"/>
                </a:schemeClr>
              </a:solidFill>
              <a:latin typeface="Comic Sans MS" pitchFamily="66" charset="0"/>
            </a:endParaRPr>
          </a:p>
        </p:txBody>
      </p:sp>
      <p:sp>
        <p:nvSpPr>
          <p:cNvPr id="4" name="AutoShape 2" descr="Замок у Кам'янці-Подільському, фото haidamac.org.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Замок у Кам'янці-Подільському, фото haidamac.org.u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6" descr="Замок у Кам'янці-Подільському, фото haidamac.org.u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8" descr="http://www.travelife.com.ua/upload/iblock/e0a/kamenets-podolskaja-krepost.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10" descr="http://www.travelife.com.ua/upload/iblock/e0a/kamenets-podolskaja-krepost.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2" descr="http://www.travelife.com.ua/upload/iblock/e0a/kamenets-podolskaja-krepost.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AutoShape 4" descr="http://www.travelife.com.ua/upload/iblock/e0a/kamenets-podolskaja-krepost.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189" y="2780928"/>
            <a:ext cx="6096000" cy="3800475"/>
          </a:xfrm>
          <a:prstGeom prst="rect">
            <a:avLst/>
          </a:prstGeom>
        </p:spPr>
      </p:pic>
      <p:pic>
        <p:nvPicPr>
          <p:cNvPr id="1030" name="Picture 6" descr="http://s55.radikal.ru/i148/1007/51/3e738ae295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69938"/>
            <a:ext cx="8476780" cy="56476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pochtimes.com.ua/upload/iblock/e82/e82ab737d2f8a83936bb0ed7cc5317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54" y="769937"/>
            <a:ext cx="8158022" cy="55066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io.ua/img_su/large/0002/84/00028445_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235" y="33694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4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arn(inVertical)">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barn(inVertical)">
                                      <p:cBhvr>
                                        <p:cTn id="1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6. The castle of Count </a:t>
            </a:r>
            <a:r>
              <a:rPr lang="en-US" i="1" dirty="0" err="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Schonborn</a:t>
            </a:r>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(Carpathians)</a:t>
            </a:r>
            <a:r>
              <a:rPr lang="en-US" dirty="0"/>
              <a:t/>
            </a:r>
            <a:br>
              <a:rPr lang="en-US" dirty="0"/>
            </a:br>
            <a:endParaRPr lang="uk-UA" dirty="0"/>
          </a:p>
        </p:txBody>
      </p:sp>
      <p:sp>
        <p:nvSpPr>
          <p:cNvPr id="3" name="Объект 2"/>
          <p:cNvSpPr>
            <a:spLocks noGrp="1"/>
          </p:cNvSpPr>
          <p:nvPr>
            <p:ph idx="1"/>
          </p:nvPr>
        </p:nvSpPr>
        <p:spPr>
          <a:xfrm>
            <a:off x="615418" y="4797152"/>
            <a:ext cx="8229600" cy="1828800"/>
          </a:xfrm>
        </p:spPr>
        <p:txBody>
          <a:bodyPr>
            <a:normAutofit/>
          </a:bodyPr>
          <a:lstStyle/>
          <a:p>
            <a:pPr marL="0" indent="0">
              <a:buNone/>
            </a:pPr>
            <a:r>
              <a:rPr lang="en-US" sz="2800" dirty="0">
                <a:solidFill>
                  <a:schemeClr val="tx2">
                    <a:lumMod val="75000"/>
                  </a:schemeClr>
                </a:solidFill>
                <a:effectLst>
                  <a:outerShdw blurRad="38100" dist="38100" dir="2700000" algn="tl">
                    <a:srgbClr val="000000">
                      <a:alpha val="43137"/>
                    </a:srgbClr>
                  </a:outerShdw>
                </a:effectLst>
                <a:latin typeface="Comic Sans MS" pitchFamily="66" charset="0"/>
              </a:rPr>
              <a:t>A former hunting castle of Count </a:t>
            </a:r>
            <a:r>
              <a:rPr lang="en-US" sz="2800" dirty="0" err="1">
                <a:solidFill>
                  <a:schemeClr val="tx2">
                    <a:lumMod val="75000"/>
                  </a:schemeClr>
                </a:solidFill>
                <a:effectLst>
                  <a:outerShdw blurRad="38100" dist="38100" dir="2700000" algn="tl">
                    <a:srgbClr val="000000">
                      <a:alpha val="43137"/>
                    </a:srgbClr>
                  </a:outerShdw>
                </a:effectLst>
                <a:latin typeface="Comic Sans MS" pitchFamily="66" charset="0"/>
              </a:rPr>
              <a:t>Schonborn</a:t>
            </a:r>
            <a:r>
              <a:rPr lang="en-US" sz="2800" dirty="0">
                <a:solidFill>
                  <a:schemeClr val="tx2">
                    <a:lumMod val="75000"/>
                  </a:schemeClr>
                </a:solidFill>
                <a:effectLst>
                  <a:outerShdw blurRad="38100" dist="38100" dir="2700000" algn="tl">
                    <a:srgbClr val="000000">
                      <a:alpha val="43137"/>
                    </a:srgbClr>
                  </a:outerShdw>
                </a:effectLst>
                <a:latin typeface="Comic Sans MS" pitchFamily="66" charset="0"/>
              </a:rPr>
              <a:t>, now a unit of Carpathian resort located in the mountains and has about himself ordered the park and an artificial lake.</a:t>
            </a:r>
            <a:endParaRPr lang="uk-UA" sz="2800" dirty="0">
              <a:solidFill>
                <a:schemeClr val="tx2">
                  <a:lumMod val="75000"/>
                </a:schemeClr>
              </a:solidFill>
              <a:effectLst>
                <a:outerShdw blurRad="38100" dist="38100" dir="2700000" algn="tl">
                  <a:srgbClr val="000000">
                    <a:alpha val="43137"/>
                  </a:srgbClr>
                </a:outerShdw>
              </a:effectLst>
              <a:latin typeface="Comic Sans MS" pitchFamily="66" charset="0"/>
            </a:endParaRPr>
          </a:p>
        </p:txBody>
      </p:sp>
      <p:sp>
        <p:nvSpPr>
          <p:cNvPr id="4" name="AutoShape 2" descr="Замок Карпат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2" name="Picture 4" descr="http://toptiptrip.com/wp-content/uploads/2013/05/zamo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836711"/>
            <a:ext cx="5256584" cy="3712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fotka.by/img--i-173539-w-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20688"/>
            <a:ext cx="7776864" cy="58326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1.liveinternet.ru/images/attach/c/6/90/195/90195247_large_4943035_6231636b457251b607c174dfe89f91fe_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432" y="16033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arn(inVertic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arn(inVertical)">
                                      <p:cBhvr>
                                        <p:cTn id="1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5. Andrew's Descent</a:t>
            </a:r>
            <a:r>
              <a:rPr lang="en-US" dirty="0"/>
              <a:t/>
            </a:r>
            <a:br>
              <a:rPr lang="en-US" dirty="0"/>
            </a:br>
            <a:endParaRPr lang="uk-UA" dirty="0"/>
          </a:p>
        </p:txBody>
      </p:sp>
      <p:sp>
        <p:nvSpPr>
          <p:cNvPr id="3" name="Объект 2"/>
          <p:cNvSpPr>
            <a:spLocks noGrp="1"/>
          </p:cNvSpPr>
          <p:nvPr>
            <p:ph idx="1"/>
          </p:nvPr>
        </p:nvSpPr>
        <p:spPr>
          <a:xfrm>
            <a:off x="395536" y="980728"/>
            <a:ext cx="8229600" cy="4525963"/>
          </a:xfrm>
        </p:spPr>
        <p:txBody>
          <a:bodyPr>
            <a:normAutofit/>
          </a:bodyPr>
          <a:lstStyle/>
          <a:p>
            <a:pPr marL="0" indent="0">
              <a:buNone/>
            </a:pPr>
            <a:r>
              <a:rPr lang="en-US" sz="2800" dirty="0">
                <a:solidFill>
                  <a:schemeClr val="tx2">
                    <a:lumMod val="75000"/>
                  </a:schemeClr>
                </a:solidFill>
                <a:latin typeface="Comic Sans MS" pitchFamily="66" charset="0"/>
              </a:rPr>
              <a:t>Street artists and writers, Andrew's descent has always been a good place for walking from the top to hem Kyiv.</a:t>
            </a:r>
            <a:endParaRPr lang="uk-UA" sz="2800" dirty="0">
              <a:solidFill>
                <a:schemeClr val="tx2">
                  <a:lumMod val="75000"/>
                </a:schemeClr>
              </a:solidFill>
              <a:latin typeface="Comic Sans MS" pitchFamily="66" charset="0"/>
            </a:endParaRPr>
          </a:p>
        </p:txBody>
      </p:sp>
      <p:pic>
        <p:nvPicPr>
          <p:cNvPr id="3074" name="Picture 2" descr="http://auto.aviso.ua/upload/ad/003/742/480/f1090870189010_1380543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276872"/>
            <a:ext cx="5976664" cy="44917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architector.ua/images/mainstream/katia/main_pic_big/pic_13147838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62065"/>
            <a:ext cx="7864178" cy="57745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ll-pages.com/img/photoreports2/photoreport_226_68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83466"/>
            <a:ext cx="7775426" cy="58375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partner.orfey.net/upload/uf/64d/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746" y="462065"/>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arn(inVertical)">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barn(inVertical)">
                                      <p:cBhvr>
                                        <p:cTn id="1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4. Park </a:t>
            </a:r>
            <a:r>
              <a:rPr lang="en-US"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Sofievka</a:t>
            </a:r>
            <a:r>
              <a:rPr lang="en-US" dirty="0"/>
              <a:t/>
            </a:r>
            <a:br>
              <a:rPr lang="en-US" dirty="0"/>
            </a:br>
            <a:endParaRPr lang="uk-UA" dirty="0"/>
          </a:p>
        </p:txBody>
      </p:sp>
      <p:sp>
        <p:nvSpPr>
          <p:cNvPr id="3" name="Объект 2"/>
          <p:cNvSpPr>
            <a:spLocks noGrp="1"/>
          </p:cNvSpPr>
          <p:nvPr>
            <p:ph idx="1"/>
          </p:nvPr>
        </p:nvSpPr>
        <p:spPr>
          <a:xfrm>
            <a:off x="467544" y="3891885"/>
            <a:ext cx="8229600" cy="2980928"/>
          </a:xfrm>
        </p:spPr>
        <p:txBody>
          <a:bodyPr>
            <a:normAutofit/>
          </a:bodyPr>
          <a:lstStyle/>
          <a:p>
            <a:pPr marL="0" indent="0">
              <a:buNone/>
            </a:pPr>
            <a:r>
              <a:rPr lang="en-US" sz="2800" dirty="0" err="1">
                <a:solidFill>
                  <a:schemeClr val="tx2">
                    <a:lumMod val="75000"/>
                  </a:schemeClr>
                </a:solidFill>
                <a:latin typeface="Comic Sans MS" pitchFamily="66" charset="0"/>
                <a:cs typeface="Times New Roman" pitchFamily="18" charset="0"/>
              </a:rPr>
              <a:t>Sofievku</a:t>
            </a:r>
            <a:r>
              <a:rPr lang="en-US" sz="2800" dirty="0">
                <a:solidFill>
                  <a:schemeClr val="tx2">
                    <a:lumMod val="75000"/>
                  </a:schemeClr>
                </a:solidFill>
                <a:latin typeface="Comic Sans MS" pitchFamily="66" charset="0"/>
                <a:cs typeface="Times New Roman" pitchFamily="18" charset="0"/>
              </a:rPr>
              <a:t> that has become a living monument of eternal love, annually attracts more than 500,000 tourists. The park was divided into nearly treeless area, but now it's covered with several thousands of exotic trees and plants that amaze visitors.</a:t>
            </a:r>
            <a:endParaRPr lang="uk-UA" sz="2800" dirty="0">
              <a:solidFill>
                <a:schemeClr val="tx2">
                  <a:lumMod val="75000"/>
                </a:schemeClr>
              </a:solidFill>
              <a:latin typeface="Comic Sans MS" pitchFamily="66" charset="0"/>
              <a:cs typeface="Times New Roman" pitchFamily="18" charset="0"/>
            </a:endParaRPr>
          </a:p>
        </p:txBody>
      </p:sp>
      <p:pic>
        <p:nvPicPr>
          <p:cNvPr id="4098" name="Picture 2" descr="http://mediasubs.ru/group/uploads/po/pozitiv/image2/ZlNWEyMT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6496"/>
            <a:ext cx="4032448" cy="3380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275147"/>
            <a:ext cx="3654152" cy="2433665"/>
          </a:xfrm>
          <a:prstGeom prst="rect">
            <a:avLst/>
          </a:prstGeom>
          <a:ln>
            <a:noFill/>
          </a:ln>
          <a:effectLst>
            <a:outerShdw blurRad="292100" dist="139700" dir="2700000" algn="tl" rotWithShape="0">
              <a:srgbClr val="333333">
                <a:alpha val="65000"/>
              </a:srgbClr>
            </a:outerShdw>
          </a:effectLst>
        </p:spPr>
      </p:pic>
      <p:pic>
        <p:nvPicPr>
          <p:cNvPr id="4100" name="Picture 4" descr="http://www.photoukraine.com/i/articles/Cherkassy%20Photos/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29" y="836711"/>
            <a:ext cx="8679584" cy="55983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g0.liveinternet.ru/images/attach/c/4/79/935/79935756_010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29" y="476672"/>
            <a:ext cx="8462246" cy="545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inVertic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arn(inVertical)">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124" name="Picture 4" descr="http://img0.liveinternet.ru/images/attach/c/2/65/42/65042995_1286566395_1148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996952"/>
            <a:ext cx="4444363"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pPr algn="l"/>
            <a:r>
              <a:rPr lang="en-US"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3. Lake </a:t>
            </a:r>
            <a:r>
              <a:rPr lang="en-US" i="1" dirty="0" err="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Synevyr</a:t>
            </a:r>
            <a:r>
              <a:rPr lang="en-US" dirty="0"/>
              <a:t/>
            </a:r>
            <a:br>
              <a:rPr lang="en-US" dirty="0"/>
            </a:br>
            <a:endParaRPr lang="uk-UA" dirty="0"/>
          </a:p>
        </p:txBody>
      </p:sp>
      <p:sp>
        <p:nvSpPr>
          <p:cNvPr id="3" name="Объект 2"/>
          <p:cNvSpPr>
            <a:spLocks noGrp="1"/>
          </p:cNvSpPr>
          <p:nvPr>
            <p:ph idx="1"/>
          </p:nvPr>
        </p:nvSpPr>
        <p:spPr>
          <a:xfrm>
            <a:off x="395536" y="908720"/>
            <a:ext cx="8229600" cy="2232248"/>
          </a:xfrm>
        </p:spPr>
        <p:txBody>
          <a:bodyPr>
            <a:normAutofit/>
          </a:bodyPr>
          <a:lstStyle/>
          <a:p>
            <a:pPr marL="0" indent="0">
              <a:buNone/>
            </a:pPr>
            <a:r>
              <a:rPr lang="en-US" sz="2800" dirty="0">
                <a:solidFill>
                  <a:schemeClr val="tx2">
                    <a:lumMod val="75000"/>
                  </a:schemeClr>
                </a:solidFill>
                <a:latin typeface="Comic Sans MS" pitchFamily="66" charset="0"/>
              </a:rPr>
              <a:t>The picturesque corner of Ukrainian Carpathians lake located at an altitude of nearly a thousand meters, has an interesting legend about the origin of its name.</a:t>
            </a:r>
            <a:endParaRPr lang="uk-UA" sz="2800" dirty="0">
              <a:solidFill>
                <a:schemeClr val="tx2">
                  <a:lumMod val="75000"/>
                </a:schemeClr>
              </a:solidFill>
              <a:latin typeface="Comic Sans MS" pitchFamily="66" charset="0"/>
            </a:endParaRPr>
          </a:p>
        </p:txBody>
      </p:sp>
      <p:sp>
        <p:nvSpPr>
          <p:cNvPr id="4" name="Прямоугольник 3"/>
          <p:cNvSpPr/>
          <p:nvPr/>
        </p:nvSpPr>
        <p:spPr>
          <a:xfrm>
            <a:off x="323528" y="2727624"/>
            <a:ext cx="4572000" cy="3970318"/>
          </a:xfrm>
          <a:prstGeom prst="rect">
            <a:avLst/>
          </a:prstGeom>
        </p:spPr>
        <p:txBody>
          <a:bodyPr>
            <a:spAutoFit/>
          </a:bodyPr>
          <a:lstStyle/>
          <a:p>
            <a:r>
              <a:rPr lang="en-US" sz="2800" dirty="0">
                <a:solidFill>
                  <a:schemeClr val="tx2">
                    <a:lumMod val="75000"/>
                  </a:schemeClr>
                </a:solidFill>
                <a:latin typeface="Comic Sans MS" pitchFamily="66" charset="0"/>
              </a:rPr>
              <a:t>According to legend, the lake formed by the flow of tears count's daughter Sin, the place where her lover, a simple shepherd </a:t>
            </a:r>
            <a:r>
              <a:rPr lang="en-US" sz="2800" dirty="0" err="1">
                <a:solidFill>
                  <a:schemeClr val="tx2">
                    <a:lumMod val="75000"/>
                  </a:schemeClr>
                </a:solidFill>
                <a:latin typeface="Comic Sans MS" pitchFamily="66" charset="0"/>
              </a:rPr>
              <a:t>Verkhovynsky</a:t>
            </a:r>
            <a:r>
              <a:rPr lang="en-US" sz="2800" dirty="0">
                <a:solidFill>
                  <a:schemeClr val="tx2">
                    <a:lumMod val="75000"/>
                  </a:schemeClr>
                </a:solidFill>
                <a:latin typeface="Comic Sans MS" pitchFamily="66" charset="0"/>
              </a:rPr>
              <a:t> </a:t>
            </a:r>
            <a:r>
              <a:rPr lang="en-US" sz="2800" dirty="0" err="1">
                <a:solidFill>
                  <a:schemeClr val="tx2">
                    <a:lumMod val="75000"/>
                  </a:schemeClr>
                </a:solidFill>
                <a:latin typeface="Comic Sans MS" pitchFamily="66" charset="0"/>
              </a:rPr>
              <a:t>Vir</a:t>
            </a:r>
            <a:r>
              <a:rPr lang="en-US" sz="2800" dirty="0">
                <a:solidFill>
                  <a:schemeClr val="tx2">
                    <a:lumMod val="75000"/>
                  </a:schemeClr>
                </a:solidFill>
                <a:latin typeface="Comic Sans MS" pitchFamily="66" charset="0"/>
              </a:rPr>
              <a:t>, on the orders of the Count was killed boulders on its earthy origins.</a:t>
            </a:r>
            <a:endParaRPr lang="uk-UA" sz="2800" dirty="0">
              <a:solidFill>
                <a:schemeClr val="tx2">
                  <a:lumMod val="75000"/>
                </a:schemeClr>
              </a:solidFill>
              <a:latin typeface="Comic Sans MS" pitchFamily="66" charset="0"/>
            </a:endParaRPr>
          </a:p>
        </p:txBody>
      </p:sp>
      <p:pic>
        <p:nvPicPr>
          <p:cNvPr id="5122" name="Picture 2" descr="http://s006.radikal.ru/i215/1207/04/9a3f2dd86fd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33" y="476672"/>
            <a:ext cx="8400931" cy="60486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vsviti.com.ua/wp-content/uploads/2011/09/zi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76" y="476672"/>
            <a:ext cx="8430826" cy="60254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babaevo.com.ua/wp-content/uploads/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48" y="764705"/>
            <a:ext cx="7924741" cy="526995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worlds.ru/photo/ukraine_260220130537_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912" y="663378"/>
            <a:ext cx="729681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arn(inVertical)">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barn(inVertical)">
                                      <p:cBhvr>
                                        <p:cTn id="17" dur="500"/>
                                        <p:tgtEl>
                                          <p:spTgt spid="51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barn(inVertical)">
                                      <p:cBhvr>
                                        <p:cTn id="2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356</Words>
  <Application>Microsoft Office PowerPoint</Application>
  <PresentationFormat>Экран (4:3)</PresentationFormat>
  <Paragraphs>26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Top10 the most romantic places in Ukraine  </vt:lpstr>
      <vt:lpstr>Презентация PowerPoint</vt:lpstr>
      <vt:lpstr>9. Yalta seafront </vt:lpstr>
      <vt:lpstr>8. Lviv yards </vt:lpstr>
      <vt:lpstr>7. Castle in Kamenetz-Podolsk </vt:lpstr>
      <vt:lpstr>6. The castle of Count Schonborn (Carpathians) </vt:lpstr>
      <vt:lpstr>5. Andrew's Descent </vt:lpstr>
      <vt:lpstr>4. Park Sofievka </vt:lpstr>
      <vt:lpstr>3. Lake Synevyr </vt:lpstr>
      <vt:lpstr>2. Market Square in Lviv </vt:lpstr>
      <vt:lpstr>1. Anywhere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the prettiest places of Ukraine </dc:title>
  <cp:lastModifiedBy>Кузнецова</cp:lastModifiedBy>
  <cp:revision>13</cp:revision>
  <dcterms:modified xsi:type="dcterms:W3CDTF">2013-12-12T07:07:05Z</dcterms:modified>
</cp:coreProperties>
</file>