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7" r:id="rId6"/>
    <p:sldId id="264" r:id="rId7"/>
    <p:sldId id="258" r:id="rId8"/>
    <p:sldId id="265" r:id="rId9"/>
    <p:sldId id="292" r:id="rId10"/>
    <p:sldId id="266" r:id="rId11"/>
    <p:sldId id="293" r:id="rId12"/>
    <p:sldId id="267" r:id="rId13"/>
    <p:sldId id="294" r:id="rId14"/>
    <p:sldId id="268" r:id="rId15"/>
    <p:sldId id="295" r:id="rId16"/>
    <p:sldId id="269" r:id="rId17"/>
    <p:sldId id="296" r:id="rId18"/>
    <p:sldId id="270" r:id="rId19"/>
    <p:sldId id="297" r:id="rId20"/>
    <p:sldId id="272" r:id="rId21"/>
    <p:sldId id="298" r:id="rId22"/>
    <p:sldId id="273" r:id="rId23"/>
    <p:sldId id="291" r:id="rId24"/>
    <p:sldId id="259" r:id="rId25"/>
    <p:sldId id="299" r:id="rId26"/>
    <p:sldId id="274" r:id="rId27"/>
    <p:sldId id="289" r:id="rId28"/>
    <p:sldId id="260" r:id="rId29"/>
    <p:sldId id="275" r:id="rId30"/>
    <p:sldId id="290" r:id="rId31"/>
    <p:sldId id="276" r:id="rId32"/>
    <p:sldId id="277" r:id="rId33"/>
    <p:sldId id="288" r:id="rId34"/>
    <p:sldId id="278" r:id="rId35"/>
    <p:sldId id="279" r:id="rId36"/>
    <p:sldId id="285" r:id="rId37"/>
    <p:sldId id="286" r:id="rId38"/>
    <p:sldId id="287" r:id="rId39"/>
    <p:sldId id="282" r:id="rId40"/>
    <p:sldId id="283" r:id="rId41"/>
    <p:sldId id="280" r:id="rId42"/>
    <p:sldId id="281" r:id="rId43"/>
    <p:sldId id="284" r:id="rId44"/>
    <p:sldId id="300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9843-4977-45EF-BFF2-8B1CD3BC1801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CBE2-6204-44BD-AAD1-DC1CC7700AF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taminz.su/vitamin-C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taminz.su/vitamin-D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taminz.su/vitamin-E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minz.su/vitamin-A.html" TargetMode="External"/><Relationship Id="rId2" Type="http://schemas.openxmlformats.org/officeDocument/2006/relationships/hyperlink" Target="http://www.vitaminz.su/vitamin-D.htm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uk.wikipedia.org/wiki/%D0%BA%D0%BE%D0%BB%D1%96%D1%80" TargetMode="External"/><Relationship Id="rId7" Type="http://schemas.openxmlformats.org/officeDocument/2006/relationships/image" Target="../media/image53.jpeg"/><Relationship Id="rId2" Type="http://schemas.openxmlformats.org/officeDocument/2006/relationships/hyperlink" Target="http://uk.wikipedia.org/wiki/%D1%80%D0%B5%D1%87%D0%BE%D0%B2%D0%B8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BB%D0%B8%D0%BC%D0%BE%D0%BD%D0%BD%D0%B0_%D0%BA%D0%B8%D1%81%D0%BB%D0%BE%D1%82%D0%B0" TargetMode="External"/><Relationship Id="rId5" Type="http://schemas.openxmlformats.org/officeDocument/2006/relationships/hyperlink" Target="http://uk.wikipedia.org/wiki/%D0%B5%D0%BC%D1%83%D0%BB%D1%8C%D0%B3%D0%B0%D1%82%D0%BE%D1%80" TargetMode="External"/><Relationship Id="rId4" Type="http://schemas.openxmlformats.org/officeDocument/2006/relationships/hyperlink" Target="http://uk.wikipedia.org/wiki/%D0%BA%D0%BE%D0%BD%D1%81%D0%B5%D1%80%D0%B2%D0%B0%D0%BD%D1%82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BE%D0%BB%D1%96%D1%8F" TargetMode="External"/><Relationship Id="rId3" Type="http://schemas.openxmlformats.org/officeDocument/2006/relationships/hyperlink" Target="http://uk.wikipedia.org/wiki/%D0%BC%D1%96%D0%BA%D1%80%D0%BE%D0%B1" TargetMode="External"/><Relationship Id="rId7" Type="http://schemas.openxmlformats.org/officeDocument/2006/relationships/hyperlink" Target="http://uk.wikipedia.org/wiki/%D0%B2%D0%BE%D0%B4%D0%B0" TargetMode="External"/><Relationship Id="rId2" Type="http://schemas.openxmlformats.org/officeDocument/2006/relationships/hyperlink" Target="http://uk.wikipedia.org/wiki/%D0%BA%D0%BE%D0%BD%D1%81%D0%B5%D1%80%D0%B2%D0%B0%D0%BD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B5%D0%BC%D1%83%D0%BB%D1%8C%D0%B3%D0%B0%D1%82%D0%BE%D1%80" TargetMode="External"/><Relationship Id="rId5" Type="http://schemas.openxmlformats.org/officeDocument/2006/relationships/hyperlink" Target="http://uk.wikipedia.org/wiki/%D0%B6%D0%B8%D1%80" TargetMode="External"/><Relationship Id="rId4" Type="http://schemas.openxmlformats.org/officeDocument/2006/relationships/hyperlink" Target="http://uk.wikipedia.org/wiki/%D0%B1%D0%B0%D0%BA%D1%82%D0%B5%D1%80%D1%96%D0%BE%D1%84%D0%B0%D0%B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627439" cy="6120680"/>
          </a:xfrm>
        </p:spPr>
        <p:txBody>
          <a:bodyPr/>
          <a:lstStyle/>
          <a:p>
            <a:pPr algn="ctr"/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 smtClean="0"/>
              <a:t>Вітаміни як компоненти їжі.</a:t>
            </a:r>
            <a:br>
              <a:rPr lang="uk-UA" sz="4400" dirty="0" smtClean="0"/>
            </a:br>
            <a:r>
              <a:rPr lang="uk-UA" sz="4400" dirty="0"/>
              <a:t>Ї</a:t>
            </a:r>
            <a:r>
              <a:rPr lang="uk-UA" sz="4400" dirty="0" smtClean="0"/>
              <a:t>х біологічна роль</a:t>
            </a:r>
            <a:endParaRPr lang="uk-UA" sz="4400" dirty="0"/>
          </a:p>
        </p:txBody>
      </p:sp>
      <p:pic>
        <p:nvPicPr>
          <p:cNvPr id="9218" name="Picture 2" descr="C:\Users\SADFS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2" y="3729050"/>
            <a:ext cx="2250142" cy="2835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DFSA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9050"/>
            <a:ext cx="2722092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Вітамін </a:t>
            </a:r>
            <a:r>
              <a:rPr lang="uk-UA" sz="2800" b="1" dirty="0"/>
              <a:t>В</a:t>
            </a:r>
            <a:r>
              <a:rPr lang="uk-UA" sz="2800" b="1" baseline="-25000" dirty="0"/>
              <a:t>12</a:t>
            </a:r>
            <a:r>
              <a:rPr lang="uk-UA" sz="2800" b="1" dirty="0"/>
              <a:t> </a:t>
            </a:r>
          </a:p>
          <a:p>
            <a:r>
              <a:rPr lang="uk-UA" sz="2000" b="1" dirty="0" smtClean="0"/>
              <a:t>Вітамін </a:t>
            </a:r>
            <a:r>
              <a:rPr lang="uk-UA" sz="2000" b="1" dirty="0"/>
              <a:t>В</a:t>
            </a:r>
            <a:r>
              <a:rPr lang="uk-UA" sz="2000" b="1" baseline="-25000" dirty="0"/>
              <a:t>12</a:t>
            </a:r>
            <a:r>
              <a:rPr lang="uk-UA" sz="2000" b="1" dirty="0"/>
              <a:t> (</a:t>
            </a:r>
            <a:r>
              <a:rPr lang="uk-UA" sz="2000" b="1" dirty="0" err="1"/>
              <a:t>ціанокобаламін</a:t>
            </a:r>
            <a:r>
              <a:rPr lang="uk-UA" sz="2000" b="1" dirty="0"/>
              <a:t>) тканинами тварин не утворюється. Його синтез у природі здійснюється тільки мікроорганізмами. Потреби людини й тварин у ньому забезпечуються мікрофлорою кишечнику, звідки </a:t>
            </a:r>
            <a:r>
              <a:rPr lang="uk-UA" sz="2000" b="1" dirty="0" err="1"/>
              <a:t>ціанокобаламін</a:t>
            </a:r>
            <a:r>
              <a:rPr lang="uk-UA" sz="2000" b="1" dirty="0"/>
              <a:t> надходить в органи, накопичуючись у найбільших кількостях у нирках, печінці, стінці кишечнику. Біологічно активними (</a:t>
            </a:r>
            <a:r>
              <a:rPr lang="uk-UA" sz="2000" b="1" dirty="0" err="1"/>
              <a:t>коферментними</a:t>
            </a:r>
            <a:r>
              <a:rPr lang="uk-UA" sz="2000" b="1" dirty="0"/>
              <a:t>) формами вітаміну В</a:t>
            </a:r>
            <a:r>
              <a:rPr lang="uk-UA" sz="2000" b="1" baseline="-25000" dirty="0"/>
              <a:t>12</a:t>
            </a:r>
            <a:r>
              <a:rPr lang="uk-UA" sz="2000" b="1" dirty="0"/>
              <a:t> є </a:t>
            </a:r>
            <a:r>
              <a:rPr lang="uk-UA" sz="2000" b="1" dirty="0" err="1"/>
              <a:t>метил-</a:t>
            </a:r>
            <a:r>
              <a:rPr lang="uk-UA" sz="2000" b="1" dirty="0"/>
              <a:t> і 5-дезоксиаденозіл-кобаламін. Основна функція — участь у переносі рухливих </a:t>
            </a:r>
            <a:r>
              <a:rPr lang="uk-UA" sz="2000" b="1" dirty="0" err="1"/>
              <a:t>метильних</a:t>
            </a:r>
            <a:r>
              <a:rPr lang="uk-UA" sz="2000" b="1" dirty="0"/>
              <a:t> груп і водню. </a:t>
            </a:r>
            <a:r>
              <a:rPr lang="uk-UA" sz="2000" b="1" dirty="0" err="1"/>
              <a:t>Ціанокобаламін</a:t>
            </a:r>
            <a:r>
              <a:rPr lang="uk-UA" sz="2000" b="1" dirty="0"/>
              <a:t> володіє багатьма фармакологічними властивостями. Він є чинником росту й стимулятором </a:t>
            </a:r>
            <a:r>
              <a:rPr lang="uk-UA" sz="2000" b="1" dirty="0" err="1"/>
              <a:t>гемопоезу</a:t>
            </a:r>
            <a:r>
              <a:rPr lang="uk-UA" sz="2000" b="1" dirty="0"/>
              <a:t>, впливає на функції печінки й нервової системи, активує процеси згортання крові, обмін вуглеводів і ліпідів, бере участь у синтезі різних амінокислот. Для застосування у якості лікарського засобу вітамін В</a:t>
            </a:r>
            <a:r>
              <a:rPr lang="uk-UA" sz="2000" b="1" baseline="-25000" dirty="0"/>
              <a:t>12</a:t>
            </a:r>
            <a:r>
              <a:rPr lang="uk-UA" sz="2000" b="1" dirty="0"/>
              <a:t> отримують методом мікробіологічного синтезу, а також використовують препарати, одержувані з печінки тварин, органу, здатного його депонувати. </a:t>
            </a:r>
            <a:r>
              <a:rPr lang="uk-UA" sz="2000" b="1" dirty="0" err="1"/>
              <a:t>Ціанокобаламін</a:t>
            </a:r>
            <a:r>
              <a:rPr lang="uk-UA" sz="2000" b="1" dirty="0"/>
              <a:t> є високоефективним засобом, що допомагає при злоякісному недокрів'ї, </a:t>
            </a:r>
            <a:r>
              <a:rPr lang="uk-UA" sz="2000" b="1" dirty="0" err="1"/>
              <a:t>постгеморагічних</a:t>
            </a:r>
            <a:r>
              <a:rPr lang="uk-UA" sz="2000" b="1" dirty="0"/>
              <a:t> (залізодефіцитних), аліментарних і інших видах анемії. Призначають його також при променевій хворобі, захворюваннях печінки (хвороба Боткіна, гепатит, цироз), при деяких захворюваннях нервової системи, інфекціях і ін.</a:t>
            </a:r>
          </a:p>
        </p:txBody>
      </p:sp>
    </p:spTree>
    <p:extLst>
      <p:ext uri="{BB962C8B-B14F-4D97-AF65-F5344CB8AC3E}">
        <p14:creationId xmlns:p14="http://schemas.microsoft.com/office/powerpoint/2010/main" val="2355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DFSA\Desktop\єхє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25" y="0"/>
            <a:ext cx="2505075" cy="1819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ADFSA\Desktop\imagesєєєє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5" y="2248272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ADFS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15" y="4437112"/>
            <a:ext cx="2333625" cy="1952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SADFSA\Desktop\imagesє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524125" cy="180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SADFS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62" y="4429294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207"/>
            <a:ext cx="8640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Вітамін В</a:t>
            </a:r>
            <a:r>
              <a:rPr lang="uk-UA" sz="2800" baseline="-25000" dirty="0"/>
              <a:t>2</a:t>
            </a:r>
            <a:r>
              <a:rPr lang="uk-UA" sz="2800" dirty="0"/>
              <a:t> </a:t>
            </a:r>
            <a:endParaRPr lang="uk-UA" sz="2800" dirty="0" smtClean="0"/>
          </a:p>
          <a:p>
            <a:r>
              <a:rPr lang="uk-UA" sz="2000" b="1" dirty="0" smtClean="0"/>
              <a:t>Вітамін </a:t>
            </a:r>
            <a:r>
              <a:rPr lang="uk-UA" sz="2000" b="1" dirty="0"/>
              <a:t>В</a:t>
            </a:r>
            <a:r>
              <a:rPr lang="uk-UA" sz="2000" b="1" baseline="-25000" dirty="0"/>
              <a:t>2</a:t>
            </a:r>
            <a:r>
              <a:rPr lang="uk-UA" sz="2000" b="1" dirty="0"/>
              <a:t> (рибофлавін) в організм людини надходить, головним чином, з м'ясними й молочними продуктами. Він широко розповсюджений у рослинному й тваринному світі й міститься в дріжджах, молочній сироватці, яєчному білку, м'ясі, рибі, печінці, гороху, зародках і шкірках зернових культур. Отриманий також синтетично. Добова потреба у вітаміні В</a:t>
            </a:r>
            <a:r>
              <a:rPr lang="uk-UA" sz="2000" b="1" baseline="-25000" dirty="0"/>
              <a:t>2</a:t>
            </a:r>
            <a:r>
              <a:rPr lang="uk-UA" sz="2000" b="1" dirty="0"/>
              <a:t> для дорослої людини складає 1,5–2 мг. Біологічна роль вітаміну В</a:t>
            </a:r>
            <a:r>
              <a:rPr lang="uk-UA" sz="2000" b="1" baseline="-25000" dirty="0"/>
              <a:t>2</a:t>
            </a:r>
            <a:r>
              <a:rPr lang="uk-UA" sz="2000" b="1" dirty="0"/>
              <a:t>, як і інших водорозчинних вітамінів, пов'язана з його </a:t>
            </a:r>
            <a:r>
              <a:rPr lang="uk-UA" sz="2000" b="1" dirty="0" err="1"/>
              <a:t>субстратною</a:t>
            </a:r>
            <a:r>
              <a:rPr lang="uk-UA" sz="2000" b="1" dirty="0"/>
              <a:t> участю в утворенні відповідного коферменту. При надходженні в організм рибофлавін взаємодіє з </a:t>
            </a:r>
            <a:r>
              <a:rPr lang="uk-UA" sz="2000" b="1" dirty="0" err="1"/>
              <a:t>аденозинтрифосфорною</a:t>
            </a:r>
            <a:r>
              <a:rPr lang="uk-UA" sz="2000" b="1" dirty="0"/>
              <a:t> кислотою й утворює </a:t>
            </a:r>
            <a:r>
              <a:rPr lang="uk-UA" sz="2000" b="1" dirty="0" err="1"/>
              <a:t>флавін-мононуклеотид</a:t>
            </a:r>
            <a:r>
              <a:rPr lang="uk-UA" sz="2000" b="1" dirty="0"/>
              <a:t> і </a:t>
            </a:r>
            <a:r>
              <a:rPr lang="uk-UA" sz="2000" b="1" dirty="0" err="1"/>
              <a:t>флавінаденін-динуклеотид</a:t>
            </a:r>
            <a:r>
              <a:rPr lang="uk-UA" sz="2000" b="1" dirty="0"/>
              <a:t>. Обидва вони є </a:t>
            </a:r>
            <a:r>
              <a:rPr lang="uk-UA" sz="2000" b="1" dirty="0" err="1"/>
              <a:t>простетичною</a:t>
            </a:r>
            <a:r>
              <a:rPr lang="uk-UA" sz="2000" b="1" dirty="0"/>
              <a:t> частиною ферментних </a:t>
            </a:r>
            <a:r>
              <a:rPr lang="uk-UA" sz="2000" b="1" dirty="0" err="1"/>
              <a:t>флавінпротеїнів</a:t>
            </a:r>
            <a:r>
              <a:rPr lang="uk-UA" sz="2000" b="1" dirty="0"/>
              <a:t>, які беруть участь у перенесенні протонів і регулюванні окисно-відновних процесів. У такий спосіб рибофлавін відіграє важливу роль у вуглеводному, білковому й жировому обміні, у підтримці нормальної зорової функції ока ( входить до складу зорового пурпуру й захищає сітківку від шкідливого впливу ультрафіолетового випромінювання). У лікувальних цілях вітамін В</a:t>
            </a:r>
            <a:r>
              <a:rPr lang="uk-UA" sz="2000" b="1" baseline="-25000" dirty="0"/>
              <a:t>2</a:t>
            </a:r>
            <a:r>
              <a:rPr lang="uk-UA" sz="2000" b="1" dirty="0"/>
              <a:t> застосовують при </a:t>
            </a:r>
            <a:r>
              <a:rPr lang="uk-UA" sz="2000" b="1" dirty="0" err="1"/>
              <a:t>гіпо-</a:t>
            </a:r>
            <a:r>
              <a:rPr lang="uk-UA" sz="2000" b="1" dirty="0"/>
              <a:t> і </a:t>
            </a:r>
            <a:r>
              <a:rPr lang="uk-UA" sz="2000" b="1" dirty="0" err="1"/>
              <a:t>арибофлавінозі</a:t>
            </a:r>
            <a:r>
              <a:rPr lang="uk-UA" sz="2000" b="1" dirty="0"/>
              <a:t>, кон'юнктивіті, кератиті, виразці рогівки, катаракті, при довго не </a:t>
            </a:r>
            <a:r>
              <a:rPr lang="uk-UA" sz="2000" b="1" dirty="0" err="1"/>
              <a:t>заживаючих</a:t>
            </a:r>
            <a:r>
              <a:rPr lang="uk-UA" sz="2000" b="1" dirty="0"/>
              <a:t> ранах і виразках, загальних порушеннях харчування, променевій хворобі, астенії, порушеннях функції кишечнику, хворобі Боткіна й інших захворюваннях.</a:t>
            </a:r>
          </a:p>
        </p:txBody>
      </p:sp>
    </p:spTree>
    <p:extLst>
      <p:ext uri="{BB962C8B-B14F-4D97-AF65-F5344CB8AC3E}">
        <p14:creationId xmlns:p14="http://schemas.microsoft.com/office/powerpoint/2010/main" val="28160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SADFS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" y="260648"/>
            <a:ext cx="2000250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ADFSA\Desktop\index=х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91190"/>
            <a:ext cx="2647950" cy="1724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SADFSA\Desktop\imagesхєж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1800225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SADFSA\Desktop\imagesхє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030538"/>
            <a:ext cx="2647950" cy="1724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949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вітамін </a:t>
            </a:r>
            <a:r>
              <a:rPr lang="uk-UA" sz="3200" b="1" dirty="0"/>
              <a:t>В</a:t>
            </a:r>
            <a:r>
              <a:rPr lang="uk-UA" sz="3200" b="1" baseline="-25000" dirty="0"/>
              <a:t>6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2400" dirty="0" smtClean="0"/>
              <a:t>Активність </a:t>
            </a:r>
            <a:r>
              <a:rPr lang="uk-UA" sz="2400" dirty="0"/>
              <a:t>вітаміну В</a:t>
            </a:r>
            <a:r>
              <a:rPr lang="uk-UA" sz="2400" baseline="-25000" dirty="0"/>
              <a:t>6</a:t>
            </a:r>
            <a:r>
              <a:rPr lang="uk-UA" sz="2400" dirty="0"/>
              <a:t> мають похідні піридину: піридоксин, </a:t>
            </a:r>
            <a:r>
              <a:rPr lang="uk-UA" sz="2400" dirty="0" err="1"/>
              <a:t>піридоксаль</a:t>
            </a:r>
            <a:r>
              <a:rPr lang="uk-UA" sz="2400" dirty="0"/>
              <a:t>, </a:t>
            </a:r>
            <a:r>
              <a:rPr lang="uk-UA" sz="2400" dirty="0" err="1"/>
              <a:t>піридоксамін</a:t>
            </a:r>
            <a:r>
              <a:rPr lang="uk-UA" sz="2400" dirty="0"/>
              <a:t>, що відрізняються один від одного замісниками в положенні 4 (відповідно </a:t>
            </a:r>
            <a:r>
              <a:rPr lang="uk-UA" sz="2400" dirty="0" err="1"/>
              <a:t>метоксил</a:t>
            </a:r>
            <a:r>
              <a:rPr lang="uk-UA" sz="2400" dirty="0"/>
              <a:t>, </a:t>
            </a:r>
            <a:r>
              <a:rPr lang="uk-UA" sz="2400" dirty="0" err="1"/>
              <a:t>форміл</a:t>
            </a:r>
            <a:r>
              <a:rPr lang="uk-UA" sz="2400" dirty="0"/>
              <a:t>, метиламін). Вітамін В</a:t>
            </a:r>
            <a:r>
              <a:rPr lang="uk-UA" sz="2400" baseline="-25000" dirty="0"/>
              <a:t>6</a:t>
            </a:r>
            <a:r>
              <a:rPr lang="uk-UA" sz="2400" dirty="0"/>
              <a:t> міститься в рослинах і органах тварин, особливо в неочищених зернах злакових культур, в овочах, м'ясі, рибі, молоці, печінці тріски й великої рогатої худоби, яєчному жовтку, дріжджах. Добова потреба дорослої людини в ньому становить 2 мг і задовольняється частково продуктами харчування, частково синтезом мікрофлори кишечнику. Піридоксин (</a:t>
            </a:r>
            <a:r>
              <a:rPr lang="uk-UA" sz="2400" dirty="0" err="1"/>
              <a:t>піридоксаль</a:t>
            </a:r>
            <a:r>
              <a:rPr lang="uk-UA" sz="2400" dirty="0"/>
              <a:t>, </a:t>
            </a:r>
            <a:r>
              <a:rPr lang="uk-UA" sz="2400" dirty="0" err="1"/>
              <a:t>піридоксамін</a:t>
            </a:r>
            <a:r>
              <a:rPr lang="uk-UA" sz="2400" dirty="0"/>
              <a:t>), надходячи в організм, </a:t>
            </a:r>
            <a:r>
              <a:rPr lang="uk-UA" sz="2400" dirty="0" err="1"/>
              <a:t>фосфорилюється</a:t>
            </a:r>
            <a:r>
              <a:rPr lang="uk-UA" sz="2400" dirty="0"/>
              <a:t>, перетворюється в </a:t>
            </a:r>
            <a:r>
              <a:rPr lang="uk-UA" sz="2400" dirty="0" err="1"/>
              <a:t>піридоксаль−</a:t>
            </a:r>
            <a:r>
              <a:rPr lang="uk-UA" sz="2400" dirty="0"/>
              <a:t> 5-фосфат і в цій формі </a:t>
            </a:r>
            <a:r>
              <a:rPr lang="uk-UA" sz="2400" dirty="0" err="1"/>
              <a:t>каталізує</a:t>
            </a:r>
            <a:r>
              <a:rPr lang="uk-UA" sz="2400" dirty="0"/>
              <a:t> декарбоксилювання та </a:t>
            </a:r>
            <a:r>
              <a:rPr lang="uk-UA" sz="2400" dirty="0" err="1"/>
              <a:t>переамінування</a:t>
            </a:r>
            <a:r>
              <a:rPr lang="uk-UA" sz="2400" dirty="0"/>
              <a:t> амінокислот. Він необхідний для нормального функціонування центральної й периферичної нервової системи. Застосовують вітамін В6 при В6-гіповітамінозі, токсикозах вагітних, анеміях, лейкопеніях різної етіології, захворюваннях нервової системи </a:t>
            </a:r>
            <a:r>
              <a:rPr lang="uk-UA" sz="2400" dirty="0" smtClean="0"/>
              <a:t>ряді </a:t>
            </a:r>
            <a:r>
              <a:rPr lang="uk-UA" sz="2400" dirty="0"/>
              <a:t>захворювань шкіри ті ін.</a:t>
            </a:r>
          </a:p>
        </p:txBody>
      </p:sp>
    </p:spTree>
    <p:extLst>
      <p:ext uri="{BB962C8B-B14F-4D97-AF65-F5344CB8AC3E}">
        <p14:creationId xmlns:p14="http://schemas.microsoft.com/office/powerpoint/2010/main" val="41807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DFSA\Desktop\indexєє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25805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ADFSA\Desktop\imagesххххххххххххххх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77969"/>
            <a:ext cx="2508950" cy="192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SADFSA\Desktop\images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49" y="4941168"/>
            <a:ext cx="2810024" cy="171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SADFS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969"/>
            <a:ext cx="1926874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SADFSA\Desktop\imagesхє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4" y="4530115"/>
            <a:ext cx="2759845" cy="1743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SADFSA\Desktop\imagesф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57" y="2636912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807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Вітамін </a:t>
            </a:r>
            <a:r>
              <a:rPr lang="en-US" sz="3200" b="1" dirty="0" smtClean="0"/>
              <a:t>B</a:t>
            </a:r>
            <a:r>
              <a:rPr lang="en-US" sz="3200" b="1" baseline="-25000" dirty="0" smtClean="0"/>
              <a:t>9</a:t>
            </a:r>
            <a:r>
              <a:rPr lang="en-US" sz="3200" b="1" dirty="0" smtClean="0"/>
              <a:t> </a:t>
            </a:r>
            <a:endParaRPr lang="uk-UA" sz="3200" b="1" dirty="0" smtClean="0"/>
          </a:p>
          <a:p>
            <a:r>
              <a:rPr lang="uk-UA" sz="2400" b="1" dirty="0" err="1" smtClean="0"/>
              <a:t>Фолієва</a:t>
            </a:r>
            <a:r>
              <a:rPr lang="uk-UA" sz="2400" b="1" dirty="0" smtClean="0"/>
              <a:t> </a:t>
            </a:r>
            <a:r>
              <a:rPr lang="uk-UA" sz="2400" b="1" dirty="0"/>
              <a:t>кислота (Вітамін </a:t>
            </a:r>
            <a:r>
              <a:rPr lang="en-US" sz="2400" b="1" dirty="0"/>
              <a:t>B</a:t>
            </a:r>
            <a:r>
              <a:rPr lang="en-US" sz="2400" b="1" baseline="-25000" dirty="0"/>
              <a:t>9</a:t>
            </a:r>
            <a:r>
              <a:rPr lang="en-US" sz="2400" b="1" dirty="0"/>
              <a:t>) </a:t>
            </a:r>
            <a:r>
              <a:rPr lang="uk-UA" sz="2400" b="1" dirty="0"/>
              <a:t>входить у групу вітамінів В. Вона міститься у свіжих овочах (бобах, шпинаті, томатах і ін.), а також у печінці й нирках тварин. В організмі людини, крім того, утворюється мікрофлорою кишечнику. Для медичних цілей (у т.ч. при інтоксикації, викликаної протипухлинними препаратами) використовують синтетичну </a:t>
            </a:r>
            <a:r>
              <a:rPr lang="uk-UA" sz="2400" b="1" dirty="0" err="1"/>
              <a:t>фолієву</a:t>
            </a:r>
            <a:r>
              <a:rPr lang="uk-UA" sz="2400" b="1" dirty="0"/>
              <a:t> кислоту. Сама </a:t>
            </a:r>
            <a:r>
              <a:rPr lang="uk-UA" sz="2400" b="1" dirty="0" err="1"/>
              <a:t>фолієва</a:t>
            </a:r>
            <a:r>
              <a:rPr lang="uk-UA" sz="2400" b="1" dirty="0"/>
              <a:t> кислота неактивна. В організмі вона відновлюється до </a:t>
            </a:r>
            <a:r>
              <a:rPr lang="uk-UA" sz="2400" b="1" dirty="0" err="1"/>
              <a:t>тетрагідрофолієвої</a:t>
            </a:r>
            <a:r>
              <a:rPr lang="uk-UA" sz="2400" b="1" dirty="0"/>
              <a:t>, що є коферментом багатьох метаболічних процесів. У першу чергу вона </a:t>
            </a:r>
            <a:r>
              <a:rPr lang="uk-UA" sz="2400" b="1" dirty="0" err="1"/>
              <a:t>каталізує</a:t>
            </a:r>
            <a:r>
              <a:rPr lang="uk-UA" sz="2400" b="1" dirty="0"/>
              <a:t> перенесення </a:t>
            </a:r>
            <a:r>
              <a:rPr lang="uk-UA" sz="2400" b="1" dirty="0" err="1"/>
              <a:t>одновуглецевих</a:t>
            </a:r>
            <a:r>
              <a:rPr lang="uk-UA" sz="2400" b="1" dirty="0"/>
              <a:t> фрагментів у синтезі пуринів і </a:t>
            </a:r>
            <a:r>
              <a:rPr lang="uk-UA" sz="2400" b="1" dirty="0" err="1"/>
              <a:t>піримідинів</a:t>
            </a:r>
            <a:r>
              <a:rPr lang="uk-UA" sz="2400" b="1" dirty="0"/>
              <a:t>, а значить необхідна для утворення РНК і ДНК. Її дефіцит порушує мітотичний розподіл клітин, їх дозрівання й функціонування. Недостатність </a:t>
            </a:r>
            <a:r>
              <a:rPr lang="uk-UA" sz="2400" b="1" dirty="0" err="1"/>
              <a:t>фолієвої</a:t>
            </a:r>
            <a:r>
              <a:rPr lang="uk-UA" sz="2400" b="1" dirty="0"/>
              <a:t> кислоти (і вітаміну В</a:t>
            </a:r>
            <a:r>
              <a:rPr lang="uk-UA" sz="2400" b="1" baseline="-25000" dirty="0"/>
              <a:t>12</a:t>
            </a:r>
            <a:r>
              <a:rPr lang="uk-UA" sz="2400" b="1" dirty="0"/>
              <a:t>) призводить до розвитку </a:t>
            </a:r>
            <a:r>
              <a:rPr lang="uk-UA" sz="2400" b="1" dirty="0" err="1"/>
              <a:t>мегалобластичної</a:t>
            </a:r>
            <a:r>
              <a:rPr lang="uk-UA" sz="2400" b="1" dirty="0"/>
              <a:t> анемії. Її препарати призначають при </a:t>
            </a:r>
            <a:r>
              <a:rPr lang="uk-UA" sz="2400" b="1" dirty="0" err="1"/>
              <a:t>макроцитарній</a:t>
            </a:r>
            <a:r>
              <a:rPr lang="uk-UA" sz="2400" b="1" dirty="0"/>
              <a:t> і перніціозній (разом з вітаміном В</a:t>
            </a:r>
            <a:r>
              <a:rPr lang="uk-UA" sz="2400" b="1" baseline="-25000" dirty="0"/>
              <a:t>12</a:t>
            </a:r>
            <a:r>
              <a:rPr lang="uk-UA" sz="2400" b="1" dirty="0"/>
              <a:t>) анеміях.</a:t>
            </a:r>
          </a:p>
        </p:txBody>
      </p:sp>
    </p:spTree>
    <p:extLst>
      <p:ext uri="{BB962C8B-B14F-4D97-AF65-F5344CB8AC3E}">
        <p14:creationId xmlns:p14="http://schemas.microsoft.com/office/powerpoint/2010/main" val="33077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DFSA\Desktop\imagesзджжжжж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71" y="4349987"/>
            <a:ext cx="2466975" cy="185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ADFS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9" y="10019"/>
            <a:ext cx="2676525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SADFSA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2980"/>
            <a:ext cx="2762250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SADFSA\Desktop\з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2514600" cy="1819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SADFSA\Desktop\indexщд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7255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3069"/>
            <a:ext cx="835292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hlinkClick r:id="rId2" tooltip="Загальні дані про вітамін C (аскорбінову кислоту)"/>
              </a:rPr>
              <a:t>Аскорбінова кислота (вітамін </a:t>
            </a:r>
            <a:r>
              <a:rPr lang="en-US" sz="2800" b="1" dirty="0">
                <a:hlinkClick r:id="rId2" tooltip="Загальні дані про вітамін C (аскорбінову кислоту)"/>
              </a:rPr>
              <a:t>C)</a:t>
            </a:r>
            <a:r>
              <a:rPr lang="en-US" sz="2800" b="1" dirty="0"/>
              <a:t> </a:t>
            </a:r>
            <a:r>
              <a:rPr lang="uk-UA" sz="2400" dirty="0"/>
              <a:t>міститься в значних кількостях у плодах шипшини, капусті, лимонах, апельсинах, хріні, ягодах, хвої й ін. Невелика її кількість міститься в печінці, мозку, м'язах тварин. Для медичних цілей </a:t>
            </a:r>
            <a:r>
              <a:rPr lang="uk-UA" sz="2400" dirty="0">
                <a:hlinkClick r:id="rId2" tooltip="Загальні дані про вітамін C (аскорбінову кислоту)"/>
              </a:rPr>
              <a:t>вітамін </a:t>
            </a:r>
            <a:r>
              <a:rPr lang="en-US" sz="2400" dirty="0">
                <a:hlinkClick r:id="rId2" tooltip="Загальні дані про вітамін C (аскорбінову кислоту)"/>
              </a:rPr>
              <a:t>C</a:t>
            </a:r>
            <a:r>
              <a:rPr lang="en-US" sz="2400" dirty="0"/>
              <a:t> </a:t>
            </a:r>
            <a:r>
              <a:rPr lang="uk-UA" sz="2400" dirty="0"/>
              <a:t>отримують синтетичним шляхом. У звичайних умовах добова потреба дорослої людини в аскорбіновій кислоті становить 70–100 мг, основні її ефекти обумовлені участю в регуляції окисно-відновних процесів, оскільки аскорбінова кислота легко переходить у </a:t>
            </a:r>
            <a:r>
              <a:rPr lang="uk-UA" sz="2400" dirty="0" err="1"/>
              <a:t>дегідроаскорбінову</a:t>
            </a:r>
            <a:r>
              <a:rPr lang="uk-UA" sz="2400" dirty="0"/>
              <a:t> й назад, віддаючи або приймаючи два протони (окислюючи або відновлюючи відповідні субстрати). </a:t>
            </a:r>
            <a:r>
              <a:rPr lang="uk-UA" sz="2400" dirty="0">
                <a:hlinkClick r:id="rId2" tooltip="Загальні дані про вітамін C (аскорбінову кислоту)"/>
              </a:rPr>
              <a:t>Вітамін </a:t>
            </a:r>
            <a:r>
              <a:rPr lang="en-US" sz="2400" dirty="0">
                <a:hlinkClick r:id="rId2" tooltip="Загальні дані про вітамін C (аскорбінову кислоту)"/>
              </a:rPr>
              <a:t>C</a:t>
            </a:r>
            <a:r>
              <a:rPr lang="en-US" sz="2400" dirty="0"/>
              <a:t> </a:t>
            </a:r>
            <a:r>
              <a:rPr lang="uk-UA" sz="2400" dirty="0"/>
              <a:t>активує діяльність залоз внутрішньої секреції, регулює всі види обміну, згортання крові, регенерацію тканин, утворення стероїдних гормонів, синтез колагену, проникність капілярів і ін. </a:t>
            </a:r>
            <a:r>
              <a:rPr lang="uk-UA" sz="2400" dirty="0">
                <a:hlinkClick r:id="rId2" tooltip="Загальні дані про вітамін C (аскорбінову кислоту)"/>
              </a:rPr>
              <a:t>Аскорбінова кислота</a:t>
            </a:r>
            <a:r>
              <a:rPr lang="uk-UA" sz="2400" dirty="0"/>
              <a:t>, виявляючи стимулюючий вплив на організм у цілому, підвищує його адаптаційні можливості, резистентність до інфекцій. </a:t>
            </a:r>
            <a:r>
              <a:rPr lang="uk-UA" sz="2400" dirty="0">
                <a:hlinkClick r:id="rId2" tooltip="Загальні дані про вітамін C (аскорбінову кислоту)"/>
              </a:rPr>
              <a:t>Вітамін </a:t>
            </a:r>
            <a:r>
              <a:rPr lang="en-US" sz="2400" dirty="0">
                <a:hlinkClick r:id="rId2" tooltip="Загальні дані про вітамін C (аскорбінову кислоту)"/>
              </a:rPr>
              <a:t>C</a:t>
            </a:r>
            <a:r>
              <a:rPr lang="en-US" sz="2400" dirty="0"/>
              <a:t> </a:t>
            </a:r>
            <a:r>
              <a:rPr lang="uk-UA" sz="2400" dirty="0"/>
              <a:t>додають до деяких протизапальних і інших готових лікарських форм.</a:t>
            </a:r>
          </a:p>
        </p:txBody>
      </p:sp>
    </p:spTree>
    <p:extLst>
      <p:ext uri="{BB962C8B-B14F-4D97-AF65-F5344CB8AC3E}">
        <p14:creationId xmlns:p14="http://schemas.microsoft.com/office/powerpoint/2010/main" val="12845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Users\SADFSA\Desktop\imagesї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31457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Users\SADFSA\Desktop\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03" y="1177925"/>
            <a:ext cx="249555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Users\SADFSA\Desktop\Ischem-vitaminy_image_276_3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92713"/>
            <a:ext cx="2268860" cy="2560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:\Users\SADFS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4925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14"/>
            <a:ext cx="6048672" cy="904706"/>
          </a:xfrm>
        </p:spPr>
        <p:txBody>
          <a:bodyPr/>
          <a:lstStyle/>
          <a:p>
            <a:pPr algn="ctr"/>
            <a:r>
              <a:rPr lang="uk-UA" sz="2800" dirty="0" smtClean="0"/>
              <a:t>Цікаві</a:t>
            </a:r>
            <a:r>
              <a:rPr lang="uk-UA" dirty="0" smtClean="0"/>
              <a:t> </a:t>
            </a:r>
            <a:r>
              <a:rPr lang="uk-UA" sz="2800" dirty="0" smtClean="0"/>
              <a:t>факти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Це було в 1736 році. Російські кораблі під командуванням видатних мореплавців Дмитра Лаптєва і Олексія </a:t>
            </a:r>
            <a:r>
              <a:rPr lang="uk-UA" dirty="0" err="1" smtClean="0"/>
              <a:t>Чирикова</a:t>
            </a:r>
            <a:r>
              <a:rPr lang="uk-UA" dirty="0" smtClean="0"/>
              <a:t> вирушили шукати Північний морський шлях. Їх затерли крижини, і вони зазимували біля узбережжя теперішнього моря Лаптєвих. Скоро запаси свіжих продуктів та овочів вичерпалися, кінчилась і квашена капуста. Команда перестала відрізняти сніданки від вечерь, такі вони стали одноманітними: все ті самі сухарі, солонина, сушена риба. І тут моряки один за одним стали хворіти на цингу. Тільки відвар із хвої врятував багатьох з них від загибелі.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Під час другої Камчатської експедиції видатного російського мореплавця </a:t>
            </a:r>
            <a:r>
              <a:rPr lang="uk-UA" dirty="0" err="1" smtClean="0"/>
              <a:t>Вітуса</a:t>
            </a:r>
            <a:r>
              <a:rPr lang="uk-UA" dirty="0" smtClean="0"/>
              <a:t> </a:t>
            </a:r>
            <a:r>
              <a:rPr lang="uk-UA" dirty="0" err="1" smtClean="0"/>
              <a:t>Берінга</a:t>
            </a:r>
            <a:r>
              <a:rPr lang="uk-UA" dirty="0" smtClean="0"/>
              <a:t> в 1741 році кораблі «Св. Петро» і «Св. Павло» прибули на Командорські острови з екіпажами, хворими на цингу. Тут сам </a:t>
            </a:r>
            <a:r>
              <a:rPr lang="uk-UA" dirty="0" err="1" smtClean="0"/>
              <a:t>Берінг</a:t>
            </a:r>
            <a:r>
              <a:rPr lang="uk-UA" dirty="0" smtClean="0"/>
              <a:t> і багато інших моряків померли від цинги. Інші врятувались від смерті тим, що їли траву і зелень, зібрану за вказівкою ботаніка експедиції </a:t>
            </a:r>
            <a:r>
              <a:rPr lang="uk-UA" dirty="0" err="1" smtClean="0"/>
              <a:t>Стеллера</a:t>
            </a:r>
            <a:r>
              <a:rPr lang="uk-UA" dirty="0" smtClean="0"/>
              <a:t>.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Англійський мореплавець Джеймс </a:t>
            </a:r>
            <a:r>
              <a:rPr lang="uk-UA" dirty="0" err="1" smtClean="0"/>
              <a:t>Кук</a:t>
            </a:r>
            <a:r>
              <a:rPr lang="uk-UA" dirty="0" smtClean="0"/>
              <a:t>, шукаючи засобів від цинги, розробив на своїх кораблях у плаванні 1772-1775 роках морський протицинготний пайок. До якого входив лимонний сік.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Цинга здавна була лихом мореплавців і мандрівників. Від неї тяжко терпіли екіпажі експедицій </a:t>
            </a:r>
            <a:r>
              <a:rPr lang="uk-UA" dirty="0" err="1" smtClean="0"/>
              <a:t>Васко</a:t>
            </a:r>
            <a:r>
              <a:rPr lang="uk-UA" dirty="0" smtClean="0"/>
              <a:t> </a:t>
            </a:r>
            <a:r>
              <a:rPr lang="uk-UA" dirty="0" err="1" smtClean="0"/>
              <a:t>да</a:t>
            </a:r>
            <a:r>
              <a:rPr lang="uk-UA" dirty="0" smtClean="0"/>
              <a:t> Гама, Магеллана і багатьох інших. Без перебільшення можна сказати, що в епоху парусного флоту цинга забрала серед моряків більше жертв, ніж усі морські бої.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1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28" y="188640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hlinkClick r:id="rId2" tooltip="Загальні дані про вітамін D"/>
              </a:rPr>
              <a:t>Вітаміном </a:t>
            </a:r>
            <a:r>
              <a:rPr lang="en-US" sz="3200" b="1" dirty="0">
                <a:hlinkClick r:id="rId2" tooltip="Загальні дані про вітамін D"/>
              </a:rPr>
              <a:t>D</a:t>
            </a:r>
            <a:r>
              <a:rPr lang="en-US" sz="3200" b="1" dirty="0"/>
              <a:t> </a:t>
            </a:r>
            <a:endParaRPr lang="uk-UA" sz="3200" b="1" dirty="0" smtClean="0"/>
          </a:p>
          <a:p>
            <a:r>
              <a:rPr lang="uk-UA" b="1" dirty="0" smtClean="0">
                <a:hlinkClick r:id="rId2" tooltip="Загальні дані про вітамін D"/>
              </a:rPr>
              <a:t>Вітаміном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dirty="0"/>
              <a:t> </a:t>
            </a:r>
            <a:r>
              <a:rPr lang="uk-UA" b="1" dirty="0" smtClean="0"/>
              <a:t>у </a:t>
            </a:r>
            <a:r>
              <a:rPr lang="uk-UA" b="1" dirty="0"/>
              <a:t>цей час називають два жиророзчинні, близьких по хімічній будові й дії речовини — </a:t>
            </a:r>
            <a:r>
              <a:rPr lang="uk-UA" b="1" dirty="0">
                <a:hlinkClick r:id="rId2" tooltip="Загальні дані про вітамін D"/>
              </a:rPr>
              <a:t>ергокальциферол (вітамін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baseline="-25000" dirty="0">
                <a:hlinkClick r:id="rId2" tooltip="Загальні дані про вітамін D"/>
              </a:rPr>
              <a:t>2</a:t>
            </a:r>
            <a:r>
              <a:rPr lang="en-US" b="1" dirty="0">
                <a:hlinkClick r:id="rId2" tooltip="Загальні дані про вітамін D"/>
              </a:rPr>
              <a:t>)</a:t>
            </a:r>
            <a:r>
              <a:rPr lang="en-US" b="1" dirty="0"/>
              <a:t> </a:t>
            </a:r>
            <a:r>
              <a:rPr lang="uk-UA" b="1" dirty="0"/>
              <a:t>і </a:t>
            </a:r>
            <a:r>
              <a:rPr lang="uk-UA" b="1" dirty="0" err="1">
                <a:hlinkClick r:id="rId2" tooltip="Загальні дані про вітамін D"/>
              </a:rPr>
              <a:t>колекальциферол</a:t>
            </a:r>
            <a:r>
              <a:rPr lang="uk-UA" b="1" dirty="0">
                <a:hlinkClick r:id="rId2" tooltip="Загальні дані про вітамін D"/>
              </a:rPr>
              <a:t> (вітамін </a:t>
            </a:r>
            <a:r>
              <a:rPr lang="en-US" b="1" dirty="0">
                <a:hlinkClick r:id="rId2" tooltip="Загальні дані про вітамін D"/>
              </a:rPr>
              <a:t>D3)</a:t>
            </a:r>
            <a:r>
              <a:rPr lang="en-US" b="1" dirty="0"/>
              <a:t>. </a:t>
            </a:r>
            <a:r>
              <a:rPr lang="uk-UA" b="1" dirty="0"/>
              <a:t>Основною властивістю цих сполук є здатність попереджати й лікувати рахіт, у зв'язку із чим їх іноді називають </a:t>
            </a:r>
            <a:r>
              <a:rPr lang="uk-UA" b="1" dirty="0" err="1"/>
              <a:t>антирахітичними</a:t>
            </a:r>
            <a:r>
              <a:rPr lang="uk-UA" b="1" dirty="0"/>
              <a:t> вітамінами. </a:t>
            </a:r>
            <a:r>
              <a:rPr lang="uk-UA" b="1" dirty="0">
                <a:hlinkClick r:id="rId2" tooltip="Загальні дані про вітамін D"/>
              </a:rPr>
              <a:t>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baseline="-25000" dirty="0">
                <a:hlinkClick r:id="rId2" tooltip="Загальні дані про вітамін D"/>
              </a:rPr>
              <a:t>2</a:t>
            </a:r>
            <a:r>
              <a:rPr lang="en-US" b="1" dirty="0"/>
              <a:t> </a:t>
            </a:r>
            <a:r>
              <a:rPr lang="uk-UA" b="1" dirty="0"/>
              <a:t>у невеликій кількості міститься в харчових продуктах: яєчному жовтку, вершковому маслі, молоці, ікрі, рослинах. </a:t>
            </a:r>
            <a:r>
              <a:rPr lang="uk-UA" b="1" dirty="0">
                <a:hlinkClick r:id="rId2" tooltip="Загальні дані про вітамін D"/>
              </a:rPr>
              <a:t>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baseline="-25000" dirty="0">
                <a:hlinkClick r:id="rId2" tooltip="Загальні дані про вітамін D"/>
              </a:rPr>
              <a:t>3</a:t>
            </a:r>
            <a:r>
              <a:rPr lang="en-US" b="1" dirty="0"/>
              <a:t> </a:t>
            </a:r>
            <a:r>
              <a:rPr lang="uk-UA" b="1" dirty="0"/>
              <a:t>утворюється в шкірі людини під впливом сонячних променів. Провітаміном </a:t>
            </a:r>
            <a:r>
              <a:rPr lang="uk-UA" b="1" dirty="0" err="1"/>
              <a:t>колекальциферолу</a:t>
            </a:r>
            <a:r>
              <a:rPr lang="uk-UA" b="1" dirty="0"/>
              <a:t> є 7-дегідрохолестерол. По біологічній активності </a:t>
            </a:r>
            <a:r>
              <a:rPr lang="uk-UA" b="1" dirty="0">
                <a:hlinkClick r:id="rId2" tooltip="Загальні дані про вітамін D"/>
              </a:rPr>
              <a:t>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baseline="-25000" dirty="0">
                <a:hlinkClick r:id="rId2" tooltip="Загальні дані про вітамін D"/>
              </a:rPr>
              <a:t>2</a:t>
            </a:r>
            <a:r>
              <a:rPr lang="en-US" b="1" dirty="0"/>
              <a:t> </a:t>
            </a:r>
            <a:r>
              <a:rPr lang="uk-UA" b="1" dirty="0"/>
              <a:t>та </a:t>
            </a:r>
            <a:r>
              <a:rPr lang="uk-UA" b="1" dirty="0">
                <a:hlinkClick r:id="rId2" tooltip="Загальні дані про вітамін D"/>
              </a:rPr>
              <a:t>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baseline="-25000" dirty="0">
                <a:hlinkClick r:id="rId2" tooltip="Загальні дані про вітамін D"/>
              </a:rPr>
              <a:t>3</a:t>
            </a:r>
            <a:r>
              <a:rPr lang="en-US" b="1" dirty="0"/>
              <a:t> </a:t>
            </a:r>
            <a:r>
              <a:rPr lang="uk-UA" b="1" dirty="0"/>
              <a:t>практично не різняться, оскільки в організмі обидва, ймовірно, перетворюються в </a:t>
            </a:r>
            <a:r>
              <a:rPr lang="uk-UA" b="1" dirty="0" err="1"/>
              <a:t>кальцитріол</a:t>
            </a:r>
            <a:r>
              <a:rPr lang="uk-UA" b="1" dirty="0"/>
              <a:t> — активний метаболіт </a:t>
            </a:r>
            <a:r>
              <a:rPr lang="uk-UA" b="1" dirty="0">
                <a:hlinkClick r:id="rId2" tooltip="Загальні дані про вітамін D"/>
              </a:rPr>
              <a:t>вітаміну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dirty="0"/>
              <a:t>. </a:t>
            </a:r>
            <a:r>
              <a:rPr lang="uk-UA" b="1" dirty="0"/>
              <a:t>Доведена наявність у тканинах специфічних рецепторів, лігандом для яких є </a:t>
            </a:r>
            <a:r>
              <a:rPr lang="uk-UA" b="1" dirty="0" err="1"/>
              <a:t>кальцитріол</a:t>
            </a:r>
            <a:r>
              <a:rPr lang="uk-UA" b="1" dirty="0"/>
              <a:t>.</a:t>
            </a:r>
          </a:p>
          <a:p>
            <a:r>
              <a:rPr lang="uk-UA" b="1" dirty="0"/>
              <a:t>Основною властивістю </a:t>
            </a:r>
            <a:r>
              <a:rPr lang="uk-UA" b="1" dirty="0">
                <a:hlinkClick r:id="rId2" tooltip="Загальні дані про вітамін D"/>
              </a:rPr>
              <a:t>вітаміну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dirty="0"/>
              <a:t> </a:t>
            </a:r>
            <a:r>
              <a:rPr lang="uk-UA" b="1" dirty="0"/>
              <a:t>є його участь у метаболізмі кальцію. Він сприяє всмоктуванню кальцію в травному тракті, активує його відкладення в кістках і перешкоджає резорбції з кісткової тканини. У цей час </a:t>
            </a:r>
            <a:r>
              <a:rPr lang="uk-UA" b="1" dirty="0">
                <a:hlinkClick r:id="rId2" tooltip="Загальні дані про вітамін D"/>
              </a:rPr>
              <a:t>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dirty="0"/>
              <a:t> </a:t>
            </a:r>
            <a:r>
              <a:rPr lang="uk-UA" b="1" dirty="0"/>
              <a:t>розглядають не тільки як вітамін, але і як гормон, що регулює разом з гормоном </a:t>
            </a:r>
            <a:r>
              <a:rPr lang="uk-UA" b="1" dirty="0" err="1"/>
              <a:t>паращитовидної</a:t>
            </a:r>
            <a:r>
              <a:rPr lang="uk-UA" b="1" dirty="0"/>
              <a:t> залози концентрацію іонів кальцію в плазмі крові. </a:t>
            </a:r>
            <a:r>
              <a:rPr lang="uk-UA" b="1" dirty="0">
                <a:hlinkClick r:id="rId2" tooltip="Загальні дані про вітамін D"/>
              </a:rPr>
              <a:t>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dirty="0"/>
              <a:t> </a:t>
            </a:r>
            <a:r>
              <a:rPr lang="uk-UA" b="1" dirty="0"/>
              <a:t>регулює також вміст фосфору в організмі. Застосовують </a:t>
            </a:r>
            <a:r>
              <a:rPr lang="uk-UA" b="1" dirty="0">
                <a:hlinkClick r:id="rId2" tooltip="Загальні дані про вітамін D"/>
              </a:rPr>
              <a:t>вітамін </a:t>
            </a:r>
            <a:r>
              <a:rPr lang="en-US" b="1" dirty="0">
                <a:hlinkClick r:id="rId2" tooltip="Загальні дані про вітамін D"/>
              </a:rPr>
              <a:t>D</a:t>
            </a:r>
            <a:r>
              <a:rPr lang="en-US" b="1" dirty="0"/>
              <a:t> </a:t>
            </a:r>
            <a:r>
              <a:rPr lang="uk-UA" b="1" dirty="0"/>
              <a:t>для профілактики й лікування рахіту й захворювань кісток, викликаних порушеннями обміну кальцію (остеомаляція й деякі форми остеопорозу).</a:t>
            </a:r>
          </a:p>
        </p:txBody>
      </p:sp>
    </p:spTree>
    <p:extLst>
      <p:ext uri="{BB962C8B-B14F-4D97-AF65-F5344CB8AC3E}">
        <p14:creationId xmlns:p14="http://schemas.microsoft.com/office/powerpoint/2010/main" val="33584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C:\Users\SADFS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914525" cy="2390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C:\Users\SADFS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13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C:\Users\SADFSA\Desktop\images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" y="3573016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C:\Users\SADFSA\Desktop\ї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502025"/>
            <a:ext cx="260985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C:\Users\SADFSA\Desktop\хє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884363"/>
            <a:ext cx="2171700" cy="2105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7484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hlinkClick r:id="rId2" tooltip="Загальні дані про вітамін E"/>
              </a:rPr>
              <a:t>Вітамін Е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r>
              <a:rPr lang="uk-UA" sz="2000" b="1" dirty="0" smtClean="0"/>
              <a:t>Під </a:t>
            </a:r>
            <a:r>
              <a:rPr lang="uk-UA" sz="2000" b="1" dirty="0"/>
              <a:t>назвою </a:t>
            </a:r>
            <a:r>
              <a:rPr lang="uk-UA" sz="2000" b="1" dirty="0">
                <a:hlinkClick r:id="rId2" tooltip="Загальні дані про вітамін E"/>
              </a:rPr>
              <a:t>Вітамін Е</a:t>
            </a:r>
            <a:r>
              <a:rPr lang="uk-UA" sz="2000" b="1" dirty="0"/>
              <a:t> відомий ряд сполук (токоферолів), близьких по хімічній природі й біологічній дії. Найбільш активним з них є </a:t>
            </a:r>
            <a:r>
              <a:rPr lang="en-US" sz="2000" b="1" dirty="0"/>
              <a:t>D-</a:t>
            </a:r>
            <a:r>
              <a:rPr lang="uk-UA" sz="2000" b="1" dirty="0"/>
              <a:t>альфа-токоферол. Токофероли містяться в зелених частинах рослин, особливо в молодих паростках злаків, багаті токоферолами рослинні олії (соняшникова, бавовняна, кукурудзяна, арахісова, соєва, обліпихова). Деяка кількість їх міститься також у м'ясі, жирі, яйцях, молоці. </a:t>
            </a:r>
            <a:r>
              <a:rPr lang="uk-UA" sz="2000" b="1" dirty="0">
                <a:hlinkClick r:id="rId2" tooltip="Загальні дані про вітамін E"/>
              </a:rPr>
              <a:t>Вітамін Е</a:t>
            </a:r>
            <a:r>
              <a:rPr lang="uk-UA" sz="2000" b="1" dirty="0"/>
              <a:t> є ендогенним антиокислювальним фактором (антиоксидантом), що гальмує перекисне окислення ліпідів клітинних мембран. Бере участь у біосинтезі гему й білків, проліферації клітин, у тканинному диханні й інших найважливіших процесах клітинного метаболізму. Синтетичний препарат </a:t>
            </a:r>
            <a:r>
              <a:rPr lang="uk-UA" sz="2000" b="1" dirty="0">
                <a:hlinkClick r:id="rId2" tooltip="Загальні дані про вітамін E"/>
              </a:rPr>
              <a:t>вітаміну Е (токоферолу ацетат)</a:t>
            </a:r>
            <a:r>
              <a:rPr lang="uk-UA" sz="2000" b="1" dirty="0"/>
              <a:t>, поряд з іншими антиоксидантами використовують у комплексній терапії серцево-судинних захворювань, очних хвороб і ін. Широке застосування знайшов токоферолу ацетат у геріатричній практиці. </a:t>
            </a:r>
            <a:r>
              <a:rPr lang="uk-UA" sz="2000" b="1" dirty="0">
                <a:hlinkClick r:id="rId2" tooltip="Загальні дані про вітамін E"/>
              </a:rPr>
              <a:t>Вітамін Е</a:t>
            </a:r>
            <a:r>
              <a:rPr lang="uk-UA" sz="2000" b="1" dirty="0"/>
              <a:t> призначають при м'язових </a:t>
            </a:r>
            <a:r>
              <a:rPr lang="uk-UA" sz="2000" b="1" dirty="0" err="1"/>
              <a:t>дистрофіях</a:t>
            </a:r>
            <a:r>
              <a:rPr lang="uk-UA" sz="2000" b="1" dirty="0"/>
              <a:t>, </a:t>
            </a:r>
            <a:r>
              <a:rPr lang="uk-UA" sz="2000" b="1" dirty="0" err="1"/>
              <a:t>дерматоміозитах</a:t>
            </a:r>
            <a:r>
              <a:rPr lang="uk-UA" sz="2000" b="1" dirty="0"/>
              <a:t>, </a:t>
            </a:r>
            <a:r>
              <a:rPr lang="uk-UA" sz="2000" b="1" dirty="0" err="1"/>
              <a:t>аміотрофічному</a:t>
            </a:r>
            <a:r>
              <a:rPr lang="uk-UA" sz="2000" b="1" dirty="0"/>
              <a:t> бічному склерозі, порушеннях менструального циклу, загрозі переривання вагітності й ін.</a:t>
            </a:r>
          </a:p>
        </p:txBody>
      </p:sp>
    </p:spTree>
    <p:extLst>
      <p:ext uri="{BB962C8B-B14F-4D97-AF65-F5344CB8AC3E}">
        <p14:creationId xmlns:p14="http://schemas.microsoft.com/office/powerpoint/2010/main" val="31329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DFS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533"/>
            <a:ext cx="2105026" cy="2105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DFS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40" y="2397558"/>
            <a:ext cx="2286000" cy="1704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SADFSA\Desktop\images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2533"/>
            <a:ext cx="2466975" cy="185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SADFS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4" y="4221088"/>
            <a:ext cx="231457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SADFSA\Desktop\vitamin-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5" y="233720"/>
            <a:ext cx="2000194" cy="2132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188640"/>
                <a:ext cx="8208912" cy="6264696"/>
              </a:xfrm>
            </p:spPr>
            <p:txBody>
              <a:bodyPr>
                <a:noAutofit/>
              </a:bodyPr>
              <a:lstStyle/>
              <a:p>
                <a:r>
                  <a:rPr lang="uk-UA" sz="2800" b="1" dirty="0" smtClean="0"/>
                  <a:t>Склад вітамінів характеризується </a:t>
                </a:r>
                <a:r>
                  <a:rPr lang="uk-UA" sz="2800" b="1" dirty="0" err="1" smtClean="0"/>
                  <a:t>обов</a:t>
                </a:r>
                <a:r>
                  <a:rPr lang="en-US" sz="2800" b="1" dirty="0" smtClean="0"/>
                  <a:t>’</a:t>
                </a:r>
                <a:r>
                  <a:rPr lang="uk-UA" sz="2800" b="1" dirty="0" err="1" smtClean="0"/>
                  <a:t>язковою</a:t>
                </a:r>
                <a:r>
                  <a:rPr lang="uk-UA" sz="2800" b="1" dirty="0" smtClean="0"/>
                  <a:t> наявністю атомів Карбону, Гідрогену, </a:t>
                </a:r>
                <a:r>
                  <a:rPr lang="uk-UA" sz="2800" b="1" dirty="0" err="1" smtClean="0"/>
                  <a:t>Оксегену</a:t>
                </a:r>
                <a:r>
                  <a:rPr lang="uk-UA" sz="2800" b="1" dirty="0" smtClean="0"/>
                  <a:t> , Нітрогену. Проте існують вітаміни,якісний склад яких доповнений атомами інших хімічних елементів за здатністю розчинятися у воді вітаміни поділяються на водорозчинні (наприклад, С, РР,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800" b="1" i="1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800" b="1" i="1" dirty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sz="28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2800" b="1" dirty="0" smtClean="0"/>
                  <a:t>) і жиророзчинні (наприклад, А, Е, К, </a:t>
                </a:r>
                <a:r>
                  <a:rPr lang="en-US" sz="2800" b="1" dirty="0" smtClean="0"/>
                  <a:t>D</a:t>
                </a:r>
                <a:r>
                  <a:rPr lang="uk-UA" sz="2800" b="1" dirty="0" smtClean="0"/>
                  <a:t>). Водорозчинні вітаміни не накопичуються в організмі людини, тому мають надходити постійно. Для засвоєння жиророзчинних вітамінів вітамінності страви приправляють жирами.</a:t>
                </a:r>
                <a:endParaRPr lang="uk-UA" sz="2800" b="1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188640"/>
                <a:ext cx="8208912" cy="6264696"/>
              </a:xfrm>
              <a:blipFill rotWithShape="1">
                <a:blip r:embed="rId2"/>
                <a:stretch>
                  <a:fillRect l="-1560" t="-875" r="-10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DFSA\Desktop\images=хї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294893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У деяких випадках при комбінованому застосуванні зменшується токсичність вітамінів, наприклад, </a:t>
            </a:r>
            <a:r>
              <a:rPr lang="uk-UA" sz="2400" b="1" dirty="0">
                <a:hlinkClick r:id="rId2" tooltip="Загальні дані про вітамін D"/>
              </a:rPr>
              <a:t>вітамін </a:t>
            </a:r>
            <a:r>
              <a:rPr lang="en-US" sz="2400" b="1" dirty="0">
                <a:hlinkClick r:id="rId2" tooltip="Загальні дані про вітамін D"/>
              </a:rPr>
              <a:t>D</a:t>
            </a:r>
            <a:r>
              <a:rPr lang="en-US" sz="2400" b="1" dirty="0"/>
              <a:t> </a:t>
            </a:r>
            <a:r>
              <a:rPr lang="uk-UA" sz="2400" b="1" dirty="0"/>
              <a:t>краще переноситься на фоні </a:t>
            </a:r>
            <a:r>
              <a:rPr lang="uk-UA" sz="2400" b="1" dirty="0">
                <a:hlinkClick r:id="rId3" tooltip="Загальні дані про вітамін A"/>
              </a:rPr>
              <a:t>вітаміну </a:t>
            </a:r>
            <a:r>
              <a:rPr lang="en-US" sz="2400" b="1" dirty="0">
                <a:hlinkClick r:id="rId3" tooltip="Загальні дані про вітамін A"/>
              </a:rPr>
              <a:t>A</a:t>
            </a:r>
            <a:r>
              <a:rPr lang="en-US" sz="2400" b="1" dirty="0"/>
              <a:t>. </a:t>
            </a:r>
            <a:r>
              <a:rPr lang="uk-UA" sz="2400" b="1" dirty="0"/>
              <a:t>Разом з тим вітаміни можуть проявляти й антагоністичні властивості: нікотинова кислота гальмує </a:t>
            </a:r>
            <a:r>
              <a:rPr lang="uk-UA" sz="2400" b="1" dirty="0" err="1"/>
              <a:t>ліпотропну</a:t>
            </a:r>
            <a:r>
              <a:rPr lang="uk-UA" sz="2400" b="1" dirty="0"/>
              <a:t> дію холіну. Активно беручи участь у різних біохімічних процесах, вітаміни при їхній комбінації виявляють більш сильну й різнобічну біологічну дію. Випускається велика кількість вітчизняних і закордонних комбінованих вітамінних препаратів у різних лікарських формах: таблетки, шипучі таблетки, драже, капсули, сиропи. Багато з них – багатокомпонентні - містять великий набір не тільки вітамінів, але й різноманітних </a:t>
            </a:r>
            <a:r>
              <a:rPr lang="uk-UA" sz="2400" b="1" dirty="0" err="1"/>
              <a:t>макро-</a:t>
            </a:r>
            <a:r>
              <a:rPr lang="uk-UA" sz="2400" b="1" dirty="0"/>
              <a:t> і мікроелементів (мідь, залізо, цинк, кобальт, марганець, молібден, селенів, хром і ін.).</a:t>
            </a:r>
          </a:p>
        </p:txBody>
      </p:sp>
    </p:spTree>
    <p:extLst>
      <p:ext uri="{BB962C8B-B14F-4D97-AF65-F5344CB8AC3E}">
        <p14:creationId xmlns:p14="http://schemas.microsoft.com/office/powerpoint/2010/main" val="20418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ADFS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08" y="188640"/>
            <a:ext cx="8936779" cy="6192688"/>
          </a:xfrm>
        </p:spPr>
        <p:txBody>
          <a:bodyPr>
            <a:noAutofit/>
          </a:bodyPr>
          <a:lstStyle/>
          <a:p>
            <a:r>
              <a:rPr lang="uk-UA" b="1" i="0" dirty="0"/>
              <a:t>Вітамінізовані креми і маски можна знайти в будь-якому косметичному магазині. Всі вони корисні, але кожен засіб виконує конкретне завдання. </a:t>
            </a:r>
            <a:r>
              <a:rPr lang="uk-UA" b="1" i="0" dirty="0" smtClean="0"/>
              <a:t>              Тому</a:t>
            </a:r>
            <a:r>
              <a:rPr lang="uk-UA" b="1" i="0" dirty="0"/>
              <a:t>, купуючи баночку, взнай, який ефект можна отримати</a:t>
            </a:r>
            <a:r>
              <a:rPr lang="uk-UA" b="1" i="0" dirty="0" smtClean="0"/>
              <a:t>.</a:t>
            </a:r>
            <a:r>
              <a:rPr lang="uk-UA" b="1" i="0" dirty="0"/>
              <a:t/>
            </a:r>
            <a:br>
              <a:rPr lang="uk-UA" b="1" i="0" dirty="0"/>
            </a:br>
            <a:r>
              <a:rPr lang="uk-UA" b="1" i="0" dirty="0"/>
              <a:t>Вітамін А повертає шкірі еластичність, загладжує нерівності, усуває подразнення. В складі засобу фігурує як ретинол, </a:t>
            </a:r>
            <a:r>
              <a:rPr lang="uk-UA" b="1" i="0" dirty="0" err="1"/>
              <a:t>ретинальдегід</a:t>
            </a:r>
            <a:r>
              <a:rPr lang="uk-UA" b="1" i="0" dirty="0"/>
              <a:t>, </a:t>
            </a:r>
            <a:r>
              <a:rPr lang="uk-UA" b="1" i="0" dirty="0" err="1"/>
              <a:t>ретиніл</a:t>
            </a:r>
            <a:r>
              <a:rPr lang="uk-UA" b="1" i="0" dirty="0"/>
              <a:t>. Найкращий засіб проти </a:t>
            </a:r>
            <a:r>
              <a:rPr lang="uk-UA" b="1" i="0" dirty="0" err="1"/>
              <a:t>фотостаріння</a:t>
            </a:r>
            <a:r>
              <a:rPr lang="uk-UA" b="1" i="0" dirty="0"/>
              <a:t>, тому що вміє відновлювати пошкоджені УФ променями колагенові волокна. Креми з вітаміном А слід наносити на шкіру ввечері – сонячне світло нейтралізує більшу частину цього вітаміну</a:t>
            </a:r>
            <a:r>
              <a:rPr lang="uk-UA" b="1" i="0" dirty="0" smtClean="0"/>
              <a:t>.</a:t>
            </a:r>
            <a:r>
              <a:rPr lang="uk-UA" b="1" i="0" dirty="0"/>
              <a:t/>
            </a:r>
            <a:br>
              <a:rPr lang="uk-UA" b="1" i="0" dirty="0"/>
            </a:br>
            <a:r>
              <a:rPr lang="uk-UA" b="1" i="0" dirty="0" smtClean="0"/>
              <a:t>    Вітаміни </a:t>
            </a:r>
            <a:r>
              <a:rPr lang="uk-UA" b="1" i="0" dirty="0"/>
              <a:t>групи В усувають в’ялість і тьмяність шкіри, тримають її в тонусі. Вони часто позначаються не порядковим номером – В</a:t>
            </a:r>
            <a:r>
              <a:rPr lang="uk-UA" b="1" i="0" baseline="-25000" dirty="0"/>
              <a:t>1</a:t>
            </a:r>
            <a:r>
              <a:rPr lang="uk-UA" b="1" i="0" dirty="0"/>
              <a:t>, В</a:t>
            </a:r>
            <a:r>
              <a:rPr lang="uk-UA" b="1" i="0" baseline="-25000" dirty="0"/>
              <a:t>5</a:t>
            </a:r>
            <a:r>
              <a:rPr lang="uk-UA" b="1" i="0" dirty="0"/>
              <a:t> чи В</a:t>
            </a:r>
            <a:r>
              <a:rPr lang="uk-UA" b="1" i="0" baseline="-25000" dirty="0"/>
              <a:t>9</a:t>
            </a:r>
            <a:r>
              <a:rPr lang="uk-UA" b="1" i="0" dirty="0"/>
              <a:t>, – а іменами власними: тіамін, </a:t>
            </a:r>
            <a:r>
              <a:rPr lang="uk-UA" b="1" i="0" dirty="0" err="1"/>
              <a:t>інозитол</a:t>
            </a:r>
            <a:r>
              <a:rPr lang="uk-UA" b="1" i="0" dirty="0"/>
              <a:t>, </a:t>
            </a:r>
            <a:r>
              <a:rPr lang="uk-UA" b="1" i="0" dirty="0" err="1"/>
              <a:t>пантенол</a:t>
            </a:r>
            <a:r>
              <a:rPr lang="uk-UA" b="1" i="0" dirty="0"/>
              <a:t>… Дружна команда В-вітамінів активно бере участь в обмінних процесах у всіх шарах шкіри. Їх «фішка» – лікування сонячних опіків, тому вони незамінні любителькам шоколадної засмаги. Вітамін В</a:t>
            </a:r>
            <a:r>
              <a:rPr lang="uk-UA" b="1" i="0" baseline="-25000" dirty="0"/>
              <a:t>3</a:t>
            </a:r>
            <a:r>
              <a:rPr lang="uk-UA" b="1" i="0" dirty="0"/>
              <a:t> збільшує виробництво </a:t>
            </a:r>
            <a:r>
              <a:rPr lang="uk-UA" b="1" i="0" dirty="0" err="1"/>
              <a:t>керамідів</a:t>
            </a:r>
            <a:r>
              <a:rPr lang="uk-UA" b="1" i="0" dirty="0"/>
              <a:t> і жирних кислот – основу зовнішнього захисного бар’єру. Для максимального ефекту крем можна наносити вранці та ввечері. Вітамінів групи В багато в регенеруючи кремах. </a:t>
            </a:r>
            <a:r>
              <a:rPr lang="uk-UA" sz="1600" b="1" i="0" dirty="0"/>
              <a:t/>
            </a:r>
            <a:br>
              <a:rPr lang="uk-UA" sz="1600" b="1" i="0" dirty="0"/>
            </a:br>
            <a:r>
              <a:rPr lang="uk-UA" sz="1600" b="1" i="0" dirty="0"/>
              <a:t/>
            </a:r>
            <a:br>
              <a:rPr lang="uk-UA" sz="1600" b="1" i="0" dirty="0"/>
            </a:br>
            <a:endParaRPr lang="uk-UA" sz="1600" b="1" i="0" dirty="0"/>
          </a:p>
        </p:txBody>
      </p:sp>
    </p:spTree>
    <p:extLst>
      <p:ext uri="{BB962C8B-B14F-4D97-AF65-F5344CB8AC3E}">
        <p14:creationId xmlns:p14="http://schemas.microsoft.com/office/powerpoint/2010/main" val="42002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4249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Вітамін С вирівнює колір шкіри, забезпечує її ніжний натуральний відтінок. На упаковці крему з його добавкою часто трапляються слова «енергетичний» або «надає сяйва», а в складі замість аскорбінки згадується </a:t>
            </a:r>
            <a:r>
              <a:rPr lang="uk-UA" sz="2000" b="1" dirty="0" err="1"/>
              <a:t>фосфоризат</a:t>
            </a:r>
            <a:r>
              <a:rPr lang="uk-UA" sz="2000" b="1" dirty="0"/>
              <a:t> або </a:t>
            </a:r>
            <a:r>
              <a:rPr lang="uk-UA" sz="2000" b="1" dirty="0" err="1"/>
              <a:t>глюколізат</a:t>
            </a:r>
            <a:r>
              <a:rPr lang="uk-UA" sz="2000" b="1" dirty="0"/>
              <a:t>. Захищає від вільних радикалів, стимулює обмін речовин, зміцнює стінки судин. Пігментні плями стають світлішими, колір шкіри вирівнюється. Вітамін нейтралізує вільні радикали, які провокують появу зморшок. Вважають, що вітамін А краще всього «працює» з ліпідними структурами шкіри, а вітамін С – з водними. </a:t>
            </a:r>
            <a:br>
              <a:rPr lang="uk-UA" sz="2000" b="1" dirty="0"/>
            </a:br>
            <a:r>
              <a:rPr lang="uk-UA" sz="2000" b="1" dirty="0"/>
              <a:t>Вітамін Е підтягує, розгладжує, вирівнює шкіру, дозволяє їй виглядати молодшою. В назвах косметики з його добавкою зазвичай є слово «</a:t>
            </a:r>
            <a:r>
              <a:rPr lang="uk-UA" sz="2000" b="1" dirty="0" err="1"/>
              <a:t>омолоджуючий</a:t>
            </a:r>
            <a:r>
              <a:rPr lang="uk-UA" sz="2000" b="1" dirty="0"/>
              <a:t>», а в складі він значиться як токоферол. Вітамін укріплює бар’єрний шар епідермісу, перехвачує вільні радикали, зупиняє ланцюгові реакції руйнування клітин. Завдяки цьому шкіра стає еластичнішою, а дрібні мімічні зморшки розгладжуються. Найкраще працює в парі з вітаміном С. Найкраще наносити на шкіру ввечері. Дослідження доводять здатність кремів із вітаміном Е швидко заспокоювати шкіру та зводять до мінімуму пошкодження після перебування на сонці. </a:t>
            </a:r>
          </a:p>
        </p:txBody>
      </p:sp>
    </p:spTree>
    <p:extLst>
      <p:ext uri="{BB962C8B-B14F-4D97-AF65-F5344CB8AC3E}">
        <p14:creationId xmlns:p14="http://schemas.microsoft.com/office/powerpoint/2010/main" val="21541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В старій Русі цинга була звичайною гостею. Вона не щадила ні простих людей, ні боярські сім'ї. Люди довго шукали засобу, що виліковує це тяжке захворювання, і поступово виявили, що проти цинги добре діють свіже м'ясо та відвари із хвої.</a:t>
            </a:r>
            <a:br>
              <a:rPr lang="uk-UA" sz="2000" b="1" dirty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/>
              <a:t>Народна медицина з давнього часу знала також протицинготну дію шипшини. Як лікувальний засіб вона цінилась за стародавніх часів дуже високо. Для збирання ягід шипшини в степи теперішньої Оренбурзької області ще в Х</a:t>
            </a:r>
            <a:r>
              <a:rPr lang="en-US" sz="2000" b="1" dirty="0"/>
              <a:t>V</a:t>
            </a:r>
            <a:r>
              <a:rPr lang="uk-UA" sz="2000" b="1" dirty="0"/>
              <a:t>І і Х</a:t>
            </a:r>
            <a:r>
              <a:rPr lang="en-US" sz="2000" b="1" dirty="0"/>
              <a:t>V</a:t>
            </a:r>
            <a:r>
              <a:rPr lang="uk-UA" sz="2000" b="1" dirty="0"/>
              <a:t>ІІ сторіччі посилали спеціальні експедиції особливих «кінних травників», лікарів і лікарських учнів, які обслуговували царя, його сім'ю та наближених можновладців. Збирати шипшину повинні були і селяни. Давно, понад сто років тому, почалося і наукове шукання засобів, що захищають від цинги, пелагри, бері-бері. У 1820 році російський військово-морський лікар Петро Вишневський перший висловив припущення, що в рослинних продуктах є речовина, що захищає від цинги. </a:t>
            </a:r>
            <a:br>
              <a:rPr lang="uk-UA" sz="2000" b="1" dirty="0"/>
            </a:b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6651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DFS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22182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DFSA\Desktop\zimnee-pitanie-fruk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36" y="3410597"/>
            <a:ext cx="4227413" cy="317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Вітамін К освітлює кола під очима. За відкриття цього вітаміну датський вчений </a:t>
            </a:r>
            <a:r>
              <a:rPr lang="uk-UA" sz="2400" b="1" dirty="0" err="1"/>
              <a:t>Хенрік</a:t>
            </a:r>
            <a:r>
              <a:rPr lang="uk-UA" sz="2400" b="1" dirty="0"/>
              <a:t> Дам отримав Нобелівську премію. Вітамін дуже потрібний для згортання крові – коагуляції. Дерматологи радять купувати креми, які містять вітамін А. На їх думку ретинол посилює здатність вітаміну К проникати через шкіру і нейтралізувати синці. Крем потрібно використовувати на ніч</a:t>
            </a:r>
            <a:r>
              <a:rPr lang="uk-UA" sz="2400" b="1" dirty="0" smtClean="0"/>
              <a:t>.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>      Від </a:t>
            </a:r>
            <a:r>
              <a:rPr lang="uk-UA" sz="2400" b="1" dirty="0"/>
              <a:t>того, що потрапляє вам в тарілку на сніданок, обід та вечерю, залежить колір вашого обличчя. Сухість, висипи, жирний відблиск – це її реакція на ваше меню. До тих пір, поки в раціоні не з’являться продукти, які полюбляє шкіра, можна забути слова «оксамитова», «ніжна», «чиста». План по спасінню такий: мерщій в магазин, а потім на кухню – щоб шкіра пораділа поживним речовинам. Зсередини.</a:t>
            </a:r>
          </a:p>
        </p:txBody>
      </p:sp>
    </p:spTree>
    <p:extLst>
      <p:ext uri="{BB962C8B-B14F-4D97-AF65-F5344CB8AC3E}">
        <p14:creationId xmlns:p14="http://schemas.microsoft.com/office/powerpoint/2010/main" val="33503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2403648"/>
            <a:ext cx="87129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2000" b="1" dirty="0" smtClean="0"/>
          </a:p>
          <a:p>
            <a:r>
              <a:rPr lang="uk-UA" sz="2000" b="1" dirty="0" smtClean="0"/>
              <a:t>Мигдаль </a:t>
            </a:r>
            <a:r>
              <a:rPr lang="uk-UA" sz="2000" b="1" dirty="0"/>
              <a:t>укомплектований вітаміном Е – сильним блокатором </a:t>
            </a:r>
            <a:r>
              <a:rPr lang="uk-UA" sz="2000" b="1" dirty="0" err="1"/>
              <a:t>УФ-випромінювання</a:t>
            </a:r>
            <a:r>
              <a:rPr lang="uk-UA" sz="2000" b="1" dirty="0"/>
              <a:t>. 20 г мигдалю дорівнює 100 г арахісу дорівнює 150 г броколі дорівнює 14 мг вітаміну Е (добовій дозі</a:t>
            </a:r>
            <a:r>
              <a:rPr lang="uk-UA" sz="2000" b="1" dirty="0" smtClean="0"/>
              <a:t>).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2000" b="1" dirty="0" smtClean="0"/>
          </a:p>
          <a:p>
            <a:r>
              <a:rPr lang="uk-UA" sz="2000" b="1" dirty="0" smtClean="0"/>
              <a:t>Морква </a:t>
            </a:r>
            <a:r>
              <a:rPr lang="uk-UA" sz="2000" b="1" dirty="0"/>
              <a:t>– не просто овоч, а справжня чарівна паличка!. Корисна для очей – це по-перше. Знімає запалення на шкірі – по-друге. Надає клітинам провітамін А – по-третє. Іще один привід погризти морквинку – вітамін А знижує ризик розвитку раку шкіри. З’їдай по одному середньому плоду в день. Заодно і ясна зміцниш. </a:t>
            </a:r>
            <a:br>
              <a:rPr lang="uk-UA" sz="2000" b="1" dirty="0"/>
            </a:br>
            <a:endParaRPr lang="uk-UA" dirty="0"/>
          </a:p>
        </p:txBody>
      </p:sp>
      <p:pic>
        <p:nvPicPr>
          <p:cNvPr id="3074" name="Picture 2" descr="C:\Users\SADFS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480">
            <a:off x="5456543" y="2851401"/>
            <a:ext cx="2287001" cy="1843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DFS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7737"/>
            <a:ext cx="2671390" cy="2643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172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Чорний шоколад вважається майже ліками – приводить в порядок тиск, лікує кашель, заставляє мозок краще працювати. А ще – здатний захищати шкіру від сонячних опіків, покращує колір обличчя і позбавляє від зайвого хвилювання перед важливими подіями. </a:t>
            </a:r>
            <a:br>
              <a:rPr lang="uk-UA" b="1" dirty="0"/>
            </a:br>
            <a:endParaRPr lang="uk-UA" b="1" dirty="0" smtClean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/>
          </a:p>
          <a:p>
            <a:r>
              <a:rPr lang="uk-UA" b="1" dirty="0" smtClean="0"/>
              <a:t>Апельсини</a:t>
            </a:r>
            <a:r>
              <a:rPr lang="uk-UA" b="1" dirty="0"/>
              <a:t>, лимони і вітамін С – без коментарів!</a:t>
            </a:r>
            <a:br>
              <a:rPr lang="uk-UA" b="1" dirty="0"/>
            </a:br>
            <a:r>
              <a:rPr lang="uk-UA" b="1" dirty="0"/>
              <a:t>Помідори недаремно ростуть лише там, де багато сонця. Частіше добавляй апетитні круглі плоди в салат – вони допоможуть зберегти твою шкіру. </a:t>
            </a:r>
            <a:endParaRPr lang="uk-UA" b="1" dirty="0" smtClean="0"/>
          </a:p>
          <a:p>
            <a:endParaRPr lang="uk-UA" b="1" dirty="0"/>
          </a:p>
          <a:p>
            <a:r>
              <a:rPr lang="uk-UA" b="1" dirty="0" smtClean="0"/>
              <a:t>Склянка </a:t>
            </a:r>
            <a:r>
              <a:rPr lang="uk-UA" b="1" dirty="0"/>
              <a:t>томатного соку містить 50% добової норми вітамінів С і А.</a:t>
            </a:r>
            <a:br>
              <a:rPr lang="uk-UA" b="1" dirty="0"/>
            </a:br>
            <a:endParaRPr lang="uk-UA" b="1" dirty="0" smtClean="0"/>
          </a:p>
          <a:p>
            <a:r>
              <a:rPr lang="uk-UA" b="1" dirty="0" smtClean="0"/>
              <a:t>Шипшина </a:t>
            </a:r>
            <a:r>
              <a:rPr lang="uk-UA" b="1" dirty="0"/>
              <a:t>особливо цінується взимку, але заварювати його необхідно правильно. Якщо ягоди залити в термосі кип’ятком , то вранці отримаєш приємний, ароматний напій, з повністю окисленим вітаміном С. Краще плоди шипшини подрібнити, залити водою, довести до кипіння, протомити на слабкому вогні півгодини. Потім необхідно настояти 10 хвилин, процідити і пити.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098" name="Picture 2" descr="C:\Users\SADFS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98">
            <a:off x="7208038" y="1763779"/>
            <a:ext cx="1752600" cy="1571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DFS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5"/>
            <a:ext cx="194421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Проростки пшениці потрібні, коли в холодну пору року хочеться ще більше вітамінів. Просто додай їх в їжу. В них присутні вітаміни А і Е</a:t>
            </a:r>
            <a:r>
              <a:rPr lang="uk-UA" sz="2400" b="1" dirty="0" smtClean="0"/>
              <a:t>.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/>
              <a:t>Із фруктових заготівель на зиму перш за все необхідно з’їсти перетерті з цукром. Справа в тому, що цукор – сильний окисник. І окислює вітаміни зі швидкістю 50% в місяць. Якщо в чорній смородині в липні було 2-4% вітаміну С, то в серпні – 1-2%, в вересні – 0, 5 -1%. А в лютому вітаміну майже зовсім немає</a:t>
            </a:r>
            <a:r>
              <a:rPr lang="uk-UA" sz="2400" b="1" dirty="0" smtClean="0"/>
              <a:t>!</a:t>
            </a:r>
          </a:p>
          <a:p>
            <a:r>
              <a:rPr lang="uk-UA" sz="2400" b="1" dirty="0"/>
              <a:t>Люди з давніх-давен шукають еліксири молодості і краси, використовують заморські овочі, екзотичні інгредієнти в самих дивних пропорціях. Але істина, як завжди, поруч. Все, що необхідно нам, знаходиться поруч: на грядках городів, полицях холодильників, кухонних столах. І лише від нас залежить, чи використаємо ми всі багатства природи на свою користь</a:t>
            </a:r>
          </a:p>
        </p:txBody>
      </p:sp>
    </p:spTree>
    <p:extLst>
      <p:ext uri="{BB962C8B-B14F-4D97-AF65-F5344CB8AC3E}">
        <p14:creationId xmlns:p14="http://schemas.microsoft.com/office/powerpoint/2010/main" val="5678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177">
            <a:off x="5001907" y="1848176"/>
            <a:ext cx="3617614" cy="2800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554480"/>
            <a:ext cx="2387620" cy="197946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Харчові добавки</a:t>
            </a:r>
            <a:endParaRPr lang="uk-UA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648">
            <a:off x="491578" y="3170304"/>
            <a:ext cx="3977907" cy="2640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SADFS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201">
            <a:off x="3057590" y="184851"/>
            <a:ext cx="1868291" cy="1428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Харчові </a:t>
            </a:r>
            <a:r>
              <a:rPr lang="uk-UA" sz="2400" b="1" dirty="0"/>
              <a:t>добавки </a:t>
            </a:r>
            <a:r>
              <a:rPr lang="uk-UA" sz="2000" b="1" dirty="0"/>
              <a:t>— це </a:t>
            </a:r>
            <a:r>
              <a:rPr lang="uk-UA" sz="2000" b="1" dirty="0">
                <a:hlinkClick r:id="rId2"/>
              </a:rPr>
              <a:t>речовини</a:t>
            </a:r>
            <a:r>
              <a:rPr lang="uk-UA" sz="2000" b="1" dirty="0"/>
              <a:t>, які додають у продукти з технологічних міркувань, щоб вони не псувалися, не змінили </a:t>
            </a:r>
            <a:r>
              <a:rPr lang="uk-UA" sz="2000" b="1" dirty="0">
                <a:hlinkClick r:id="rId3"/>
              </a:rPr>
              <a:t>колір</a:t>
            </a:r>
            <a:r>
              <a:rPr lang="uk-UA" sz="2000" b="1" dirty="0"/>
              <a:t> і консистенцію.</a:t>
            </a:r>
            <a:br>
              <a:rPr lang="uk-UA" sz="2000" b="1" dirty="0"/>
            </a:br>
            <a:r>
              <a:rPr lang="uk-UA" sz="2000" b="1" dirty="0" smtClean="0"/>
              <a:t>Буквені </a:t>
            </a:r>
            <a:r>
              <a:rPr lang="uk-UA" sz="2000" b="1" dirty="0"/>
              <a:t>коди «</a:t>
            </a:r>
            <a:r>
              <a:rPr lang="en-US" sz="2000" b="1" dirty="0"/>
              <a:t>E» (</a:t>
            </a:r>
            <a:r>
              <a:rPr lang="uk-UA" sz="2000" b="1" dirty="0"/>
              <a:t>перша буква в слові </a:t>
            </a:r>
            <a:r>
              <a:rPr lang="en-US" sz="2000" b="1" dirty="0"/>
              <a:t>Europe) — </a:t>
            </a:r>
            <a:r>
              <a:rPr lang="uk-UA" sz="2000" b="1" dirty="0"/>
              <a:t>це система кодифікації, розроблена в Європі для зручності сприйняття.</a:t>
            </a:r>
            <a:br>
              <a:rPr lang="uk-UA" sz="2000" b="1" dirty="0"/>
            </a:br>
            <a:r>
              <a:rPr lang="uk-UA" sz="2000" b="1" dirty="0" smtClean="0"/>
              <a:t>Добавки </a:t>
            </a:r>
            <a:r>
              <a:rPr lang="uk-UA" sz="2000" b="1" dirty="0"/>
              <a:t>нумеруються залежно від тієї функції, яку вони виконують. Серії «</a:t>
            </a:r>
            <a:r>
              <a:rPr lang="en-US" sz="2000" b="1" dirty="0"/>
              <a:t>E» </a:t>
            </a:r>
            <a:r>
              <a:rPr lang="uk-UA" sz="2000" b="1" dirty="0"/>
              <a:t>від 100 до 199 — це барвники, від 200 до 299 — </a:t>
            </a:r>
            <a:r>
              <a:rPr lang="uk-UA" sz="2000" b="1" dirty="0">
                <a:hlinkClick r:id="rId4"/>
              </a:rPr>
              <a:t>консерванти</a:t>
            </a:r>
            <a:r>
              <a:rPr lang="uk-UA" sz="2000" b="1" dirty="0"/>
              <a:t>, від 300 до 399 — антиокислювачі, далі йдуть </a:t>
            </a:r>
            <a:r>
              <a:rPr lang="uk-UA" sz="2000" b="1" dirty="0" err="1"/>
              <a:t>загущувачі</a:t>
            </a:r>
            <a:r>
              <a:rPr lang="uk-UA" sz="2000" b="1" dirty="0"/>
              <a:t>, </a:t>
            </a:r>
            <a:r>
              <a:rPr lang="uk-UA" sz="2000" b="1" dirty="0">
                <a:hlinkClick r:id="rId5"/>
              </a:rPr>
              <a:t>емульгатори</a:t>
            </a:r>
            <a:r>
              <a:rPr lang="uk-UA" sz="2000" b="1" dirty="0"/>
              <a:t>, піногасники, підсилювачі смаку й аромату. Така класифікація є умовною, оскільки ті самі речовини можуть бути, скажімо, і консервантами, і антиокислювачами одночасно (наприклад, сульфіт натрію </a:t>
            </a:r>
            <a:r>
              <a:rPr lang="en-US" sz="2000" b="1" dirty="0"/>
              <a:t>E221</a:t>
            </a:r>
            <a:r>
              <a:rPr lang="en-US" sz="2000" b="1" dirty="0" smtClean="0"/>
              <a:t>).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uk-UA" sz="2000" b="1" dirty="0"/>
              <a:t>Багато харчових добавок — природного походження. Наприклад, </a:t>
            </a:r>
            <a:r>
              <a:rPr lang="en-US" sz="2000" b="1" dirty="0"/>
              <a:t>E330 — </a:t>
            </a:r>
            <a:r>
              <a:rPr lang="uk-UA" sz="2000" b="1" dirty="0">
                <a:hlinkClick r:id="rId6"/>
              </a:rPr>
              <a:t>лимонна кислота</a:t>
            </a:r>
            <a:r>
              <a:rPr lang="uk-UA" sz="2000" b="1" dirty="0"/>
              <a:t> — є у всіх цитрусових. У томатах міститься </a:t>
            </a:r>
            <a:r>
              <a:rPr lang="en-US" sz="2000" b="1" dirty="0"/>
              <a:t>E160</a:t>
            </a:r>
            <a:r>
              <a:rPr lang="uk-UA" sz="2000" b="1" dirty="0"/>
              <a:t>а — каротин, </a:t>
            </a:r>
            <a:r>
              <a:rPr lang="en-US" sz="2000" b="1" dirty="0"/>
              <a:t>E101 — </a:t>
            </a:r>
            <a:r>
              <a:rPr lang="uk-UA" sz="2000" b="1" dirty="0"/>
              <a:t>вітамін В2 рибофлавін. З морських водоростей виділяють </a:t>
            </a:r>
            <a:r>
              <a:rPr lang="en-US" sz="2000" b="1" dirty="0"/>
              <a:t>E400 — </a:t>
            </a:r>
            <a:r>
              <a:rPr lang="uk-UA" sz="2000" b="1" dirty="0"/>
              <a:t>альгінат натрію.</a:t>
            </a:r>
          </a:p>
        </p:txBody>
      </p:sp>
      <p:pic>
        <p:nvPicPr>
          <p:cNvPr id="6146" name="Picture 2" descr="C:\Users\SADFSA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5103193"/>
            <a:ext cx="2592288" cy="1607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DFSA\Desktop\inde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323">
            <a:off x="5158780" y="5077139"/>
            <a:ext cx="2743373" cy="15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764" y="17693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Класи харчових добавок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293" y="836712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E100—199 </a:t>
            </a:r>
            <a:r>
              <a:rPr lang="uk-UA" dirty="0"/>
              <a:t>Барвники. Підсилюють чи відновлюють колір продукту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E200—299 </a:t>
            </a:r>
            <a:r>
              <a:rPr lang="uk-UA" dirty="0">
                <a:hlinkClick r:id="rId2"/>
              </a:rPr>
              <a:t>Консерванти</a:t>
            </a:r>
            <a:r>
              <a:rPr lang="uk-UA" dirty="0"/>
              <a:t>. Підвищують термін збереження продуктів, захищають їх від </a:t>
            </a:r>
            <a:r>
              <a:rPr lang="uk-UA" dirty="0">
                <a:hlinkClick r:id="rId3"/>
              </a:rPr>
              <a:t>мікробів</a:t>
            </a:r>
            <a:r>
              <a:rPr lang="uk-UA" dirty="0"/>
              <a:t>, грибків, </a:t>
            </a:r>
            <a:r>
              <a:rPr lang="uk-UA" dirty="0">
                <a:hlinkClick r:id="rId4"/>
              </a:rPr>
              <a:t>бактеріофагів</a:t>
            </a:r>
            <a:r>
              <a:rPr lang="uk-UA" dirty="0"/>
              <a:t>, а також хімічно стерилізують добавки при дозріванні вин, </a:t>
            </a:r>
            <a:r>
              <a:rPr lang="uk-UA" dirty="0" err="1"/>
              <a:t>дезинфеканти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Антиокислювачі</a:t>
            </a:r>
            <a:r>
              <a:rPr lang="uk-UA" dirty="0"/>
              <a:t>. Захищають від окислення, наприклад від згіркнення </a:t>
            </a:r>
            <a:r>
              <a:rPr lang="uk-UA" dirty="0">
                <a:hlinkClick r:id="rId5"/>
              </a:rPr>
              <a:t>жирів</a:t>
            </a:r>
            <a:r>
              <a:rPr lang="uk-UA" dirty="0"/>
              <a:t> і зміни кольору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E400—499 </a:t>
            </a:r>
            <a:r>
              <a:rPr lang="uk-UA" dirty="0"/>
              <a:t>Стабілізатори. Зберігають задану консистенцію. </a:t>
            </a:r>
            <a:r>
              <a:rPr lang="uk-UA" dirty="0" err="1"/>
              <a:t>Загущувачі</a:t>
            </a:r>
            <a:r>
              <a:rPr lang="uk-UA" dirty="0"/>
              <a:t>. Підвищують в'язкість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E500—599 </a:t>
            </a:r>
            <a:r>
              <a:rPr lang="uk-UA" dirty="0">
                <a:hlinkClick r:id="rId6"/>
              </a:rPr>
              <a:t>Емульгатори</a:t>
            </a:r>
            <a:r>
              <a:rPr lang="uk-UA" dirty="0"/>
              <a:t>. Створюють однорідну суміш продуктів, що не змішуються, наприклад </a:t>
            </a:r>
            <a:r>
              <a:rPr lang="uk-UA" dirty="0">
                <a:hlinkClick r:id="rId7"/>
              </a:rPr>
              <a:t>води</a:t>
            </a:r>
            <a:r>
              <a:rPr lang="uk-UA" dirty="0"/>
              <a:t> й </a:t>
            </a:r>
            <a:r>
              <a:rPr lang="uk-UA" dirty="0">
                <a:hlinkClick r:id="rId8"/>
              </a:rPr>
              <a:t>олії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E600—699 </a:t>
            </a:r>
            <a:r>
              <a:rPr lang="uk-UA" dirty="0"/>
              <a:t>Підсилювачі смаку й аромату.</a:t>
            </a:r>
            <a:br>
              <a:rPr lang="uk-UA" dirty="0"/>
            </a:b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E900—999 </a:t>
            </a:r>
            <a:r>
              <a:rPr lang="uk-UA" dirty="0"/>
              <a:t>Піногасники. Запобігають утворенню піни чи знижують його рівень.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71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254" y="404664"/>
            <a:ext cx="82089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Найнебезпечнішими для людини і забороненими харчовими добавками є</a:t>
            </a:r>
            <a:r>
              <a:rPr lang="uk-UA" sz="2800" b="1" dirty="0" smtClean="0"/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uk-UA" sz="2000" b="1" dirty="0" smtClean="0"/>
              <a:t>червоний </a:t>
            </a:r>
            <a:r>
              <a:rPr lang="uk-UA" sz="2000" b="1" dirty="0"/>
              <a:t>барвник (Е 212</a:t>
            </a:r>
            <a:r>
              <a:rPr lang="uk-UA" sz="2000" b="1" dirty="0" smtClean="0"/>
              <a:t>);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2000" b="1" dirty="0" smtClean="0"/>
              <a:t>амарант </a:t>
            </a:r>
            <a:r>
              <a:rPr lang="uk-UA" sz="2000" b="1" dirty="0"/>
              <a:t>(Е 123</a:t>
            </a:r>
            <a:r>
              <a:rPr lang="uk-UA" sz="2000" b="1" dirty="0" smtClean="0"/>
              <a:t>);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2000" b="1" dirty="0" smtClean="0"/>
              <a:t>консервант </a:t>
            </a:r>
            <a:r>
              <a:rPr lang="uk-UA" sz="2000" b="1" dirty="0"/>
              <a:t>формальдегід (Е 240</a:t>
            </a:r>
            <a:r>
              <a:rPr lang="uk-UA" sz="2000" b="1" dirty="0" smtClean="0"/>
              <a:t>);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2000" b="1" dirty="0" err="1" smtClean="0"/>
              <a:t>бромат</a:t>
            </a:r>
            <a:r>
              <a:rPr lang="uk-UA" sz="2000" b="1" dirty="0" smtClean="0"/>
              <a:t> </a:t>
            </a:r>
            <a:r>
              <a:rPr lang="uk-UA" sz="2000" b="1" dirty="0"/>
              <a:t>калію (Е 924а) – для покращення борошна і хліба</a:t>
            </a:r>
            <a:r>
              <a:rPr lang="uk-UA" sz="2000" b="1" dirty="0" smtClean="0"/>
              <a:t>;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2000" b="1" dirty="0" err="1" smtClean="0"/>
              <a:t>бромат</a:t>
            </a:r>
            <a:r>
              <a:rPr lang="uk-UA" sz="2000" b="1" dirty="0" smtClean="0"/>
              <a:t> </a:t>
            </a:r>
            <a:r>
              <a:rPr lang="uk-UA" sz="2000" b="1" dirty="0"/>
              <a:t>кальцію (Е 924) – для покращення борошна і </a:t>
            </a:r>
            <a:r>
              <a:rPr lang="uk-UA" sz="2000" b="1" dirty="0" smtClean="0"/>
              <a:t>хліби;</a:t>
            </a:r>
            <a:br>
              <a:rPr lang="uk-UA" sz="2000" b="1" dirty="0" smtClean="0"/>
            </a:br>
            <a:endParaRPr lang="uk-UA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uk-UA" sz="2000" b="1" dirty="0" smtClean="0"/>
              <a:t>алюміній </a:t>
            </a:r>
            <a:r>
              <a:rPr lang="uk-UA" sz="2000" b="1" dirty="0"/>
              <a:t>(Е 173) – барвник.</a:t>
            </a:r>
            <a:r>
              <a:rPr lang="uk-UA" sz="2000" dirty="0"/>
              <a:t/>
            </a:r>
            <a:br>
              <a:rPr lang="uk-UA" sz="2000" dirty="0"/>
            </a:br>
            <a:endParaRPr lang="uk-UA" dirty="0"/>
          </a:p>
        </p:txBody>
      </p:sp>
      <p:pic>
        <p:nvPicPr>
          <p:cNvPr id="5122" name="Picture 2" descr="C:\Users\SADFSA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548">
            <a:off x="4911303" y="4528458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84086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харчові</a:t>
            </a:r>
            <a:r>
              <a:rPr lang="ru-RU" sz="2800" b="1" dirty="0"/>
              <a:t> Е добавки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розділити</a:t>
            </a:r>
            <a:r>
              <a:rPr lang="ru-RU" sz="2800" b="1" dirty="0"/>
              <a:t> на </a:t>
            </a:r>
            <a:r>
              <a:rPr lang="ru-RU" sz="2800" b="1" dirty="0" err="1"/>
              <a:t>наступні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b="1" u="sng" dirty="0" smtClean="0"/>
              <a:t>:</a:t>
            </a:r>
            <a:endParaRPr lang="ru-RU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(</a:t>
            </a:r>
            <a:r>
              <a:rPr lang="uk-UA" sz="2000" b="1" dirty="0"/>
              <a:t>Е 100-182);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консерванти </a:t>
            </a:r>
            <a:r>
              <a:rPr lang="uk-UA" sz="2000" b="1" dirty="0"/>
              <a:t>(Е 200-283);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антиокислювачі </a:t>
            </a:r>
            <a:r>
              <a:rPr lang="uk-UA" sz="2000" b="1" dirty="0"/>
              <a:t>(Е 300-321);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кислоти</a:t>
            </a:r>
            <a:r>
              <a:rPr lang="uk-UA" sz="2000" b="1" dirty="0"/>
              <a:t>, підстави і солі</a:t>
            </a:r>
            <a:r>
              <a:rPr lang="uk-UA" sz="2000" b="1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/>
              <a:t>харчові добавки, які перешкоджають злежуванню і </a:t>
            </a:r>
            <a:r>
              <a:rPr lang="uk-UA" sz="2000" b="1" dirty="0" err="1"/>
              <a:t>комкованию</a:t>
            </a:r>
            <a:r>
              <a:rPr lang="uk-UA" sz="2000" b="1" dirty="0"/>
              <a:t>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стабілізатори </a:t>
            </a:r>
            <a:r>
              <a:rPr lang="uk-UA" sz="2000" b="1" dirty="0"/>
              <a:t>консистенції, </a:t>
            </a:r>
            <a:r>
              <a:rPr lang="uk-UA" sz="2000" b="1" dirty="0" err="1"/>
              <a:t>эмульгаторы</a:t>
            </a:r>
            <a:r>
              <a:rPr lang="uk-UA" sz="2000" b="1" dirty="0"/>
              <a:t>, </a:t>
            </a:r>
            <a:r>
              <a:rPr lang="uk-UA" sz="2000" b="1" dirty="0" err="1"/>
              <a:t>загустители</a:t>
            </a:r>
            <a:r>
              <a:rPr lang="uk-UA" sz="2000" b="1" dirty="0"/>
              <a:t>, </a:t>
            </a:r>
            <a:r>
              <a:rPr lang="uk-UA" sz="2000" b="1" dirty="0" err="1"/>
              <a:t>текстураторы</a:t>
            </a:r>
            <a:r>
              <a:rPr lang="uk-UA" sz="2000" b="1" dirty="0"/>
              <a:t> і сполучні агенти (Е 400-482);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err="1" smtClean="0"/>
              <a:t>улучшители</a:t>
            </a:r>
            <a:r>
              <a:rPr lang="uk-UA" sz="2000" b="1" dirty="0" smtClean="0"/>
              <a:t> </a:t>
            </a:r>
            <a:r>
              <a:rPr lang="uk-UA" sz="2000" b="1" dirty="0"/>
              <a:t>для борошна і хліба;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фіксатори </a:t>
            </a:r>
            <a:r>
              <a:rPr lang="uk-UA" sz="2000" b="1" dirty="0" err="1"/>
              <a:t>кольру</a:t>
            </a:r>
            <a:r>
              <a:rPr lang="uk-UA" sz="2000" b="1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/>
              <a:t>харчові добавки, що підсилюють і змінюють смак і аромат харчового продукту (Е 620-І642);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err="1" smtClean="0"/>
              <a:t>Підсолоджувачі</a:t>
            </a:r>
            <a:r>
              <a:rPr lang="uk-UA" sz="2000" b="1" dirty="0"/>
              <a:t>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наповнювачі </a:t>
            </a:r>
            <a:r>
              <a:rPr lang="uk-UA" sz="2000" b="1" dirty="0"/>
              <a:t>(носії і розчинники); </a:t>
            </a:r>
            <a:endParaRPr lang="uk-U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ароматизатори</a:t>
            </a:r>
            <a:endParaRPr lang="ru-RU" b="1" dirty="0">
              <a:effectLst/>
            </a:endParaRPr>
          </a:p>
        </p:txBody>
      </p:sp>
      <p:pic>
        <p:nvPicPr>
          <p:cNvPr id="2050" name="Picture 2" descr="C:\Users\SADFSA\Desktop\234469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21">
            <a:off x="6463821" y="1031714"/>
            <a:ext cx="2099857" cy="1938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640960" cy="4611960"/>
          </a:xfrm>
        </p:spPr>
        <p:txBody>
          <a:bodyPr>
            <a:normAutofit lnSpcReduction="10000"/>
          </a:bodyPr>
          <a:lstStyle/>
          <a:p>
            <a:r>
              <a:rPr lang="uk-UA" sz="2000" b="1" i="0" dirty="0" smtClean="0"/>
              <a:t>Існування </a:t>
            </a:r>
            <a:r>
              <a:rPr lang="uk-UA" sz="2000" b="1" i="0" dirty="0"/>
              <a:t>і значення вітамінів для життя встановив у кінці минулого століття російський лікар М. І. Лунін (1881). Провівши численні досліди, він виявив, що білі миші, яких він годував натуральним коров’ячим молоком, добре росли і були здорові, а миші, яких він годував окремо всіма речовинами, що входили до складу молока, – білками, жирами, молочним цукром і мінеральними речовинами, гинули. Ці досліди дали можливість Луніну Зробити важливий висновок, що до складу молока, крім відомих уже хімічних речовин, входять ще якісь невідомі, але дуже необхідні для життя елементи.</a:t>
            </a:r>
            <a:br>
              <a:rPr lang="uk-UA" sz="2000" b="1" i="0" dirty="0"/>
            </a:br>
            <a:r>
              <a:rPr lang="uk-UA" sz="2000" b="1" i="0" dirty="0"/>
              <a:t/>
            </a:r>
            <a:br>
              <a:rPr lang="uk-UA" sz="2000" b="1" i="0" dirty="0"/>
            </a:br>
            <a:r>
              <a:rPr lang="uk-UA" sz="2000" b="1" i="0" dirty="0"/>
              <a:t>Пізніше польський хімік К. </a:t>
            </a:r>
            <a:r>
              <a:rPr lang="uk-UA" sz="2000" b="1" i="0" dirty="0" err="1"/>
              <a:t>Функ</a:t>
            </a:r>
            <a:r>
              <a:rPr lang="uk-UA" sz="2000" b="1" i="0" dirty="0"/>
              <a:t> (1912) назві біологічно активну речовину, яку виділили із рисових висівок вітаміном, бо вона містила в своїй молекулі аміногруп. Ця назва збереглась цього часу, хоч азот міститься не в усіх вітамінах. </a:t>
            </a:r>
            <a:r>
              <a:rPr lang="uk-UA" sz="2000" b="1" i="0" dirty="0" err="1"/>
              <a:t>Функ</a:t>
            </a:r>
            <a:r>
              <a:rPr lang="uk-UA" sz="2000" b="1" i="0" dirty="0"/>
              <a:t> висловив припущення, що причина захворювань на бері-бері, цингу, пелагру, рахіт – нестача в організмі тих чи інших вітамінів. Він запропонував називати ці хвороби «авітамінозами».</a:t>
            </a:r>
            <a:endParaRPr lang="uk-UA" b="1" i="0" dirty="0"/>
          </a:p>
        </p:txBody>
      </p:sp>
    </p:spTree>
    <p:extLst>
      <p:ext uri="{BB962C8B-B14F-4D97-AF65-F5344CB8AC3E}">
        <p14:creationId xmlns:p14="http://schemas.microsoft.com/office/powerpoint/2010/main" val="3454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Е добавками  можна розділити на кілька категорій</a:t>
            </a:r>
            <a:r>
              <a:rPr lang="uk-UA" sz="2800" b="1" dirty="0" smtClean="0"/>
              <a:t>:</a:t>
            </a:r>
          </a:p>
          <a:p>
            <a:pPr algn="ctr"/>
            <a:endParaRPr lang="uk-UA" sz="2800" b="1" dirty="0"/>
          </a:p>
          <a:p>
            <a:pPr>
              <a:buFont typeface="Arial"/>
              <a:buChar char="•"/>
            </a:pPr>
            <a:r>
              <a:rPr lang="uk-UA" sz="2000" b="1" dirty="0"/>
              <a:t>Заборонені Е добавки — (103, 105, 111, 125, 126, 130, 152;)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Небезпечні Е </a:t>
            </a:r>
            <a:r>
              <a:rPr lang="uk-UA" sz="2000" b="1" dirty="0" err="1"/>
              <a:t>добавки-</a:t>
            </a:r>
            <a:r>
              <a:rPr lang="uk-UA" sz="2000" b="1" dirty="0"/>
              <a:t>  (102, 110, 120, 124, 127;)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Консерванти і </a:t>
            </a:r>
            <a:r>
              <a:rPr lang="uk-UA" sz="2000" b="1" dirty="0" err="1"/>
              <a:t>эмульгатори</a:t>
            </a:r>
            <a:r>
              <a:rPr lang="uk-UA" sz="2000" b="1" dirty="0"/>
              <a:t>, що сприяють виникненню ракових </a:t>
            </a:r>
            <a:r>
              <a:rPr lang="uk-UA" sz="2000" b="1" dirty="0" err="1"/>
              <a:t>захворювань.-</a:t>
            </a:r>
            <a:r>
              <a:rPr lang="uk-UA" sz="2000" b="1" dirty="0"/>
              <a:t> (103, 105, 130, 131, 142, 210, 211, 212, 213, 215, 214, 216, 217, 240, 330, 447)</a:t>
            </a:r>
          </a:p>
          <a:p>
            <a:pPr>
              <a:buFont typeface="Arial"/>
              <a:buChar char="•"/>
            </a:pPr>
            <a:r>
              <a:rPr lang="uk-UA" sz="2000" b="1" dirty="0" err="1"/>
              <a:t>Ємульгатори</a:t>
            </a:r>
            <a:r>
              <a:rPr lang="uk-UA" sz="2000" b="1" dirty="0"/>
              <a:t>, шкідливі для шкіри — (230, 231, 232, 238)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Е добавки, що приводять до виникнення висипки —  (311, 312, 313)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Консерванти і </a:t>
            </a:r>
            <a:r>
              <a:rPr lang="uk-UA" sz="2000" b="1" dirty="0" err="1"/>
              <a:t>эмульгатори</a:t>
            </a:r>
            <a:r>
              <a:rPr lang="uk-UA" sz="2000" b="1" dirty="0"/>
              <a:t>, здатні викликати розлад шлунка —  (320, 221, 222, 223, 224, 225, 226; 322, 338, 339, 340, 341, 311, 407, 450, 461, 462, 463, 464, 465, 466)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Е добавки, здатні викликати порушення тиску — (250 і 251)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Е добавки, що підвищують рівень холестерину в крові — (320 і 321)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Е добавки, що викликають алергію — (230, 231, 232, 239, 311, 312, 313)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Е добавки, здатні викликати хвороби печінки – ( 171, 172, 173, 320, 321, 322)</a:t>
            </a:r>
          </a:p>
          <a:p>
            <a:pPr>
              <a:buFont typeface="Arial"/>
              <a:buChar char="•"/>
            </a:pPr>
            <a:r>
              <a:rPr lang="uk-UA" sz="2000" b="1" dirty="0"/>
              <a:t>підозрілі Е добавки – (104, 122, 141, 150, 171, 173, 180, 241, 477)</a:t>
            </a:r>
            <a:endParaRPr lang="uk-UA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54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5608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Е-добавки</a:t>
            </a:r>
            <a:endParaRPr lang="uk-UA" sz="3200" b="1" dirty="0" smtClean="0"/>
          </a:p>
          <a:p>
            <a:r>
              <a:rPr lang="uk-UA" sz="2400" b="1" i="1" dirty="0" smtClean="0"/>
              <a:t>Е-добавки</a:t>
            </a:r>
            <a:r>
              <a:rPr lang="uk-UA" sz="2400" b="1" dirty="0" smtClean="0"/>
              <a:t> </a:t>
            </a:r>
            <a:r>
              <a:rPr lang="uk-UA" sz="2400" b="1" dirty="0"/>
              <a:t>застосовують для того, щоб додати продуктам більше апетитний вигляд, смак і запах. Спочатку використалися природні харчові добавки, виготовлені з натуральних продуктів, наприклад рослинні приправи.</a:t>
            </a:r>
          </a:p>
          <a:p>
            <a:r>
              <a:rPr lang="uk-UA" sz="2400" b="1" dirty="0"/>
              <a:t>З розвитком хімії стали виготовляти Е добавки. З’явилися такі синтетичні Е добавки, як барвники, консерванти, </a:t>
            </a:r>
            <a:r>
              <a:rPr lang="uk-UA" sz="2400" b="1" dirty="0" err="1"/>
              <a:t>загущувачі</a:t>
            </a:r>
            <a:r>
              <a:rPr lang="uk-UA" sz="2400" b="1" dirty="0"/>
              <a:t>, стабілізатори, антиокислювачі, нейтралізатори і т.п.</a:t>
            </a:r>
          </a:p>
          <a:p>
            <a:r>
              <a:rPr lang="uk-UA" sz="2400" b="1" dirty="0"/>
              <a:t>Вітаміни і мікроелементи, що додають у продукти і підвищувальну їхню цінність, не відносяться до Е добавок</a:t>
            </a:r>
            <a:r>
              <a:rPr lang="uk-UA" sz="2400" b="1" dirty="0" smtClean="0"/>
              <a:t>.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/>
              <a:t>На початку </a:t>
            </a:r>
            <a:r>
              <a:rPr lang="en-US" sz="2400" b="1" dirty="0"/>
              <a:t>XX </a:t>
            </a:r>
            <a:r>
              <a:rPr lang="uk-UA" sz="2400" b="1" dirty="0"/>
              <a:t>ст. харчові добавки широко використовувалися при випічці хлібобулочних і кондитерських виробів, а також у виробництві ковбас, консервів і прохолодних напоїв.</a:t>
            </a:r>
            <a:endParaRPr lang="uk-UA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18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5043"/>
            <a:ext cx="777686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У цей час більшість продуктів на прилавках магазинів містять </a:t>
            </a:r>
            <a:r>
              <a:rPr lang="uk-UA" sz="2400" b="1" dirty="0" smtClean="0"/>
              <a:t>синтетичні</a:t>
            </a:r>
            <a:r>
              <a:rPr lang="uk-UA" sz="2400" b="1" i="1" dirty="0"/>
              <a:t> Е-добавки .</a:t>
            </a:r>
            <a:r>
              <a:rPr lang="uk-UA" sz="2400" b="1" dirty="0" smtClean="0"/>
              <a:t>У </a:t>
            </a:r>
            <a:r>
              <a:rPr lang="uk-UA" sz="2400" b="1" dirty="0"/>
              <a:t>зв’язку із цим кожна людина у рік з’їдає близько 2,5 кг речовин, що створюють ілюзію насичення при вживанні продуктів харчування. Щороку з’являються тисячі нових продуктів, для яких спеціально розробляється комплекс Е добавок</a:t>
            </a:r>
            <a:r>
              <a:rPr lang="uk-UA" sz="2400" b="1" dirty="0" smtClean="0"/>
              <a:t>.</a:t>
            </a:r>
            <a:r>
              <a:rPr lang="uk-UA" sz="2400" b="1" dirty="0"/>
              <a:t> Крім того, харчові добавки, виготовлені з натуральних компонентів, не менш, а іноді і більше шкідливі, чим синтетичні, тому що часто містять у собі сторонні домішки. Адже цим природу не обдуриш.</a:t>
            </a:r>
          </a:p>
          <a:p>
            <a:r>
              <a:rPr lang="uk-UA" sz="2400" b="1" dirty="0"/>
              <a:t>Натуральні харчові добавки одержують шляхом білкових реакцій, процесів ферментації і із грибкових культур. Отриманих е добавок за допомогою ферментації, можна віднести речовини, що містять концентровані заходи свіжих вершків, сиру, </a:t>
            </a:r>
            <a:r>
              <a:rPr lang="uk-UA" sz="2400" b="1" dirty="0" smtClean="0"/>
              <a:t>шашликового </a:t>
            </a:r>
            <a:r>
              <a:rPr lang="uk-UA" sz="2400" b="1" dirty="0"/>
              <a:t>диму і т.п.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94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DFS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76264" cy="3344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DFS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606">
            <a:off x="3179585" y="239390"/>
            <a:ext cx="2324100" cy="1971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DFSA\Desktop\130130_dobavky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933">
            <a:off x="6069208" y="338166"/>
            <a:ext cx="2717686" cy="1924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SADFS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08" y="4715284"/>
            <a:ext cx="2552700" cy="1790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ADFS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1" y="4729148"/>
            <a:ext cx="2656534" cy="1762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SADFSA\Desktop\vitam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98820"/>
            <a:ext cx="3619499" cy="1909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5013176"/>
            <a:ext cx="2073348" cy="1473098"/>
          </a:xfrm>
        </p:spPr>
        <p:txBody>
          <a:bodyPr>
            <a:normAutofit/>
          </a:bodyPr>
          <a:lstStyle/>
          <a:p>
            <a:pPr algn="r"/>
            <a:r>
              <a:rPr lang="uk-UA" sz="1400" dirty="0" smtClean="0"/>
              <a:t>Презентація </a:t>
            </a:r>
            <a:br>
              <a:rPr lang="uk-UA" sz="1400" dirty="0" smtClean="0"/>
            </a:br>
            <a:r>
              <a:rPr lang="uk-UA" sz="1400" dirty="0" smtClean="0"/>
              <a:t>з хімії</a:t>
            </a:r>
            <a:br>
              <a:rPr lang="uk-UA" sz="1400" dirty="0" smtClean="0"/>
            </a:br>
            <a:r>
              <a:rPr lang="uk-UA" sz="1400" dirty="0" smtClean="0"/>
              <a:t>підготувала </a:t>
            </a:r>
            <a:br>
              <a:rPr lang="uk-UA" sz="1400" dirty="0" smtClean="0"/>
            </a:br>
            <a:r>
              <a:rPr lang="uk-UA" sz="1400" dirty="0" err="1" smtClean="0"/>
              <a:t>Куровська</a:t>
            </a:r>
            <a:r>
              <a:rPr lang="uk-UA" sz="1400" dirty="0" smtClean="0"/>
              <a:t> Тетяна </a:t>
            </a:r>
            <a:br>
              <a:rPr lang="uk-UA" sz="1400" dirty="0" smtClean="0"/>
            </a:br>
            <a:endParaRPr lang="uk-UA" sz="1200" dirty="0"/>
          </a:p>
        </p:txBody>
      </p:sp>
      <p:pic>
        <p:nvPicPr>
          <p:cNvPr id="22530" name="Picture 2" descr="C:\Users\SADFS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966">
            <a:off x="641571" y="666795"/>
            <a:ext cx="2733675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ADFSA\Desktop\images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522">
            <a:off x="5724128" y="2924944"/>
            <a:ext cx="2419350" cy="1895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SADFSA\Desktop\images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228">
            <a:off x="2411760" y="3311369"/>
            <a:ext cx="2446320" cy="1853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SADFS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9632"/>
            <a:ext cx="229552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2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88640"/>
            <a:ext cx="6172199" cy="1224136"/>
          </a:xfrm>
        </p:spPr>
        <p:txBody>
          <a:bodyPr/>
          <a:lstStyle/>
          <a:p>
            <a:pPr algn="ctr"/>
            <a:r>
              <a:rPr lang="uk-UA" sz="3200" b="1" dirty="0" smtClean="0"/>
              <a:t>Поняття про вітаміни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24936" cy="5256584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Вітаміни -  низькомолекулярні органічні сполуки різних класів,які в невеликих кількостях, але неодмінно потрібні для забезпечення нормальної життєдіяльності організмів.</a:t>
            </a:r>
          </a:p>
          <a:p>
            <a:r>
              <a:rPr lang="uk-UA" sz="2400" b="1" dirty="0" smtClean="0"/>
              <a:t>Вітаміни необхідні для життєдіяльності людини і тварин.</a:t>
            </a:r>
          </a:p>
          <a:p>
            <a:r>
              <a:rPr lang="uk-UA" sz="2400" b="1" dirty="0" smtClean="0"/>
              <a:t>Ще півтора століття тому про вітаміни й гадки не мали, однак наслідки  їх нестачі, що призводили до тяжких захворювань на рахіт, курячу сліпоту, цингу та деякі інші, були відомі.</a:t>
            </a:r>
          </a:p>
          <a:p>
            <a:r>
              <a:rPr lang="uk-UA" sz="2400" b="1" dirty="0" smtClean="0"/>
              <a:t>До вітамінів належать понад 20 органічних речовин природнього походження. Вітаміни окрім назви мають умовні позначення великими літерами латинського алфавіту.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7624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Вітаміни є незамінними елементами, необхідними для росту, розвитку й життєдіяльності людини. Більшість вітамінів в організмі не синтезується, джерелом їх звичайно є зовнішнє середовище (харчові продукти рослинного й тваринного походження, мікроорганізми — нормальні мешканці ШКТ). Нестача вітамінів в організмі (вітамінна недостатність) може бути наслідком низького вмісту вітамінів у їжі, порушення їх усмоктування ( при патологічних змінах травного тракту). Підвищена потреба у вітамінах виникає в період інтенсивного зростання, у літньому віці, при вагітності, годівлі грудьми, важкій фізичній праці, при інтенсивних заняттях спортом. У таких випадках необхідно вживати вітамінні препарати — лікарські засоби, діючою речовиною  яких є вітаміни або їх більш активні аналоги (коферменти). Вітамінні препарати отримують із природної сировини або синтетичним шляхом.</a:t>
            </a:r>
          </a:p>
        </p:txBody>
      </p:sp>
    </p:spTree>
    <p:extLst>
      <p:ext uri="{BB962C8B-B14F-4D97-AF65-F5344CB8AC3E}">
        <p14:creationId xmlns:p14="http://schemas.microsoft.com/office/powerpoint/2010/main" val="24417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552728"/>
          </a:xfrm>
        </p:spPr>
        <p:txBody>
          <a:bodyPr/>
          <a:lstStyle/>
          <a:p>
            <a:pPr algn="ctr"/>
            <a:r>
              <a:rPr lang="uk-UA" sz="1800" b="1" dirty="0" smtClean="0">
                <a:latin typeface="+mn-lt"/>
              </a:rPr>
              <a:t>Вітаміни та потреба в них дорослого організму</a:t>
            </a:r>
            <a:br>
              <a:rPr lang="uk-UA" sz="1800" b="1" dirty="0" smtClean="0">
                <a:latin typeface="+mn-lt"/>
              </a:rPr>
            </a:br>
            <a:endParaRPr lang="uk-UA" sz="1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273110"/>
                  </p:ext>
                </p:extLst>
              </p:nvPr>
            </p:nvGraphicFramePr>
            <p:xfrm>
              <a:off x="1475656" y="908720"/>
              <a:ext cx="6192687" cy="5561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4229"/>
                    <a:gridCol w="2064229"/>
                    <a:gridCol w="2064229"/>
                  </a:tblGrid>
                  <a:tr h="6638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Позначення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Назва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Середня добова норма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537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Аскорбінова</a:t>
                          </a:r>
                          <a:r>
                            <a:rPr lang="uk-UA" sz="1400" baseline="0" dirty="0" smtClean="0"/>
                            <a:t> кислота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100-200 мг</a:t>
                          </a:r>
                        </a:p>
                        <a:p>
                          <a:r>
                            <a:rPr lang="uk-UA" sz="1800" dirty="0" smtClean="0"/>
                            <a:t>(лікувальна</a:t>
                          </a:r>
                          <a:r>
                            <a:rPr lang="uk-UA" sz="1800" baseline="0" dirty="0" smtClean="0"/>
                            <a:t> доза до 2г.)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793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В</m:t>
                                    </m:r>
                                  </m:e>
                                  <m:sub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Тіамін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1,1</a:t>
                          </a:r>
                          <a:r>
                            <a:rPr lang="uk-UA" sz="1800" baseline="0" dirty="0" smtClean="0"/>
                            <a:t> – 1,5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793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В</m:t>
                                    </m:r>
                                  </m:e>
                                  <m:sub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Рибофлавін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 – 3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В</m:t>
                                    </m:r>
                                  </m:e>
                                  <m:sub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Піридоксин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2 – 2,2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В</m:t>
                                    </m:r>
                                  </m:e>
                                  <m:sub>
                                    <m:r>
                                      <a:rPr lang="uk-UA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err="1" smtClean="0"/>
                            <a:t>Ціанкобаламін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3 </a:t>
                          </a:r>
                          <a:r>
                            <a:rPr lang="uk-UA" sz="1800" dirty="0" err="1" smtClean="0"/>
                            <a:t>мкг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537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РР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err="1" smtClean="0"/>
                            <a:t>Ніацин</a:t>
                          </a:r>
                          <a:r>
                            <a:rPr lang="uk-UA" sz="1400" dirty="0" smtClean="0"/>
                            <a:t>, нікотинова кислота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20 – 25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Біотин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150</a:t>
                          </a:r>
                          <a:r>
                            <a:rPr lang="uk-UA" sz="1800" baseline="0" dirty="0" smtClean="0"/>
                            <a:t> – 200 </a:t>
                          </a:r>
                          <a:r>
                            <a:rPr lang="uk-UA" sz="1800" baseline="0" dirty="0" err="1" smtClean="0"/>
                            <a:t>мкг</a:t>
                          </a:r>
                          <a:r>
                            <a:rPr lang="uk-UA" sz="1800" baseline="0" dirty="0" smtClean="0"/>
                            <a:t>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Нафтохінони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0,5</a:t>
                          </a:r>
                          <a:r>
                            <a:rPr lang="uk-UA" sz="1800" baseline="0" dirty="0" smtClean="0"/>
                            <a:t>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Ретинол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err="1" smtClean="0"/>
                            <a:t>Тальциферол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10 – 25 </a:t>
                          </a:r>
                          <a:r>
                            <a:rPr lang="uk-UA" sz="1800" dirty="0" err="1" smtClean="0"/>
                            <a:t>мкг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79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Токоферол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10 мг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273110"/>
                  </p:ext>
                </p:extLst>
              </p:nvPr>
            </p:nvGraphicFramePr>
            <p:xfrm>
              <a:off x="1475656" y="908720"/>
              <a:ext cx="6192687" cy="5561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4229"/>
                    <a:gridCol w="2064229"/>
                    <a:gridCol w="2064229"/>
                  </a:tblGrid>
                  <a:tr h="6638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Позначення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Назва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Середня добова норма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Аскорбінова</a:t>
                          </a:r>
                          <a:r>
                            <a:rPr lang="uk-UA" sz="1400" baseline="0" dirty="0" smtClean="0"/>
                            <a:t> кислота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100-200 мг</a:t>
                          </a:r>
                        </a:p>
                        <a:p>
                          <a:r>
                            <a:rPr lang="uk-UA" sz="1800" dirty="0" smtClean="0"/>
                            <a:t>(лікувальна</a:t>
                          </a:r>
                          <a:r>
                            <a:rPr lang="uk-UA" sz="1800" baseline="0" dirty="0" smtClean="0"/>
                            <a:t> доза до 2г.)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79359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25806" r="-199705" b="-97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Тіамін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1,1</a:t>
                          </a:r>
                          <a:r>
                            <a:rPr lang="uk-UA" sz="1800" baseline="0" dirty="0" smtClean="0"/>
                            <a:t> – 1,5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79359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25806" r="-199705" b="-87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Рибофлавін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 – 3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15873" r="-199705" b="-7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Піридоксин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2 – 2,2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15873" r="-199705" b="-6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err="1" smtClean="0"/>
                            <a:t>Ціанкобаламін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3 </a:t>
                          </a:r>
                          <a:r>
                            <a:rPr lang="uk-UA" sz="1800" dirty="0" err="1" smtClean="0"/>
                            <a:t>мкг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537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РР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err="1" smtClean="0"/>
                            <a:t>Ніацин</a:t>
                          </a:r>
                          <a:r>
                            <a:rPr lang="uk-UA" sz="1400" dirty="0" smtClean="0"/>
                            <a:t>, нікотинова кислота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20 – 25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Н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Біотин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150</a:t>
                          </a:r>
                          <a:r>
                            <a:rPr lang="uk-UA" sz="1800" baseline="0" dirty="0" smtClean="0"/>
                            <a:t> – 200 </a:t>
                          </a:r>
                          <a:r>
                            <a:rPr lang="uk-UA" sz="1800" baseline="0" dirty="0" err="1" smtClean="0"/>
                            <a:t>мкг</a:t>
                          </a:r>
                          <a:r>
                            <a:rPr lang="uk-UA" sz="1800" baseline="0" dirty="0" smtClean="0"/>
                            <a:t>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Нафтохінони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0,5</a:t>
                          </a:r>
                          <a:r>
                            <a:rPr lang="uk-UA" sz="1800" baseline="0" dirty="0" smtClean="0"/>
                            <a:t>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А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Ретинол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 мг.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84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err="1" smtClean="0"/>
                            <a:t>Тальциферол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10 – 25 </a:t>
                          </a:r>
                          <a:r>
                            <a:rPr lang="uk-UA" sz="1800" dirty="0" err="1" smtClean="0"/>
                            <a:t>мкг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  <a:tr h="379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400" dirty="0" smtClean="0"/>
                            <a:t>Токоферол</a:t>
                          </a:r>
                          <a:endParaRPr lang="uk-U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dirty="0" smtClean="0"/>
                            <a:t>10 мг</a:t>
                          </a:r>
                          <a:endParaRPr lang="uk-UA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56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/>
              <a:t>Вітамін В</a:t>
            </a:r>
            <a:r>
              <a:rPr lang="uk-UA" sz="2800" b="1" i="1" baseline="-25000" dirty="0"/>
              <a:t>1</a:t>
            </a:r>
            <a:endParaRPr lang="uk-UA" sz="2800" b="1" i="1" dirty="0" smtClean="0"/>
          </a:p>
          <a:p>
            <a:endParaRPr lang="uk-UA" sz="2000" b="1" dirty="0"/>
          </a:p>
          <a:p>
            <a:r>
              <a:rPr lang="uk-UA" sz="2000" b="1" dirty="0" smtClean="0"/>
              <a:t>Вітамін </a:t>
            </a:r>
            <a:r>
              <a:rPr lang="uk-UA" sz="2000" b="1" dirty="0"/>
              <a:t>В</a:t>
            </a:r>
            <a:r>
              <a:rPr lang="uk-UA" sz="2000" b="1" baseline="-25000" dirty="0"/>
              <a:t>1</a:t>
            </a:r>
            <a:r>
              <a:rPr lang="uk-UA" sz="2000" b="1" dirty="0"/>
              <a:t> (тіамін) міститься в дріжджах, зародках і оболонках пшениці, вівса, гречки, а також у хлібі, виготовленому з борошна простого помелу. Добова потреба дорослої людини у вітаміні В</a:t>
            </a:r>
            <a:r>
              <a:rPr lang="uk-UA" sz="2000" b="1" baseline="-25000" dirty="0"/>
              <a:t>1</a:t>
            </a:r>
            <a:r>
              <a:rPr lang="uk-UA" sz="2000" b="1" dirty="0"/>
              <a:t> складає 1,5–2 мг. Препарати групи вітаміну В</a:t>
            </a:r>
            <a:r>
              <a:rPr lang="uk-UA" sz="2000" b="1" baseline="-25000" dirty="0"/>
              <a:t>1</a:t>
            </a:r>
            <a:r>
              <a:rPr lang="uk-UA" sz="2000" b="1" dirty="0"/>
              <a:t> є не тільки специфічними "</a:t>
            </a:r>
            <a:r>
              <a:rPr lang="uk-UA" sz="2000" b="1" dirty="0" err="1"/>
              <a:t>антигіповітамінозними</a:t>
            </a:r>
            <a:r>
              <a:rPr lang="uk-UA" sz="2000" b="1" dirty="0"/>
              <a:t>" засобами. Вони активно впливають на різні функції організму, втручаючись в обмін речовин і в нервово-рефлекторну регуляцію, впливають на проведення нервового збудження в </a:t>
            </a:r>
            <a:r>
              <a:rPr lang="uk-UA" sz="2000" b="1" dirty="0" err="1"/>
              <a:t>холінергічних</a:t>
            </a:r>
            <a:r>
              <a:rPr lang="uk-UA" sz="2000" b="1" dirty="0"/>
              <a:t> </a:t>
            </a:r>
            <a:r>
              <a:rPr lang="uk-UA" sz="2000" b="1" dirty="0" err="1"/>
              <a:t>синапсах</a:t>
            </a:r>
            <a:r>
              <a:rPr lang="uk-UA" sz="2000" b="1" dirty="0"/>
              <a:t>. Активною (</a:t>
            </a:r>
            <a:r>
              <a:rPr lang="uk-UA" sz="2000" b="1" dirty="0" err="1"/>
              <a:t>коферментною</a:t>
            </a:r>
            <a:r>
              <a:rPr lang="uk-UA" sz="2000" b="1" dirty="0"/>
              <a:t>) формою вітаміну В</a:t>
            </a:r>
            <a:r>
              <a:rPr lang="uk-UA" sz="2000" b="1" baseline="-25000" dirty="0"/>
              <a:t>1</a:t>
            </a:r>
            <a:r>
              <a:rPr lang="uk-UA" sz="2000" b="1" dirty="0"/>
              <a:t> є його </a:t>
            </a:r>
            <a:r>
              <a:rPr lang="uk-UA" sz="2000" b="1" dirty="0" err="1"/>
              <a:t>фосфорильоване</a:t>
            </a:r>
            <a:r>
              <a:rPr lang="uk-UA" sz="2000" b="1" dirty="0"/>
              <a:t> похідне — </a:t>
            </a:r>
            <a:r>
              <a:rPr lang="uk-UA" sz="2000" b="1" dirty="0" err="1"/>
              <a:t>тіаміндифосфат</a:t>
            </a:r>
            <a:r>
              <a:rPr lang="uk-UA" sz="2000" b="1" dirty="0"/>
              <a:t> (</a:t>
            </a:r>
            <a:r>
              <a:rPr lang="uk-UA" sz="2000" b="1" dirty="0" err="1"/>
              <a:t>кокарбоксилаза</a:t>
            </a:r>
            <a:r>
              <a:rPr lang="uk-UA" sz="2000" b="1" dirty="0"/>
              <a:t>), який бере участь у реакціях декарбоксилювання в якості </a:t>
            </a:r>
            <a:r>
              <a:rPr lang="uk-UA" sz="2000" b="1" dirty="0" err="1"/>
              <a:t>простетичної</a:t>
            </a:r>
            <a:r>
              <a:rPr lang="uk-UA" sz="2000" b="1" dirty="0"/>
              <a:t> частини декарбоксилаз і деяких інших ферментів, що відіграють важливу роль у вуглеводному й енергетичному обміні, особливо нервової й м'язової тканин. Для медичних цілей застосовують препарати, що містять синтетичний тіамін у вигляді броміду або хлориду, </a:t>
            </a:r>
            <a:r>
              <a:rPr lang="uk-UA" sz="2000" b="1" dirty="0" err="1"/>
              <a:t>кокарбоксилазу</a:t>
            </a:r>
            <a:r>
              <a:rPr lang="uk-UA" sz="2000" b="1" dirty="0"/>
              <a:t> й ін. Крім профілактичної й лікувальної дії при відповідному </a:t>
            </a:r>
            <a:r>
              <a:rPr lang="uk-UA" sz="2000" b="1" dirty="0" err="1"/>
              <a:t>гіпо-</a:t>
            </a:r>
            <a:r>
              <a:rPr lang="uk-UA" sz="2000" b="1" dirty="0"/>
              <a:t> і авітамінозі ("бері-бері"), показаннями до застосування вітаміну В</a:t>
            </a:r>
            <a:r>
              <a:rPr lang="uk-UA" sz="2000" b="1" baseline="-25000" dirty="0"/>
              <a:t>1</a:t>
            </a:r>
            <a:r>
              <a:rPr lang="uk-UA" sz="2000" b="1" dirty="0"/>
              <a:t> є неврити, радикуліт, невралгії, периферичні паралічі. </a:t>
            </a:r>
            <a:r>
              <a:rPr lang="uk-UA" sz="2000" b="1" dirty="0" err="1"/>
              <a:t>Кокарбоксилаза</a:t>
            </a:r>
            <a:r>
              <a:rPr lang="uk-UA" sz="2000" b="1" dirty="0"/>
              <a:t> широко використовується в кардіології. </a:t>
            </a:r>
          </a:p>
        </p:txBody>
      </p:sp>
    </p:spTree>
    <p:extLst>
      <p:ext uri="{BB962C8B-B14F-4D97-AF65-F5344CB8AC3E}">
        <p14:creationId xmlns:p14="http://schemas.microsoft.com/office/powerpoint/2010/main" val="2808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DFS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43126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DFSA\Desktop\132973560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65" y="980728"/>
            <a:ext cx="2922835" cy="2376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ADFSA\Desktop\vitaminb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2" y="3582064"/>
            <a:ext cx="2611983" cy="2611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SADFSA\Desktop\84100860_4524271_1298353220_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46" y="3717032"/>
            <a:ext cx="3761991" cy="2719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ADFS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369</TotalTime>
  <Words>2795</Words>
  <Application>Microsoft Office PowerPoint</Application>
  <PresentationFormat>Экран (4:3)</PresentationFormat>
  <Paragraphs>147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Tradeshow</vt:lpstr>
      <vt:lpstr>  Вітаміни як компоненти їжі. Їх біологічна роль</vt:lpstr>
      <vt:lpstr>Цікаві факти </vt:lpstr>
      <vt:lpstr>Презентация PowerPoint</vt:lpstr>
      <vt:lpstr>Презентация PowerPoint</vt:lpstr>
      <vt:lpstr>Поняття про вітаміни</vt:lpstr>
      <vt:lpstr>Презентация PowerPoint</vt:lpstr>
      <vt:lpstr>Вітаміни та потреба в них дорослого організму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Харчові добавки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Презентація  з хімії підготувала  Куровська Тетяна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 як компоненти їжі. Їх біологічна роль</dc:title>
  <dc:creator>SADFSA</dc:creator>
  <cp:lastModifiedBy>SADFSA</cp:lastModifiedBy>
  <cp:revision>35</cp:revision>
  <dcterms:created xsi:type="dcterms:W3CDTF">2014-02-28T16:40:47Z</dcterms:created>
  <dcterms:modified xsi:type="dcterms:W3CDTF">2014-03-02T15:07:53Z</dcterms:modified>
</cp:coreProperties>
</file>