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27"/>
            <a:ext cx="9144000" cy="69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Біографія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Д. І. </a:t>
            </a:r>
            <a:r>
              <a:rPr lang="ru-RU" dirty="0" err="1" smtClean="0">
                <a:solidFill>
                  <a:srgbClr val="FFFF00"/>
                </a:solidFill>
              </a:rPr>
              <a:t>Менделєєва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Перший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періодичної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сильно </a:t>
            </a:r>
            <a:r>
              <a:rPr lang="ru-RU" dirty="0" err="1"/>
              <a:t>відрізнявся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звичної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.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як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варіантові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не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місцями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зіставляючи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у </a:t>
            </a:r>
            <a:r>
              <a:rPr lang="ru-RU" dirty="0" err="1"/>
              <a:t>вертикальні</a:t>
            </a:r>
            <a:r>
              <a:rPr lang="ru-RU" dirty="0"/>
              <a:t> </a:t>
            </a:r>
            <a:r>
              <a:rPr lang="ru-RU" dirty="0" err="1"/>
              <a:t>стовпчики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ясно </a:t>
            </a:r>
            <a:r>
              <a:rPr lang="ru-RU" dirty="0" err="1"/>
              <a:t>бачити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ваги. </a:t>
            </a:r>
            <a:r>
              <a:rPr lang="ru-RU" dirty="0" err="1"/>
              <a:t>Незбіжність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періодичному</a:t>
            </a:r>
            <a:r>
              <a:rPr lang="ru-RU" dirty="0"/>
              <a:t> </a:t>
            </a:r>
            <a:r>
              <a:rPr lang="ru-RU" dirty="0" err="1"/>
              <a:t>ряді</a:t>
            </a:r>
            <a:r>
              <a:rPr lang="ru-RU" dirty="0"/>
              <a:t> Менделєєв пояснив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9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FFC000"/>
                </a:solidFill>
              </a:rPr>
              <a:t>Він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залишив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таблиці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чотири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незаповнені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клітинки</a:t>
            </a:r>
            <a:r>
              <a:rPr lang="ru-RU" dirty="0">
                <a:solidFill>
                  <a:srgbClr val="FFC000"/>
                </a:solidFill>
              </a:rPr>
              <a:t>, але </a:t>
            </a:r>
            <a:r>
              <a:rPr lang="ru-RU" dirty="0" err="1">
                <a:solidFill>
                  <a:srgbClr val="FFC000"/>
                </a:solidFill>
              </a:rPr>
              <a:t>спрогнозував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їхню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атомну</a:t>
            </a:r>
            <a:r>
              <a:rPr lang="ru-RU" dirty="0">
                <a:solidFill>
                  <a:srgbClr val="FFC000"/>
                </a:solidFill>
              </a:rPr>
              <a:t> вагу і </a:t>
            </a:r>
            <a:r>
              <a:rPr lang="ru-RU" dirty="0" err="1">
                <a:solidFill>
                  <a:srgbClr val="FFC000"/>
                </a:solidFill>
              </a:rPr>
              <a:t>хімічну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подібність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Він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також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виправив</a:t>
            </a:r>
            <a:r>
              <a:rPr lang="ru-RU" dirty="0">
                <a:solidFill>
                  <a:srgbClr val="FFC000"/>
                </a:solidFill>
              </a:rPr>
              <a:t> неточно </a:t>
            </a:r>
            <a:r>
              <a:rPr lang="ru-RU" dirty="0" err="1">
                <a:solidFill>
                  <a:srgbClr val="FFC000"/>
                </a:solidFill>
              </a:rPr>
              <a:t>визначені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атомні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маси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елементів</a:t>
            </a:r>
            <a:r>
              <a:rPr lang="ru-RU" dirty="0">
                <a:solidFill>
                  <a:srgbClr val="FFC000"/>
                </a:solidFill>
              </a:rPr>
              <a:t>. Перший </a:t>
            </a:r>
            <a:r>
              <a:rPr lang="ru-RU" dirty="0" err="1">
                <a:solidFill>
                  <a:srgbClr val="FFC000"/>
                </a:solidFill>
              </a:rPr>
              <a:t>варіант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таблиці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Дмитро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Іванович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згодом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відкорегував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Поряд</a:t>
            </a:r>
            <a:r>
              <a:rPr lang="ru-RU" dirty="0">
                <a:solidFill>
                  <a:srgbClr val="FFC000"/>
                </a:solidFill>
              </a:rPr>
              <a:t> з </a:t>
            </a:r>
            <a:r>
              <a:rPr lang="ru-RU" dirty="0" err="1">
                <a:solidFill>
                  <a:srgbClr val="FFC000"/>
                </a:solidFill>
              </a:rPr>
              <a:t>головними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груповими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елементами</a:t>
            </a:r>
            <a:r>
              <a:rPr lang="ru-RU" dirty="0">
                <a:solidFill>
                  <a:srgbClr val="FFC000"/>
                </a:solidFill>
              </a:rPr>
              <a:t> Менделєєв став </a:t>
            </a:r>
            <a:r>
              <a:rPr lang="ru-RU" dirty="0" err="1">
                <a:solidFill>
                  <a:srgbClr val="FFC000"/>
                </a:solidFill>
              </a:rPr>
              <a:t>виділяти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підгрупи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Він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виправив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атомну</a:t>
            </a:r>
            <a:r>
              <a:rPr lang="ru-RU" dirty="0">
                <a:solidFill>
                  <a:srgbClr val="FFC000"/>
                </a:solidFill>
              </a:rPr>
              <a:t> вагу </a:t>
            </a:r>
            <a:r>
              <a:rPr lang="ru-RU" dirty="0" err="1">
                <a:solidFill>
                  <a:srgbClr val="FFC000"/>
                </a:solidFill>
              </a:rPr>
              <a:t>одинадцяти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елементів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змінив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місце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розташування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двадцятьох</a:t>
            </a:r>
            <a:r>
              <a:rPr lang="ru-RU" dirty="0">
                <a:solidFill>
                  <a:srgbClr val="FFC000"/>
                </a:solidFill>
              </a:rPr>
              <a:t>. У 1871 </a:t>
            </a:r>
            <a:r>
              <a:rPr lang="ru-RU" dirty="0" err="1">
                <a:solidFill>
                  <a:srgbClr val="FFC000"/>
                </a:solidFill>
              </a:rPr>
              <a:t>році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періодична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таблиця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прийняла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цілком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сучасний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вигляд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07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періодичного</a:t>
            </a:r>
            <a:r>
              <a:rPr lang="ru-RU" dirty="0"/>
              <a:t> закону </a:t>
            </a:r>
            <a:r>
              <a:rPr lang="ru-RU" dirty="0" err="1"/>
              <a:t>змінилося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1875 </a:t>
            </a:r>
            <a:r>
              <a:rPr lang="ru-RU" dirty="0" err="1"/>
              <a:t>році</a:t>
            </a:r>
            <a:r>
              <a:rPr lang="ru-RU" dirty="0"/>
              <a:t>, коли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галій</a:t>
            </a:r>
            <a:r>
              <a:rPr lang="ru-RU" dirty="0"/>
              <a:t>,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збігалися</a:t>
            </a:r>
            <a:r>
              <a:rPr lang="ru-RU" dirty="0"/>
              <a:t> з прогнозами </a:t>
            </a:r>
            <a:r>
              <a:rPr lang="ru-RU" dirty="0" err="1"/>
              <a:t>Менделєєва</a:t>
            </a:r>
            <a:r>
              <a:rPr lang="ru-RU" dirty="0"/>
              <a:t>.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тріумфом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 стало </a:t>
            </a:r>
            <a:r>
              <a:rPr lang="ru-RU" dirty="0" err="1"/>
              <a:t>відкриття</a:t>
            </a:r>
            <a:r>
              <a:rPr lang="ru-RU" dirty="0"/>
              <a:t> в 1879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скандію</a:t>
            </a:r>
            <a:r>
              <a:rPr lang="ru-RU" dirty="0"/>
              <a:t>, а в 1886 — </a:t>
            </a:r>
            <a:r>
              <a:rPr lang="ru-RU" dirty="0" err="1"/>
              <a:t>германію</a:t>
            </a:r>
            <a:r>
              <a:rPr lang="ru-RU" dirty="0"/>
              <a:t>,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відповідали</a:t>
            </a:r>
            <a:r>
              <a:rPr lang="ru-RU" dirty="0"/>
              <a:t> </a:t>
            </a:r>
            <a:r>
              <a:rPr lang="ru-RU" dirty="0" err="1"/>
              <a:t>описам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1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наступні</a:t>
            </a:r>
            <a:r>
              <a:rPr lang="ru-RU" dirty="0"/>
              <a:t> роки з-</a:t>
            </a:r>
            <a:r>
              <a:rPr lang="ru-RU" dirty="0" err="1"/>
              <a:t>під</a:t>
            </a:r>
            <a:r>
              <a:rPr lang="ru-RU" dirty="0"/>
              <a:t> пера </a:t>
            </a:r>
            <a:r>
              <a:rPr lang="ru-RU" dirty="0" err="1"/>
              <a:t>Менделєєва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наукова</a:t>
            </a:r>
            <a:r>
              <a:rPr lang="ru-RU" dirty="0"/>
              <a:t> і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</a:t>
            </a:r>
            <a:r>
              <a:rPr lang="ru-RU" dirty="0" err="1"/>
              <a:t>величезна</a:t>
            </a:r>
            <a:r>
              <a:rPr lang="ru-RU" dirty="0"/>
              <a:t> і </a:t>
            </a:r>
            <a:r>
              <a:rPr lang="ru-RU" dirty="0" err="1"/>
              <a:t>містить</a:t>
            </a:r>
            <a:r>
              <a:rPr lang="ru-RU" dirty="0"/>
              <a:t> 431 роботу.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Менделєєва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обраний</a:t>
            </a:r>
            <a:r>
              <a:rPr lang="ru-RU" dirty="0"/>
              <a:t> членом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академій</a:t>
            </a:r>
            <a:r>
              <a:rPr lang="ru-RU" dirty="0"/>
              <a:t> наук,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товариств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5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0" y="0"/>
            <a:ext cx="911646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Російська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академія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наук на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виборах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1880 року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забалотувала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внутрішні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суперечки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російською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» та «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німецькою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партіями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»,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тоді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існували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РАН.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Пішовши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 1890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відставку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Менделєєв брав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активну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участь у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виданні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Енциклопедичного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словника Брокгауза й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Ефрона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консультантом у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пороховій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лабораторії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Морському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міністерстві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033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59" y="28809"/>
            <a:ext cx="9069855" cy="682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Провівши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усього</a:t>
            </a:r>
            <a:r>
              <a:rPr lang="ru-RU" dirty="0"/>
              <a:t> за три роки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розробив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склад </a:t>
            </a:r>
            <a:r>
              <a:rPr lang="ru-RU" dirty="0" err="1"/>
              <a:t>бездимного</a:t>
            </a:r>
            <a:r>
              <a:rPr lang="ru-RU" dirty="0"/>
              <a:t> пороху. У 1893 </a:t>
            </a:r>
            <a:r>
              <a:rPr lang="ru-RU" dirty="0" err="1"/>
              <a:t>році</a:t>
            </a:r>
            <a:r>
              <a:rPr lang="ru-RU" dirty="0"/>
              <a:t> Менделєєв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хранителем (</a:t>
            </a:r>
            <a:r>
              <a:rPr lang="ru-RU" dirty="0" err="1"/>
              <a:t>керівником</a:t>
            </a:r>
            <a:r>
              <a:rPr lang="ru-RU" dirty="0"/>
              <a:t>) </a:t>
            </a:r>
            <a:r>
              <a:rPr lang="ru-RU" dirty="0" err="1"/>
              <a:t>Головної</a:t>
            </a:r>
            <a:r>
              <a:rPr lang="ru-RU" dirty="0"/>
              <a:t> </a:t>
            </a:r>
            <a:r>
              <a:rPr lang="ru-RU" dirty="0" err="1"/>
              <a:t>палати</a:t>
            </a:r>
            <a:r>
              <a:rPr lang="ru-RU" dirty="0"/>
              <a:t> </a:t>
            </a:r>
            <a:r>
              <a:rPr lang="ru-RU" dirty="0" err="1"/>
              <a:t>мір</a:t>
            </a:r>
            <a:r>
              <a:rPr lang="ru-RU" dirty="0"/>
              <a:t> і ваги.</a:t>
            </a:r>
          </a:p>
          <a:p>
            <a:pPr marL="0" indent="0">
              <a:buNone/>
            </a:pPr>
            <a:r>
              <a:rPr lang="ru-RU" dirty="0" smtClean="0"/>
              <a:t>Помер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r>
              <a:rPr lang="ru-RU" dirty="0"/>
              <a:t> Менделєєв у лютому 1907 року в </a:t>
            </a:r>
            <a:r>
              <a:rPr lang="ru-RU" dirty="0" err="1"/>
              <a:t>Петербурзі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запалення</a:t>
            </a:r>
            <a:r>
              <a:rPr lang="ru-RU" dirty="0"/>
              <a:t> </a:t>
            </a:r>
            <a:r>
              <a:rPr lang="ru-RU" dirty="0" err="1"/>
              <a:t>легень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1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6" y="-27384"/>
            <a:ext cx="918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Дмитро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Іванович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Менделєєв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притримувався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націоналістичних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ідей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Націоналізм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як на мене, є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настільки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природним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ні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стараннях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інтернаціоналістів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згасне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переконання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 народами, як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цигани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євреї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без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всякої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державності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потрібно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навіть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рахуватися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Народы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родѢ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цыганъ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евреевъ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безъ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своей земли и государственности,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могутъ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даже и входить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счетъ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32355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12" y="0"/>
            <a:ext cx="9158212" cy="683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 Ордени  Д.І.Менделєєва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Святого </a:t>
            </a:r>
            <a:r>
              <a:rPr lang="ru-RU" dirty="0" err="1">
                <a:solidFill>
                  <a:schemeClr val="accent6"/>
                </a:solidFill>
              </a:rPr>
              <a:t>Володимира</a:t>
            </a:r>
            <a:r>
              <a:rPr lang="ru-RU" dirty="0">
                <a:solidFill>
                  <a:schemeClr val="accent6"/>
                </a:solidFill>
              </a:rPr>
              <a:t> I </a:t>
            </a:r>
            <a:r>
              <a:rPr lang="ru-RU" dirty="0" err="1">
                <a:solidFill>
                  <a:schemeClr val="accent6"/>
                </a:solidFill>
              </a:rPr>
              <a:t>ступеня</a:t>
            </a: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Святого </a:t>
            </a:r>
            <a:r>
              <a:rPr lang="ru-RU" dirty="0" err="1">
                <a:solidFill>
                  <a:schemeClr val="accent6"/>
                </a:solidFill>
              </a:rPr>
              <a:t>Володимира</a:t>
            </a:r>
            <a:r>
              <a:rPr lang="ru-RU" dirty="0">
                <a:solidFill>
                  <a:schemeClr val="accent6"/>
                </a:solidFill>
              </a:rPr>
              <a:t> II </a:t>
            </a:r>
            <a:r>
              <a:rPr lang="ru-RU" dirty="0" err="1">
                <a:solidFill>
                  <a:schemeClr val="accent6"/>
                </a:solidFill>
              </a:rPr>
              <a:t>ступеня</a:t>
            </a: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Святого </a:t>
            </a:r>
            <a:r>
              <a:rPr lang="ru-RU" dirty="0" err="1">
                <a:solidFill>
                  <a:schemeClr val="accent6"/>
                </a:solidFill>
              </a:rPr>
              <a:t>Олександра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Невського</a:t>
            </a: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</a:t>
            </a:r>
            <a:r>
              <a:rPr lang="ru-RU" dirty="0" err="1">
                <a:solidFill>
                  <a:schemeClr val="accent6"/>
                </a:solidFill>
              </a:rPr>
              <a:t>Білого</a:t>
            </a:r>
            <a:r>
              <a:rPr lang="ru-RU" dirty="0">
                <a:solidFill>
                  <a:schemeClr val="accent6"/>
                </a:solidFill>
              </a:rPr>
              <a:t> Орла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</a:t>
            </a:r>
            <a:r>
              <a:rPr lang="ru-RU" dirty="0" err="1">
                <a:solidFill>
                  <a:schemeClr val="accent6"/>
                </a:solidFill>
              </a:rPr>
              <a:t>Святої</a:t>
            </a:r>
            <a:r>
              <a:rPr lang="ru-RU" dirty="0">
                <a:solidFill>
                  <a:schemeClr val="accent6"/>
                </a:solidFill>
              </a:rPr>
              <a:t> Анни I </a:t>
            </a:r>
            <a:r>
              <a:rPr lang="ru-RU" dirty="0" err="1">
                <a:solidFill>
                  <a:schemeClr val="accent6"/>
                </a:solidFill>
              </a:rPr>
              <a:t>ступеня</a:t>
            </a: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</a:t>
            </a:r>
            <a:r>
              <a:rPr lang="ru-RU" dirty="0" err="1">
                <a:solidFill>
                  <a:schemeClr val="accent6"/>
                </a:solidFill>
              </a:rPr>
              <a:t>Святої</a:t>
            </a:r>
            <a:r>
              <a:rPr lang="ru-RU" dirty="0">
                <a:solidFill>
                  <a:schemeClr val="accent6"/>
                </a:solidFill>
              </a:rPr>
              <a:t> Анни II </a:t>
            </a:r>
            <a:r>
              <a:rPr lang="ru-RU" dirty="0" err="1">
                <a:solidFill>
                  <a:schemeClr val="accent6"/>
                </a:solidFill>
              </a:rPr>
              <a:t>ступеня</a:t>
            </a: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Святого </a:t>
            </a:r>
            <a:r>
              <a:rPr lang="ru-RU" dirty="0" err="1">
                <a:solidFill>
                  <a:schemeClr val="accent6"/>
                </a:solidFill>
              </a:rPr>
              <a:t>Станіслава</a:t>
            </a:r>
            <a:r>
              <a:rPr lang="ru-RU" dirty="0">
                <a:solidFill>
                  <a:schemeClr val="accent6"/>
                </a:solidFill>
              </a:rPr>
              <a:t> I </a:t>
            </a:r>
            <a:r>
              <a:rPr lang="ru-RU" dirty="0" err="1">
                <a:solidFill>
                  <a:schemeClr val="accent6"/>
                </a:solidFill>
              </a:rPr>
              <a:t>ступеня</a:t>
            </a:r>
            <a:endParaRPr lang="ru-RU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/>
                </a:solidFill>
              </a:rPr>
              <a:t>Орден </a:t>
            </a:r>
            <a:r>
              <a:rPr lang="ru-RU" dirty="0" err="1">
                <a:solidFill>
                  <a:schemeClr val="accent6"/>
                </a:solidFill>
              </a:rPr>
              <a:t>Почесного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Легіону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8"/>
            <a:ext cx="9144000" cy="68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Пам’ять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 Санкт-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Петербурзі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встановлено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пам'ятники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дворі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Технологічного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інституту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Московський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проспект, 26/49. Скульптор М. Г.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Манізер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Пам'ятник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відкрито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28 листопада 1928.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будівлі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Палати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мір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і ваг (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нині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ВНДІ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метрології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ім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Д. І.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Менделєєва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 —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Московський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проспект, 19. Скульптор І. Я.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Гінцбург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Пам'ятник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відкритий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2 лютого 1932 року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FFFF00"/>
                </a:solidFill>
              </a:rPr>
              <a:t>Дмитро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Іванович</a:t>
            </a:r>
            <a:r>
              <a:rPr lang="ru-RU" dirty="0">
                <a:solidFill>
                  <a:srgbClr val="FFFF00"/>
                </a:solidFill>
              </a:rPr>
              <a:t> Менделєєв </a:t>
            </a:r>
            <a:r>
              <a:rPr lang="ru-RU" dirty="0" err="1">
                <a:solidFill>
                  <a:srgbClr val="FFFF00"/>
                </a:solidFill>
              </a:rPr>
              <a:t>народився</a:t>
            </a:r>
            <a:r>
              <a:rPr lang="ru-RU" dirty="0">
                <a:solidFill>
                  <a:srgbClr val="FFFF00"/>
                </a:solidFill>
              </a:rPr>
              <a:t> 8 лютого 1834 року у </a:t>
            </a:r>
            <a:r>
              <a:rPr lang="ru-RU" dirty="0" err="1">
                <a:solidFill>
                  <a:srgbClr val="FFFF00"/>
                </a:solidFill>
              </a:rPr>
              <a:t>Тобольську</a:t>
            </a:r>
            <a:r>
              <a:rPr lang="ru-RU" dirty="0">
                <a:solidFill>
                  <a:srgbClr val="FFFF00"/>
                </a:solidFill>
              </a:rPr>
              <a:t>, у </a:t>
            </a:r>
            <a:r>
              <a:rPr lang="ru-RU" dirty="0" err="1">
                <a:solidFill>
                  <a:srgbClr val="FFFF00"/>
                </a:solidFill>
              </a:rPr>
              <a:t>родині</a:t>
            </a:r>
            <a:r>
              <a:rPr lang="ru-RU" dirty="0">
                <a:solidFill>
                  <a:srgbClr val="FFFF00"/>
                </a:solidFill>
              </a:rPr>
              <a:t> директора </a:t>
            </a:r>
            <a:r>
              <a:rPr lang="ru-RU" dirty="0" err="1">
                <a:solidFill>
                  <a:srgbClr val="FFFF00"/>
                </a:solidFill>
              </a:rPr>
              <a:t>місцевої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гімназії</a:t>
            </a:r>
            <a:r>
              <a:rPr lang="ru-RU" dirty="0">
                <a:solidFill>
                  <a:srgbClr val="FFFF00"/>
                </a:solidFill>
              </a:rPr>
              <a:t>. З 1850 року </a:t>
            </a:r>
            <a:r>
              <a:rPr lang="ru-RU" dirty="0" err="1">
                <a:solidFill>
                  <a:srgbClr val="FFFF00"/>
                </a:solidFill>
              </a:rPr>
              <a:t>навчався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фізико-математичному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факультеті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Петербурзького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педагогічного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інституту</a:t>
            </a:r>
            <a:r>
              <a:rPr lang="ru-RU" dirty="0">
                <a:solidFill>
                  <a:srgbClr val="FFFF00"/>
                </a:solidFill>
              </a:rPr>
              <a:t>. У 1855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закінчив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з золотою </a:t>
            </a:r>
            <a:r>
              <a:rPr lang="ru-RU" dirty="0" err="1">
                <a:solidFill>
                  <a:srgbClr val="FFFF00"/>
                </a:solidFill>
              </a:rPr>
              <a:t>медаллю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направлений учителем </a:t>
            </a:r>
            <a:r>
              <a:rPr lang="ru-RU" dirty="0" err="1">
                <a:solidFill>
                  <a:srgbClr val="FFFF00"/>
                </a:solidFill>
              </a:rPr>
              <a:t>гімназії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спочатку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Сімферополь</a:t>
            </a:r>
            <a:r>
              <a:rPr lang="ru-RU" dirty="0">
                <a:solidFill>
                  <a:srgbClr val="FFFF00"/>
                </a:solidFill>
              </a:rPr>
              <a:t>, а </a:t>
            </a:r>
            <a:r>
              <a:rPr lang="ru-RU" dirty="0" err="1">
                <a:solidFill>
                  <a:srgbClr val="FFFF00"/>
                </a:solidFill>
              </a:rPr>
              <a:t>потім</a:t>
            </a:r>
            <a:r>
              <a:rPr lang="ru-RU" dirty="0">
                <a:solidFill>
                  <a:srgbClr val="FFFF00"/>
                </a:solidFill>
              </a:rPr>
              <a:t> в Одесу.</a:t>
            </a:r>
          </a:p>
        </p:txBody>
      </p:sp>
    </p:spTree>
    <p:extLst>
      <p:ext uri="{BB962C8B-B14F-4D97-AF65-F5344CB8AC3E}">
        <p14:creationId xmlns:p14="http://schemas.microsoft.com/office/powerpoint/2010/main" val="288101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дворі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експериментальної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 (НІІЕМ СЗО РАМН). Автор І. Ф. Беспалов (1935).</a:t>
            </a:r>
          </a:p>
          <a:p>
            <a:pPr marL="0" indent="0">
              <a:buNone/>
            </a:pPr>
            <a:r>
              <a:rPr lang="ru-RU" dirty="0" err="1"/>
              <a:t>Мозаїчна</a:t>
            </a:r>
            <a:r>
              <a:rPr lang="ru-RU" dirty="0"/>
              <a:t> </a:t>
            </a:r>
            <a:r>
              <a:rPr lang="ru-RU" dirty="0" err="1"/>
              <a:t>періодична</a:t>
            </a:r>
            <a:r>
              <a:rPr lang="ru-RU" dirty="0"/>
              <a:t> </a:t>
            </a:r>
            <a:r>
              <a:rPr lang="ru-RU" dirty="0" err="1"/>
              <a:t>таблиця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 1935 р., худ. В. А. Фролов. </a:t>
            </a:r>
            <a:r>
              <a:rPr lang="ru-RU" dirty="0" err="1"/>
              <a:t>Пам'ятник</a:t>
            </a:r>
            <a:r>
              <a:rPr lang="ru-RU" dirty="0"/>
              <a:t> монументального </a:t>
            </a:r>
            <a:r>
              <a:rPr lang="ru-RU" dirty="0" err="1"/>
              <a:t>мистецтва</a:t>
            </a:r>
            <a:r>
              <a:rPr lang="ru-RU" dirty="0"/>
              <a:t> Федерального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4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372" y="620688"/>
            <a:ext cx="8219256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Москві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Перед входом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будівлю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Хімічного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факультету МГУ.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першому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поверсі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головного корпусу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Російського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хіміко-технологічного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університету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імені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Менделєєва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Росії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пам'ятники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Д. І.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Менделєєву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встановлено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у: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місті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Тобольську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Сибіру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селі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Верхні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Аремзяни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Тобольського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району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Тюменської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області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9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198"/>
            <a:ext cx="9144000" cy="686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В </a:t>
            </a:r>
            <a:r>
              <a:rPr lang="ru-RU" dirty="0" err="1">
                <a:solidFill>
                  <a:srgbClr val="FFC000"/>
                </a:solidFill>
              </a:rPr>
              <a:t>Україні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пам'ятники</a:t>
            </a:r>
            <a:r>
              <a:rPr lang="ru-RU" dirty="0">
                <a:solidFill>
                  <a:srgbClr val="FFC000"/>
                </a:solidFill>
              </a:rPr>
              <a:t> є у:</a:t>
            </a:r>
          </a:p>
          <a:p>
            <a:r>
              <a:rPr lang="ru-RU" dirty="0" err="1">
                <a:solidFill>
                  <a:srgbClr val="FFC000"/>
                </a:solidFill>
              </a:rPr>
              <a:t>місті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Києві</a:t>
            </a:r>
            <a:r>
              <a:rPr lang="ru-RU" dirty="0">
                <a:solidFill>
                  <a:srgbClr val="FFC000"/>
                </a:solidFill>
              </a:rPr>
              <a:t>, на </a:t>
            </a:r>
            <a:r>
              <a:rPr lang="ru-RU" dirty="0" err="1">
                <a:solidFill>
                  <a:srgbClr val="FFC000"/>
                </a:solidFill>
              </a:rPr>
              <a:t>Проспекті</a:t>
            </a:r>
            <a:r>
              <a:rPr lang="ru-RU" dirty="0">
                <a:solidFill>
                  <a:srgbClr val="FFC000"/>
                </a:solidFill>
              </a:rPr>
              <a:t> Перемоги, 37 (перед входом в корпус </a:t>
            </a:r>
            <a:r>
              <a:rPr lang="ru-RU" dirty="0" err="1">
                <a:solidFill>
                  <a:srgbClr val="FFC000"/>
                </a:solidFill>
              </a:rPr>
              <a:t>хіміко-технологічного</a:t>
            </a:r>
            <a:r>
              <a:rPr lang="ru-RU" dirty="0">
                <a:solidFill>
                  <a:srgbClr val="FFC000"/>
                </a:solidFill>
              </a:rPr>
              <a:t> факультету НТУУ «КПІ»). </a:t>
            </a:r>
            <a:r>
              <a:rPr lang="ru-RU" dirty="0" err="1">
                <a:solidFill>
                  <a:srgbClr val="FFC000"/>
                </a:solidFill>
              </a:rPr>
              <a:t>Пам'ятник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відкрито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травні</a:t>
            </a:r>
            <a:r>
              <a:rPr lang="ru-RU" dirty="0">
                <a:solidFill>
                  <a:srgbClr val="FFC000"/>
                </a:solidFill>
              </a:rPr>
              <a:t> 1998 року.</a:t>
            </a:r>
          </a:p>
          <a:p>
            <a:r>
              <a:rPr lang="ru-RU" dirty="0" err="1">
                <a:solidFill>
                  <a:srgbClr val="FFC000"/>
                </a:solidFill>
              </a:rPr>
              <a:t>місті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Рубіжному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Луганської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області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вулиці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Менделєєва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796" y="0"/>
            <a:ext cx="9194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 У 1856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Дмитро</a:t>
            </a:r>
            <a:r>
              <a:rPr lang="ru-RU" dirty="0">
                <a:solidFill>
                  <a:srgbClr val="FFFF00"/>
                </a:solidFill>
              </a:rPr>
              <a:t> Менделєєв </a:t>
            </a:r>
            <a:r>
              <a:rPr lang="ru-RU" dirty="0" err="1">
                <a:solidFill>
                  <a:srgbClr val="FFFF00"/>
                </a:solidFill>
              </a:rPr>
              <a:t>відправився</a:t>
            </a:r>
            <a:r>
              <a:rPr lang="ru-RU" dirty="0">
                <a:solidFill>
                  <a:srgbClr val="FFFF00"/>
                </a:solidFill>
              </a:rPr>
              <a:t> у Петербург і </a:t>
            </a:r>
            <a:r>
              <a:rPr lang="ru-RU" dirty="0" err="1">
                <a:solidFill>
                  <a:srgbClr val="FFFF00"/>
                </a:solidFill>
              </a:rPr>
              <a:t>захистив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магістерську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дисертацію</a:t>
            </a:r>
            <a:r>
              <a:rPr lang="ru-RU" dirty="0">
                <a:solidFill>
                  <a:srgbClr val="FFFF00"/>
                </a:solidFill>
              </a:rPr>
              <a:t> за темою «Про </a:t>
            </a:r>
            <a:r>
              <a:rPr lang="ru-RU" dirty="0" err="1">
                <a:solidFill>
                  <a:srgbClr val="FFFF00"/>
                </a:solidFill>
              </a:rPr>
              <a:t>питомі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об'єми</a:t>
            </a:r>
            <a:r>
              <a:rPr lang="ru-RU" dirty="0">
                <a:solidFill>
                  <a:srgbClr val="FFFF00"/>
                </a:solidFill>
              </a:rPr>
              <a:t>», </a:t>
            </a:r>
            <a:r>
              <a:rPr lang="ru-RU" dirty="0" err="1">
                <a:solidFill>
                  <a:srgbClr val="FFFF00"/>
                </a:solidFill>
              </a:rPr>
              <a:t>після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чого</a:t>
            </a:r>
            <a:r>
              <a:rPr lang="ru-RU" dirty="0">
                <a:solidFill>
                  <a:srgbClr val="FFFF00"/>
                </a:solidFill>
              </a:rPr>
              <a:t> на початку 1857 року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прийнятий</a:t>
            </a:r>
            <a:r>
              <a:rPr lang="ru-RU" dirty="0">
                <a:solidFill>
                  <a:srgbClr val="FFFF00"/>
                </a:solidFill>
              </a:rPr>
              <a:t> приват-доцентом на кафедру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Петербурзького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університету</a:t>
            </a:r>
            <a:r>
              <a:rPr lang="ru-RU" dirty="0">
                <a:solidFill>
                  <a:srgbClr val="FFFF00"/>
                </a:solidFill>
              </a:rPr>
              <a:t>. У 1859–1861 роках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перебував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науковому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відрядженні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Німеччині</a:t>
            </a:r>
            <a:r>
              <a:rPr lang="ru-RU" dirty="0">
                <a:solidFill>
                  <a:srgbClr val="FFFF00"/>
                </a:solidFill>
              </a:rPr>
              <a:t>, у </a:t>
            </a:r>
            <a:r>
              <a:rPr lang="ru-RU" dirty="0" err="1">
                <a:solidFill>
                  <a:srgbClr val="FFFF00"/>
                </a:solidFill>
              </a:rPr>
              <a:t>Гейдельберзькому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університеті</a:t>
            </a:r>
            <a:r>
              <a:rPr lang="ru-RU" dirty="0">
                <a:solidFill>
                  <a:srgbClr val="FFFF00"/>
                </a:solidFill>
              </a:rPr>
              <a:t>. У 1860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Менделєєв взяв участь у </a:t>
            </a:r>
            <a:r>
              <a:rPr lang="ru-RU" dirty="0" err="1">
                <a:solidFill>
                  <a:srgbClr val="FFFF00"/>
                </a:solidFill>
              </a:rPr>
              <a:t>роботі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першого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міжнародного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конгресу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Карлсруе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78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У 1861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Менделєєв написав перший у </a:t>
            </a:r>
            <a:r>
              <a:rPr lang="ru-RU" dirty="0" err="1">
                <a:solidFill>
                  <a:srgbClr val="FFFF00"/>
                </a:solidFill>
              </a:rPr>
              <a:t>Російській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імперії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підручник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органічної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Навесні</a:t>
            </a:r>
            <a:r>
              <a:rPr lang="ru-RU" dirty="0">
                <a:solidFill>
                  <a:srgbClr val="FFFF00"/>
                </a:solidFill>
              </a:rPr>
              <a:t> 1862 року </a:t>
            </a:r>
            <a:r>
              <a:rPr lang="ru-RU" dirty="0" err="1">
                <a:solidFill>
                  <a:srgbClr val="FFFF00"/>
                </a:solidFill>
              </a:rPr>
              <a:t>підручник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визнаний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гідним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Демидівської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премії</a:t>
            </a:r>
            <a:r>
              <a:rPr lang="ru-RU" dirty="0">
                <a:solidFill>
                  <a:srgbClr val="FFFF00"/>
                </a:solidFill>
              </a:rPr>
              <a:t>. У 1863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отримав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професора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Петербурзькому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технологічному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інституті</a:t>
            </a:r>
            <a:r>
              <a:rPr lang="ru-RU" dirty="0">
                <a:solidFill>
                  <a:srgbClr val="FFFF00"/>
                </a:solidFill>
              </a:rPr>
              <a:t>, а в 1866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— у </a:t>
            </a:r>
            <a:r>
              <a:rPr lang="ru-RU" dirty="0" err="1">
                <a:solidFill>
                  <a:srgbClr val="FFFF00"/>
                </a:solidFill>
              </a:rPr>
              <a:t>Петербурзькому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університеті</a:t>
            </a:r>
            <a:r>
              <a:rPr lang="ru-RU" dirty="0">
                <a:solidFill>
                  <a:srgbClr val="FFFF00"/>
                </a:solidFill>
              </a:rPr>
              <a:t>, де читав </a:t>
            </a:r>
            <a:r>
              <a:rPr lang="ru-RU" dirty="0" err="1">
                <a:solidFill>
                  <a:srgbClr val="FFFF00"/>
                </a:solidFill>
              </a:rPr>
              <a:t>лекції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органічної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неорганічної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технічної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. У 1865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Менделєєв </a:t>
            </a:r>
            <a:r>
              <a:rPr lang="ru-RU" dirty="0" err="1">
                <a:solidFill>
                  <a:srgbClr val="FFFF00"/>
                </a:solidFill>
              </a:rPr>
              <a:t>захистив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докторську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дисертацію</a:t>
            </a:r>
            <a:r>
              <a:rPr lang="ru-RU" dirty="0">
                <a:solidFill>
                  <a:srgbClr val="FFFF00"/>
                </a:solidFill>
              </a:rPr>
              <a:t> за темою «Про </a:t>
            </a:r>
            <a:r>
              <a:rPr lang="ru-RU" dirty="0" err="1">
                <a:solidFill>
                  <a:srgbClr val="FFFF00"/>
                </a:solidFill>
              </a:rPr>
              <a:t>сполуки</a:t>
            </a:r>
            <a:r>
              <a:rPr lang="ru-RU" dirty="0">
                <a:solidFill>
                  <a:srgbClr val="FFFF00"/>
                </a:solidFill>
              </a:rPr>
              <a:t> спирту з водою».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3080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У 1867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Менделєєв </a:t>
            </a:r>
            <a:r>
              <a:rPr lang="ru-RU" dirty="0" err="1">
                <a:solidFill>
                  <a:srgbClr val="FFFF00"/>
                </a:solidFill>
              </a:rPr>
              <a:t>перейшов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Петербурзький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університет</a:t>
            </a:r>
            <a:r>
              <a:rPr lang="ru-RU" dirty="0">
                <a:solidFill>
                  <a:srgbClr val="FFFF00"/>
                </a:solidFill>
              </a:rPr>
              <a:t> на посаду </a:t>
            </a:r>
            <a:r>
              <a:rPr lang="ru-RU" dirty="0" err="1">
                <a:solidFill>
                  <a:srgbClr val="FFFF00"/>
                </a:solidFill>
              </a:rPr>
              <a:t>професора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 і повинен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читати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лекції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неорганічної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Однак</a:t>
            </a:r>
            <a:r>
              <a:rPr lang="ru-RU" dirty="0">
                <a:solidFill>
                  <a:srgbClr val="FFFF00"/>
                </a:solidFill>
              </a:rPr>
              <a:t>, на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думку, </a:t>
            </a:r>
            <a:r>
              <a:rPr lang="ru-RU" dirty="0" err="1">
                <a:solidFill>
                  <a:srgbClr val="FFFF00"/>
                </a:solidFill>
              </a:rPr>
              <a:t>ні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Росії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ні</a:t>
            </a:r>
            <a:r>
              <a:rPr lang="ru-RU" dirty="0">
                <a:solidFill>
                  <a:srgbClr val="FFFF00"/>
                </a:solidFill>
              </a:rPr>
              <a:t> за кордоном не </a:t>
            </a:r>
            <a:r>
              <a:rPr lang="ru-RU" dirty="0" err="1">
                <a:solidFill>
                  <a:srgbClr val="FFFF00"/>
                </a:solidFill>
              </a:rPr>
              <a:t>було</a:t>
            </a:r>
            <a:r>
              <a:rPr lang="ru-RU" dirty="0">
                <a:solidFill>
                  <a:srgbClr val="FFFF00"/>
                </a:solidFill>
              </a:rPr>
              <a:t> курсу </a:t>
            </a:r>
            <a:r>
              <a:rPr lang="ru-RU" dirty="0" err="1">
                <a:solidFill>
                  <a:srgbClr val="FFFF00"/>
                </a:solidFill>
              </a:rPr>
              <a:t>загальної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можна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було</a:t>
            </a:r>
            <a:r>
              <a:rPr lang="ru-RU" dirty="0">
                <a:solidFill>
                  <a:srgbClr val="FFFF00"/>
                </a:solidFill>
              </a:rPr>
              <a:t> б </a:t>
            </a:r>
            <a:r>
              <a:rPr lang="ru-RU" dirty="0" err="1">
                <a:solidFill>
                  <a:srgbClr val="FFFF00"/>
                </a:solidFill>
              </a:rPr>
              <a:t>рекомендувати</a:t>
            </a:r>
            <a:r>
              <a:rPr lang="ru-RU" dirty="0">
                <a:solidFill>
                  <a:srgbClr val="FFFF00"/>
                </a:solidFill>
              </a:rPr>
              <a:t> студентам. </a:t>
            </a:r>
            <a:r>
              <a:rPr lang="ru-RU" dirty="0" err="1">
                <a:solidFill>
                  <a:srgbClr val="FFFF00"/>
                </a:solidFill>
              </a:rPr>
              <a:t>Дмитро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Іванович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вирішив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написати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сам. </a:t>
            </a:r>
            <a:r>
              <a:rPr lang="ru-RU" dirty="0" err="1">
                <a:solidFill>
                  <a:srgbClr val="FFFF00"/>
                </a:solidFill>
              </a:rPr>
              <a:t>Ця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праця</a:t>
            </a:r>
            <a:r>
              <a:rPr lang="ru-RU" dirty="0">
                <a:solidFill>
                  <a:srgbClr val="FFFF00"/>
                </a:solidFill>
              </a:rPr>
              <a:t> одержала </a:t>
            </a:r>
            <a:r>
              <a:rPr lang="ru-RU" dirty="0" err="1">
                <a:solidFill>
                  <a:srgbClr val="FFFF00"/>
                </a:solidFill>
              </a:rPr>
              <a:t>назву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хімії</a:t>
            </a:r>
            <a:r>
              <a:rPr lang="ru-RU" dirty="0">
                <a:solidFill>
                  <a:srgbClr val="FFFF00"/>
                </a:solidFill>
              </a:rPr>
              <a:t>», і </a:t>
            </a:r>
            <a:r>
              <a:rPr lang="ru-RU" dirty="0" err="1">
                <a:solidFill>
                  <a:srgbClr val="FFFF00"/>
                </a:solidFill>
              </a:rPr>
              <a:t>виходила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протягом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декількох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років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окремими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випусками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1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41"/>
            <a:ext cx="9144000" cy="686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FFFF00"/>
                </a:solidFill>
              </a:rPr>
              <a:t>Працюючи</a:t>
            </a:r>
            <a:r>
              <a:rPr lang="ru-RU" dirty="0">
                <a:solidFill>
                  <a:srgbClr val="FFFF00"/>
                </a:solidFill>
              </a:rPr>
              <a:t> над другим </a:t>
            </a:r>
            <a:r>
              <a:rPr lang="ru-RU" dirty="0" err="1">
                <a:solidFill>
                  <a:srgbClr val="FFFF00"/>
                </a:solidFill>
              </a:rPr>
              <a:t>випуском</a:t>
            </a:r>
            <a:r>
              <a:rPr lang="ru-RU" dirty="0">
                <a:solidFill>
                  <a:srgbClr val="FFFF00"/>
                </a:solidFill>
              </a:rPr>
              <a:t>, Менделєєв </a:t>
            </a:r>
            <a:r>
              <a:rPr lang="ru-RU" dirty="0" err="1">
                <a:solidFill>
                  <a:srgbClr val="FFFF00"/>
                </a:solidFill>
              </a:rPr>
              <a:t>зіштовхнувся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складнощами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пов'язаними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послідовністю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викладу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матеріалу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Спочатку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хотів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згрупувати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описані</a:t>
            </a:r>
            <a:r>
              <a:rPr lang="ru-RU" dirty="0">
                <a:solidFill>
                  <a:srgbClr val="FFFF00"/>
                </a:solidFill>
              </a:rPr>
              <a:t> ним </a:t>
            </a:r>
            <a:r>
              <a:rPr lang="ru-RU" dirty="0" err="1">
                <a:solidFill>
                  <a:srgbClr val="FFFF00"/>
                </a:solidFill>
              </a:rPr>
              <a:t>елементи</a:t>
            </a:r>
            <a:r>
              <a:rPr lang="ru-RU" dirty="0">
                <a:solidFill>
                  <a:srgbClr val="FFFF00"/>
                </a:solidFill>
              </a:rPr>
              <a:t> за валентностями, але </a:t>
            </a:r>
            <a:r>
              <a:rPr lang="ru-RU" dirty="0" err="1">
                <a:solidFill>
                  <a:srgbClr val="FFFF00"/>
                </a:solidFill>
              </a:rPr>
              <a:t>потім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обрав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інший</a:t>
            </a:r>
            <a:r>
              <a:rPr lang="ru-RU" dirty="0">
                <a:solidFill>
                  <a:srgbClr val="FFFF00"/>
                </a:solidFill>
              </a:rPr>
              <a:t> метод і </a:t>
            </a:r>
            <a:r>
              <a:rPr lang="ru-RU" dirty="0" err="1">
                <a:solidFill>
                  <a:srgbClr val="FFFF00"/>
                </a:solidFill>
              </a:rPr>
              <a:t>об'єднав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окремі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групи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виходячи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подібності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властивостей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атомної</a:t>
            </a:r>
            <a:r>
              <a:rPr lang="ru-RU" dirty="0">
                <a:solidFill>
                  <a:srgbClr val="FFFF00"/>
                </a:solidFill>
              </a:rPr>
              <a:t> ваги.</a:t>
            </a:r>
          </a:p>
        </p:txBody>
      </p:sp>
    </p:spTree>
    <p:extLst>
      <p:ext uri="{BB962C8B-B14F-4D97-AF65-F5344CB8AC3E}">
        <p14:creationId xmlns:p14="http://schemas.microsoft.com/office/powerpoint/2010/main" val="18206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На той час </a:t>
            </a:r>
            <a:r>
              <a:rPr lang="ru-RU" dirty="0" err="1">
                <a:solidFill>
                  <a:srgbClr val="FFFF00"/>
                </a:solidFill>
              </a:rPr>
              <a:t>вже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спроби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скласти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таблиці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Німецький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Ґмелін</a:t>
            </a:r>
            <a:r>
              <a:rPr lang="ru-RU" dirty="0">
                <a:solidFill>
                  <a:srgbClr val="FFFF00"/>
                </a:solidFill>
              </a:rPr>
              <a:t> (</a:t>
            </a:r>
            <a:r>
              <a:rPr lang="ru-RU" dirty="0" err="1">
                <a:solidFill>
                  <a:srgbClr val="FFFF00"/>
                </a:solidFill>
              </a:rPr>
              <a:t>нім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en-US" dirty="0" err="1">
                <a:solidFill>
                  <a:srgbClr val="FFFF00"/>
                </a:solidFill>
              </a:rPr>
              <a:t>Gmelin</a:t>
            </a:r>
            <a:r>
              <a:rPr lang="en-US" dirty="0">
                <a:solidFill>
                  <a:srgbClr val="FFFF00"/>
                </a:solidFill>
              </a:rPr>
              <a:t>), </a:t>
            </a:r>
            <a:r>
              <a:rPr lang="ru-RU" dirty="0" err="1">
                <a:solidFill>
                  <a:srgbClr val="FFFF00"/>
                </a:solidFill>
              </a:rPr>
              <a:t>опублікував</a:t>
            </a:r>
            <a:r>
              <a:rPr lang="ru-RU" dirty="0">
                <a:solidFill>
                  <a:srgbClr val="FFFF00"/>
                </a:solidFill>
              </a:rPr>
              <a:t> свою </a:t>
            </a:r>
            <a:r>
              <a:rPr lang="ru-RU" dirty="0" err="1">
                <a:solidFill>
                  <a:srgbClr val="FFFF00"/>
                </a:solidFill>
              </a:rPr>
              <a:t>таблицю</a:t>
            </a:r>
            <a:r>
              <a:rPr lang="ru-RU" dirty="0">
                <a:solidFill>
                  <a:srgbClr val="FFFF00"/>
                </a:solidFill>
              </a:rPr>
              <a:t> в 1843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. У 1857 </a:t>
            </a:r>
            <a:r>
              <a:rPr lang="ru-RU" dirty="0" err="1">
                <a:solidFill>
                  <a:srgbClr val="FFFF00"/>
                </a:solidFill>
              </a:rPr>
              <a:t>році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англійський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хімік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Одлінг</a:t>
            </a:r>
            <a:r>
              <a:rPr lang="ru-RU" dirty="0">
                <a:solidFill>
                  <a:srgbClr val="FFFF00"/>
                </a:solidFill>
              </a:rPr>
              <a:t> (англ. </a:t>
            </a:r>
            <a:r>
              <a:rPr lang="en-US" dirty="0">
                <a:solidFill>
                  <a:srgbClr val="FFFF00"/>
                </a:solidFill>
              </a:rPr>
              <a:t>William </a:t>
            </a:r>
            <a:r>
              <a:rPr lang="en-US" dirty="0" err="1">
                <a:solidFill>
                  <a:srgbClr val="FFFF00"/>
                </a:solidFill>
              </a:rPr>
              <a:t>Odling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ru-RU" dirty="0" err="1">
                <a:solidFill>
                  <a:srgbClr val="FFFF00"/>
                </a:solidFill>
              </a:rPr>
              <a:t>запропонував</a:t>
            </a:r>
            <a:r>
              <a:rPr lang="ru-RU" dirty="0">
                <a:solidFill>
                  <a:srgbClr val="FFFF00"/>
                </a:solidFill>
              </a:rPr>
              <a:t> свою. </a:t>
            </a:r>
            <a:r>
              <a:rPr lang="ru-RU" dirty="0" err="1">
                <a:solidFill>
                  <a:srgbClr val="FFFF00"/>
                </a:solidFill>
              </a:rPr>
              <a:t>Однак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зв'язок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груп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між</a:t>
            </a:r>
            <a:r>
              <a:rPr lang="ru-RU" dirty="0">
                <a:solidFill>
                  <a:srgbClr val="FFFF00"/>
                </a:solidFill>
              </a:rPr>
              <a:t> собою </a:t>
            </a:r>
            <a:r>
              <a:rPr lang="ru-RU" dirty="0" err="1">
                <a:solidFill>
                  <a:srgbClr val="FFFF00"/>
                </a:solidFill>
              </a:rPr>
              <a:t>залишався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незрозумілим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Менделєєву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вдалося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знайти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розташувавши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елементи</a:t>
            </a:r>
            <a:r>
              <a:rPr lang="ru-RU" dirty="0">
                <a:solidFill>
                  <a:srgbClr val="FFFF00"/>
                </a:solidFill>
              </a:rPr>
              <a:t> в порядку </a:t>
            </a:r>
            <a:r>
              <a:rPr lang="ru-RU" dirty="0" err="1">
                <a:solidFill>
                  <a:srgbClr val="FFFF00"/>
                </a:solidFill>
              </a:rPr>
              <a:t>зростання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їхньої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атомної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/>
              <a:t>маси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1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474"/>
            <a:ext cx="9144000" cy="684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</a:rPr>
              <a:t>Написавши на </a:t>
            </a:r>
            <a:r>
              <a:rPr lang="ru-RU" dirty="0" err="1">
                <a:solidFill>
                  <a:srgbClr val="FFFF00"/>
                </a:solidFill>
              </a:rPr>
              <a:t>окремих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картках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назви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позначенням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їхньої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атомної</a:t>
            </a:r>
            <a:r>
              <a:rPr lang="ru-RU" dirty="0">
                <a:solidFill>
                  <a:srgbClr val="FFFF00"/>
                </a:solidFill>
              </a:rPr>
              <a:t> ваги і </a:t>
            </a:r>
            <a:r>
              <a:rPr lang="ru-RU" dirty="0" err="1">
                <a:solidFill>
                  <a:srgbClr val="FFFF00"/>
                </a:solidFill>
              </a:rPr>
              <a:t>корінних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властивостей</a:t>
            </a:r>
            <a:r>
              <a:rPr lang="ru-RU" dirty="0">
                <a:solidFill>
                  <a:srgbClr val="FFFF00"/>
                </a:solidFill>
              </a:rPr>
              <a:t>, Менделєєв став </a:t>
            </a:r>
            <a:r>
              <a:rPr lang="ru-RU" dirty="0" err="1">
                <a:solidFill>
                  <a:srgbClr val="FFFF00"/>
                </a:solidFill>
              </a:rPr>
              <a:t>розкладати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різноманітних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комбінаціях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переставляючи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змінюючи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місцями</a:t>
            </a:r>
            <a:r>
              <a:rPr lang="ru-RU" dirty="0">
                <a:solidFill>
                  <a:srgbClr val="FFFF00"/>
                </a:solidFill>
              </a:rPr>
              <a:t>. Справа </a:t>
            </a:r>
            <a:r>
              <a:rPr lang="ru-RU" dirty="0" err="1">
                <a:solidFill>
                  <a:srgbClr val="FFFF00"/>
                </a:solidFill>
              </a:rPr>
              <a:t>ускладнювалася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тим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багато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тоді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ще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були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відкриті</a:t>
            </a:r>
            <a:r>
              <a:rPr lang="ru-RU" dirty="0">
                <a:solidFill>
                  <a:srgbClr val="FFFF00"/>
                </a:solidFill>
              </a:rPr>
              <a:t>, а </a:t>
            </a:r>
            <a:r>
              <a:rPr lang="ru-RU" dirty="0" err="1">
                <a:solidFill>
                  <a:srgbClr val="FFFF00"/>
                </a:solidFill>
              </a:rPr>
              <a:t>атомна</a:t>
            </a:r>
            <a:r>
              <a:rPr lang="ru-RU" dirty="0">
                <a:solidFill>
                  <a:srgbClr val="FFFF00"/>
                </a:solidFill>
              </a:rPr>
              <a:t> вага уже </a:t>
            </a:r>
            <a:r>
              <a:rPr lang="ru-RU" dirty="0" err="1">
                <a:solidFill>
                  <a:srgbClr val="FFFF00"/>
                </a:solidFill>
              </a:rPr>
              <a:t>відомих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визначена</a:t>
            </a:r>
            <a:r>
              <a:rPr lang="ru-RU" dirty="0">
                <a:solidFill>
                  <a:srgbClr val="FFFF00"/>
                </a:solidFill>
              </a:rPr>
              <a:t> з великими </a:t>
            </a:r>
            <a:r>
              <a:rPr lang="ru-RU" dirty="0" err="1">
                <a:solidFill>
                  <a:srgbClr val="FFFF00"/>
                </a:solidFill>
              </a:rPr>
              <a:t>похибками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865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FFC000"/>
                </a:solidFill>
              </a:rPr>
              <a:t>Однак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Дмитро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Іванович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незабаром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виявив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закономірність</a:t>
            </a:r>
            <a:r>
              <a:rPr lang="ru-RU" dirty="0">
                <a:solidFill>
                  <a:srgbClr val="FFC000"/>
                </a:solidFill>
              </a:rPr>
              <a:t>. У лютому 1869 року Менделєєв </a:t>
            </a:r>
            <a:r>
              <a:rPr lang="ru-RU" dirty="0" err="1">
                <a:solidFill>
                  <a:srgbClr val="FFC000"/>
                </a:solidFill>
              </a:rPr>
              <a:t>розіслав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російським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закордонним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хімікам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надрукований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окремому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аркуші</a:t>
            </a:r>
            <a:r>
              <a:rPr lang="ru-RU" dirty="0">
                <a:solidFill>
                  <a:srgbClr val="FFC000"/>
                </a:solidFill>
              </a:rPr>
              <a:t> «</a:t>
            </a:r>
            <a:r>
              <a:rPr lang="ru-RU" dirty="0" err="1">
                <a:solidFill>
                  <a:srgbClr val="FFC000"/>
                </a:solidFill>
              </a:rPr>
              <a:t>Досвід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системи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елементів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заснований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їхній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атомній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вазі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хімічній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подібності</a:t>
            </a:r>
            <a:r>
              <a:rPr lang="ru-RU" dirty="0">
                <a:solidFill>
                  <a:srgbClr val="FFC00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752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</TotalTime>
  <Words>1103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Біографія Д. І. Менделєєва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Політичні переконання</vt:lpstr>
      <vt:lpstr> Ордени  Д.І.Менделєєва</vt:lpstr>
      <vt:lpstr>Пам’ять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Д. І. Менделєєв</dc:title>
  <dc:creator>Анна и Султан</dc:creator>
  <cp:lastModifiedBy>user</cp:lastModifiedBy>
  <cp:revision>20</cp:revision>
  <dcterms:created xsi:type="dcterms:W3CDTF">2013-04-06T19:08:54Z</dcterms:created>
  <dcterms:modified xsi:type="dcterms:W3CDTF">2014-03-17T16:30:18Z</dcterms:modified>
</cp:coreProperties>
</file>