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5" r:id="rId6"/>
    <p:sldId id="260" r:id="rId7"/>
    <p:sldId id="261" r:id="rId8"/>
    <p:sldId id="262" r:id="rId9"/>
    <p:sldId id="266" r:id="rId10"/>
    <p:sldId id="263" r:id="rId11"/>
    <p:sldId id="264" r:id="rId12"/>
    <p:sldId id="267"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1218"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t>18.04.2014</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18.04.2014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t>18.04.2014</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t>18.04.2014</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t>18.04.2014</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t>18.04.2014</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18.04.2014</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18.04.2014</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t>18.04.2014</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t>18.04.2014</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t>18.04.2014</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extBox 1"/>
          <p:cNvSpPr txBox="1"/>
          <p:nvPr/>
        </p:nvSpPr>
        <p:spPr>
          <a:xfrm>
            <a:off x="4307555" y="4538604"/>
            <a:ext cx="2952328" cy="1477328"/>
          </a:xfrm>
          <a:prstGeom prst="rect">
            <a:avLst/>
          </a:prstGeom>
          <a:noFill/>
        </p:spPr>
        <p:txBody>
          <a:bodyPr wrap="square" rtlCol="0">
            <a:spAutoFit/>
          </a:bodyPr>
          <a:lstStyle/>
          <a:p>
            <a:r>
              <a:rPr lang="uk-UA" dirty="0" smtClean="0">
                <a:solidFill>
                  <a:schemeClr val="bg1"/>
                </a:solidFill>
              </a:rPr>
              <a:t>Підготували</a:t>
            </a:r>
          </a:p>
          <a:p>
            <a:r>
              <a:rPr lang="uk-UA" dirty="0" err="1" smtClean="0">
                <a:solidFill>
                  <a:schemeClr val="bg1"/>
                </a:solidFill>
              </a:rPr>
              <a:t>ліцеїстки</a:t>
            </a:r>
            <a:r>
              <a:rPr lang="uk-UA" dirty="0" smtClean="0">
                <a:solidFill>
                  <a:schemeClr val="bg1"/>
                </a:solidFill>
              </a:rPr>
              <a:t> ІІІ-М курсу</a:t>
            </a:r>
          </a:p>
          <a:p>
            <a:r>
              <a:rPr lang="uk-UA" dirty="0" err="1" smtClean="0">
                <a:solidFill>
                  <a:schemeClr val="bg1"/>
                </a:solidFill>
              </a:rPr>
              <a:t>Горчавкіна</a:t>
            </a:r>
            <a:r>
              <a:rPr lang="uk-UA" dirty="0" smtClean="0">
                <a:solidFill>
                  <a:schemeClr val="bg1"/>
                </a:solidFill>
              </a:rPr>
              <a:t> Анастасія</a:t>
            </a:r>
          </a:p>
          <a:p>
            <a:r>
              <a:rPr lang="uk-UA" dirty="0" err="1" smtClean="0">
                <a:solidFill>
                  <a:schemeClr val="bg1"/>
                </a:solidFill>
              </a:rPr>
              <a:t>Ребеш</a:t>
            </a:r>
            <a:r>
              <a:rPr lang="uk-UA" dirty="0" smtClean="0">
                <a:solidFill>
                  <a:schemeClr val="bg1"/>
                </a:solidFill>
              </a:rPr>
              <a:t> Галина</a:t>
            </a:r>
          </a:p>
          <a:p>
            <a:r>
              <a:rPr lang="uk-UA" dirty="0" err="1" smtClean="0">
                <a:solidFill>
                  <a:schemeClr val="bg1"/>
                </a:solidFill>
              </a:rPr>
              <a:t>Туренко</a:t>
            </a:r>
            <a:r>
              <a:rPr lang="uk-UA" dirty="0" smtClean="0">
                <a:solidFill>
                  <a:schemeClr val="bg1"/>
                </a:solidFill>
              </a:rPr>
              <a:t> Єлизавета</a:t>
            </a:r>
            <a:endParaRPr lang="uk-UA" dirty="0">
              <a:solidFill>
                <a:schemeClr val="bg1"/>
              </a:solidFill>
            </a:endParaRPr>
          </a:p>
        </p:txBody>
      </p:sp>
    </p:spTree>
    <p:extLst>
      <p:ext uri="{BB962C8B-B14F-4D97-AF65-F5344CB8AC3E}">
        <p14:creationId xmlns:p14="http://schemas.microsoft.com/office/powerpoint/2010/main" val="3553349937"/>
      </p:ext>
    </p:extLst>
  </p:cSld>
  <p:clrMapOvr>
    <a:masterClrMapping/>
  </p:clrMapOvr>
  <mc:AlternateContent xmlns:mc="http://schemas.openxmlformats.org/markup-compatibility/2006">
    <mc:Choice xmlns:p14="http://schemas.microsoft.com/office/powerpoint/2010/main" Requires="p14">
      <p:transition spd="slow" p14:dur="1750">
        <p:wheel spokes="1"/>
      </p:transition>
    </mc:Choice>
    <mc:Fallback>
      <p:transition spd="slow">
        <p:wheel spokes="1"/>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136904" cy="3293209"/>
          </a:xfrm>
          <a:prstGeom prst="rect">
            <a:avLst/>
          </a:prstGeom>
        </p:spPr>
        <p:txBody>
          <a:bodyPr wrap="square">
            <a:spAutoFit/>
          </a:bodyPr>
          <a:lstStyle/>
          <a:p>
            <a:r>
              <a:rPr lang="uk-UA" sz="1600" b="1" i="1" dirty="0">
                <a:solidFill>
                  <a:schemeClr val="accent2"/>
                </a:solidFill>
                <a:latin typeface="Times New Roman" panose="02020603050405020304" pitchFamily="18" charset="0"/>
                <a:cs typeface="Times New Roman" panose="02020603050405020304" pitchFamily="18" charset="0"/>
              </a:rPr>
              <a:t>Антидемпінгові мита</a:t>
            </a:r>
            <a:r>
              <a:rPr lang="uk-UA" sz="1600" b="1" i="1" dirty="0">
                <a:latin typeface="Times New Roman" panose="02020603050405020304" pitchFamily="18" charset="0"/>
                <a:cs typeface="Times New Roman" panose="02020603050405020304" pitchFamily="18" charset="0"/>
              </a:rPr>
              <a:t> </a:t>
            </a:r>
            <a:r>
              <a:rPr lang="uk-UA" sz="1600" dirty="0">
                <a:latin typeface="Times New Roman" panose="02020603050405020304" pitchFamily="18" charset="0"/>
                <a:cs typeface="Times New Roman" panose="02020603050405020304" pitchFamily="18" charset="0"/>
              </a:rPr>
              <a:t>— це мита, які застосовуються в рамках антидемпінгових заходів на тимчасових засадах і з дотриманням відповідних правил та процедур, і які спрямовані на усунення економічних наслідків демпінгу. Вони збираються у додаток до звичайних мит.</a:t>
            </a:r>
          </a:p>
          <a:p>
            <a:r>
              <a:rPr lang="uk-UA" sz="1600" dirty="0">
                <a:latin typeface="Times New Roman" panose="02020603050405020304" pitchFamily="18" charset="0"/>
                <a:cs typeface="Times New Roman" panose="02020603050405020304" pitchFamily="18" charset="0"/>
              </a:rPr>
              <a:t>Для застосування антидемпінгових заходів (у формі, передбаченій ст. </a:t>
            </a:r>
            <a:r>
              <a:rPr lang="en-US" sz="1600" dirty="0">
                <a:latin typeface="Times New Roman" panose="02020603050405020304" pitchFamily="18" charset="0"/>
                <a:cs typeface="Times New Roman" panose="02020603050405020304" pitchFamily="18" charset="0"/>
              </a:rPr>
              <a:t>VI </a:t>
            </a:r>
            <a:r>
              <a:rPr lang="uk-UA" sz="1600" dirty="0">
                <a:latin typeface="Times New Roman" panose="02020603050405020304" pitchFamily="18" charset="0"/>
                <a:cs typeface="Times New Roman" panose="02020603050405020304" pitchFamily="18" charset="0"/>
              </a:rPr>
              <a:t>п. 2 ГАТТ — антидемпінгові мита) необхідне дотримання трьох умов:</a:t>
            </a:r>
          </a:p>
          <a:p>
            <a:r>
              <a:rPr lang="uk-UA" sz="1600" dirty="0" err="1">
                <a:latin typeface="Times New Roman" panose="02020603050405020304" pitchFamily="18" charset="0"/>
                <a:cs typeface="Times New Roman" panose="02020603050405020304" pitchFamily="18" charset="0"/>
              </a:rPr>
              <a:t>—наявність</a:t>
            </a:r>
            <a:r>
              <a:rPr lang="uk-UA" sz="1600" dirty="0">
                <a:latin typeface="Times New Roman" panose="02020603050405020304" pitchFamily="18" charset="0"/>
                <a:cs typeface="Times New Roman" panose="02020603050405020304" pitchFamily="18" charset="0"/>
              </a:rPr>
              <a:t> демпінгової різниці (маржі), тобто перевищення нормальної вартості над ціною, за якою експортується товар; демпінгова маржа розраховується у процентах від експортної ціни;</a:t>
            </a:r>
          </a:p>
          <a:p>
            <a:r>
              <a:rPr lang="uk-UA" sz="1600" dirty="0" err="1">
                <a:latin typeface="Times New Roman" panose="02020603050405020304" pitchFamily="18" charset="0"/>
                <a:cs typeface="Times New Roman" panose="02020603050405020304" pitchFamily="18" charset="0"/>
              </a:rPr>
              <a:t>—наявність</a:t>
            </a:r>
            <a:r>
              <a:rPr lang="uk-UA" sz="1600" dirty="0">
                <a:latin typeface="Times New Roman" panose="02020603050405020304" pitchFamily="18" charset="0"/>
                <a:cs typeface="Times New Roman" panose="02020603050405020304" pitchFamily="18" charset="0"/>
              </a:rPr>
              <a:t> фактично доведеного матеріального збитку або загрози матеріального збитку галузі господарства країни-імпортера;</a:t>
            </a:r>
          </a:p>
          <a:p>
            <a:r>
              <a:rPr lang="uk-UA" sz="1600" dirty="0" err="1">
                <a:latin typeface="Times New Roman" panose="02020603050405020304" pitchFamily="18" charset="0"/>
                <a:cs typeface="Times New Roman" panose="02020603050405020304" pitchFamily="18" charset="0"/>
              </a:rPr>
              <a:t>—існування</a:t>
            </a:r>
            <a:r>
              <a:rPr lang="uk-UA" sz="1600" dirty="0">
                <a:latin typeface="Times New Roman" panose="02020603050405020304" pitchFamily="18" charset="0"/>
                <a:cs typeface="Times New Roman" panose="02020603050405020304" pitchFamily="18" charset="0"/>
              </a:rPr>
              <a:t> причинно-наслідкового зв´язку між фактом продажу за демпінговими цінами та збитком</a:t>
            </a:r>
            <a:r>
              <a:rPr lang="uk-UA" sz="1600" dirty="0" smtClean="0">
                <a:latin typeface="Times New Roman" panose="02020603050405020304" pitchFamily="18" charset="0"/>
                <a:cs typeface="Times New Roman" panose="02020603050405020304" pitchFamily="18" charset="0"/>
              </a:rPr>
              <a:t>.</a:t>
            </a:r>
            <a:endParaRPr lang="uk-UA" sz="1600"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3594282"/>
            <a:ext cx="4824536" cy="3200277"/>
          </a:xfrm>
          <a:prstGeom prst="rect">
            <a:avLst/>
          </a:prstGeom>
        </p:spPr>
      </p:pic>
    </p:spTree>
    <p:extLst>
      <p:ext uri="{BB962C8B-B14F-4D97-AF65-F5344CB8AC3E}">
        <p14:creationId xmlns:p14="http://schemas.microsoft.com/office/powerpoint/2010/main" val="372941981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1418978" cy="400110"/>
          </a:xfrm>
          <a:prstGeom prst="rect">
            <a:avLst/>
          </a:prstGeom>
        </p:spPr>
        <p:txBody>
          <a:bodyPr wrap="none">
            <a:spAutoFit/>
          </a:bodyPr>
          <a:lstStyle/>
          <a:p>
            <a:r>
              <a:rPr lang="uk-UA" sz="2000" b="1" dirty="0">
                <a:solidFill>
                  <a:schemeClr val="accent2"/>
                </a:solidFill>
              </a:rPr>
              <a:t>Висновок</a:t>
            </a:r>
          </a:p>
        </p:txBody>
      </p:sp>
      <p:sp>
        <p:nvSpPr>
          <p:cNvPr id="4" name="Прямоугольник 3"/>
          <p:cNvSpPr/>
          <p:nvPr/>
        </p:nvSpPr>
        <p:spPr>
          <a:xfrm>
            <a:off x="467544" y="980728"/>
            <a:ext cx="8280920" cy="4849404"/>
          </a:xfrm>
          <a:prstGeom prst="rect">
            <a:avLst/>
          </a:prstGeom>
        </p:spPr>
        <p:txBody>
          <a:bodyPr wrap="square">
            <a:spAutoFit/>
          </a:bodyPr>
          <a:lstStyle/>
          <a:p>
            <a:pPr>
              <a:lnSpc>
                <a:spcPct val="150000"/>
              </a:lnSpc>
            </a:pPr>
            <a:r>
              <a:rPr lang="uk-UA" sz="1600" dirty="0">
                <a:latin typeface="Times New Roman" panose="02020603050405020304" pitchFamily="18" charset="0"/>
                <a:cs typeface="Times New Roman" panose="02020603050405020304" pitchFamily="18" charset="0"/>
              </a:rPr>
              <a:t>Антидемпінгове законодавство активно використовується для регулювання зовнішньої торгівлі в практиці розвинутих капіталістичних країн. Коли необхідно захистити національний ринок від імпорту будь-якого товару чи національну промисловість від конкуренції з боку іноземних експортерів, або внутрішній ринок від поставок товарів з-за кордону, часто звертаються до такого засобу, як антидемпінгові мита. Здійснення антидемпінгових заходів відповідно до норм ГАТТ і відповідного національного законодавства є легальним засобом регулювання експорту та імпорту. </a:t>
            </a:r>
            <a:endParaRPr lang="uk-UA" sz="1600" dirty="0" smtClean="0">
              <a:latin typeface="Times New Roman" panose="02020603050405020304" pitchFamily="18" charset="0"/>
              <a:cs typeface="Times New Roman" panose="02020603050405020304" pitchFamily="18" charset="0"/>
            </a:endParaRPr>
          </a:p>
          <a:p>
            <a:pPr>
              <a:lnSpc>
                <a:spcPct val="150000"/>
              </a:lnSpc>
            </a:pPr>
            <a:r>
              <a:rPr lang="ru-RU" sz="1600" dirty="0">
                <a:latin typeface="Times New Roman" panose="02020603050405020304" pitchFamily="18" charset="0"/>
                <a:cs typeface="Times New Roman" panose="02020603050405020304" pitchFamily="18" charset="0"/>
              </a:rPr>
              <a:t>Практика застосування антидемпінгових </a:t>
            </a:r>
            <a:r>
              <a:rPr lang="ru-RU" sz="1600" dirty="0" err="1">
                <a:latin typeface="Times New Roman" panose="02020603050405020304" pitchFamily="18" charset="0"/>
                <a:cs typeface="Times New Roman" panose="02020603050405020304" pitchFamily="18" charset="0"/>
              </a:rPr>
              <a:t>заходів</a:t>
            </a:r>
            <a:r>
              <a:rPr lang="ru-RU" sz="1600" dirty="0">
                <a:latin typeface="Times New Roman" panose="02020603050405020304" pitchFamily="18" charset="0"/>
                <a:cs typeface="Times New Roman" panose="02020603050405020304" pitchFamily="18" charset="0"/>
              </a:rPr>
              <a:t> у </a:t>
            </a:r>
            <a:r>
              <a:rPr lang="ru-RU" sz="1600" dirty="0" err="1">
                <a:latin typeface="Times New Roman" panose="02020603050405020304" pitchFamily="18" charset="0"/>
                <a:cs typeface="Times New Roman" panose="02020603050405020304" pitchFamily="18" charset="0"/>
              </a:rPr>
              <a:t>міжнародній</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торгівлі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показує</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даний</a:t>
            </a:r>
            <a:r>
              <a:rPr lang="ru-RU" sz="1600" dirty="0">
                <a:latin typeface="Times New Roman" panose="02020603050405020304" pitchFamily="18" charset="0"/>
                <a:cs typeface="Times New Roman" panose="02020603050405020304" pitchFamily="18" charset="0"/>
              </a:rPr>
              <a:t> час </a:t>
            </a:r>
            <a:r>
              <a:rPr lang="ru-RU" sz="1600" dirty="0" err="1">
                <a:latin typeface="Times New Roman" panose="02020603050405020304" pitchFamily="18" charset="0"/>
                <a:cs typeface="Times New Roman" panose="02020603050405020304" pitchFamily="18" charset="0"/>
              </a:rPr>
              <a:t>правове</a:t>
            </a:r>
            <a:r>
              <a:rPr lang="ru-RU" sz="1600" dirty="0">
                <a:latin typeface="Times New Roman" panose="02020603050405020304" pitchFamily="18" charset="0"/>
                <a:cs typeface="Times New Roman" panose="02020603050405020304" pitchFamily="18" charset="0"/>
              </a:rPr>
              <a:t> регулювання </a:t>
            </a:r>
            <a:r>
              <a:rPr lang="ru-RU" sz="1600" dirty="0" err="1">
                <a:latin typeface="Times New Roman" panose="02020603050405020304" pitchFamily="18" charset="0"/>
                <a:cs typeface="Times New Roman" panose="02020603050405020304" pitchFamily="18" charset="0"/>
              </a:rPr>
              <a:t>експорту</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імпорту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промислово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розвинених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капіталістичних</a:t>
            </a:r>
            <a:r>
              <a:rPr lang="ru-RU" sz="1600" dirty="0">
                <a:latin typeface="Times New Roman" panose="02020603050405020304" pitchFamily="18" charset="0"/>
                <a:cs typeface="Times New Roman" panose="02020603050405020304" pitchFamily="18" charset="0"/>
              </a:rPr>
              <a:t> держав </a:t>
            </a:r>
            <a:r>
              <a:rPr lang="ru-RU" sz="1600" dirty="0" err="1">
                <a:latin typeface="Times New Roman" panose="02020603050405020304" pitchFamily="18" charset="0"/>
                <a:cs typeface="Times New Roman" panose="02020603050405020304" pitchFamily="18" charset="0"/>
              </a:rPr>
              <a:t>здійснюється</a:t>
            </a:r>
            <a:r>
              <a:rPr lang="ru-RU" sz="1600" dirty="0">
                <a:latin typeface="Times New Roman" panose="02020603050405020304" pitchFamily="18" charset="0"/>
                <a:cs typeface="Times New Roman" panose="02020603050405020304" pitchFamily="18" charset="0"/>
              </a:rPr>
              <a:t> в рамках правил, </a:t>
            </a:r>
            <a:r>
              <a:rPr lang="ru-RU" sz="1600" dirty="0" err="1">
                <a:latin typeface="Times New Roman" panose="02020603050405020304" pitchFamily="18" charset="0"/>
                <a:cs typeface="Times New Roman" panose="02020603050405020304" pitchFamily="18" charset="0"/>
              </a:rPr>
              <a:t>створених</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основі</a:t>
            </a:r>
            <a:r>
              <a:rPr lang="ru-RU" sz="1600" dirty="0">
                <a:latin typeface="Times New Roman" panose="02020603050405020304" pitchFamily="18" charset="0"/>
                <a:cs typeface="Times New Roman" panose="02020603050405020304" pitchFamily="18" charset="0"/>
              </a:rPr>
              <a:t> ГАТТ. </a:t>
            </a:r>
            <a:r>
              <a:rPr lang="ru-RU" sz="1600" dirty="0" err="1">
                <a:latin typeface="Times New Roman" panose="02020603050405020304" pitchFamily="18" charset="0"/>
                <a:cs typeface="Times New Roman" panose="02020603050405020304" pitchFamily="18" charset="0"/>
              </a:rPr>
              <a:t>Введення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митних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зборів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відповідно</a:t>
            </a:r>
            <a:r>
              <a:rPr lang="ru-RU" sz="1600" dirty="0">
                <a:latin typeface="Times New Roman" panose="02020603050405020304" pitchFamily="18" charset="0"/>
                <a:cs typeface="Times New Roman" panose="02020603050405020304" pitchFamily="18" charset="0"/>
              </a:rPr>
              <a:t> до </a:t>
            </a:r>
            <a:r>
              <a:rPr lang="ru-RU" sz="1600" dirty="0" err="1">
                <a:latin typeface="Times New Roman" panose="02020603050405020304" pitchFamily="18" charset="0"/>
                <a:cs typeface="Times New Roman" panose="02020603050405020304" pitchFamily="18" charset="0"/>
              </a:rPr>
              <a:t>положень</a:t>
            </a:r>
            <a:r>
              <a:rPr lang="ru-RU" sz="1600" dirty="0">
                <a:latin typeface="Times New Roman" panose="02020603050405020304" pitchFamily="18" charset="0"/>
                <a:cs typeface="Times New Roman" panose="02020603050405020304" pitchFamily="18" charset="0"/>
              </a:rPr>
              <a:t> ГАТТ, в тому </a:t>
            </a:r>
            <a:r>
              <a:rPr lang="ru-RU" sz="1600" dirty="0" err="1">
                <a:latin typeface="Times New Roman" panose="02020603050405020304" pitchFamily="18" charset="0"/>
                <a:cs typeface="Times New Roman" panose="02020603050405020304" pitchFamily="18" charset="0"/>
              </a:rPr>
              <a:t>числі</a:t>
            </a:r>
            <a:r>
              <a:rPr lang="ru-RU" sz="1600" dirty="0">
                <a:latin typeface="Times New Roman" panose="02020603050405020304" pitchFamily="18" charset="0"/>
                <a:cs typeface="Times New Roman" panose="02020603050405020304" pitchFamily="18" charset="0"/>
              </a:rPr>
              <a:t> і антидемпінгових </a:t>
            </a:r>
            <a:r>
              <a:rPr lang="ru-RU" sz="1600" dirty="0" err="1">
                <a:latin typeface="Times New Roman" panose="02020603050405020304" pitchFamily="18" charset="0"/>
                <a:cs typeface="Times New Roman" panose="02020603050405020304" pitchFamily="18" charset="0"/>
              </a:rPr>
              <a:t>мит</a:t>
            </a:r>
            <a:r>
              <a:rPr lang="ru-RU" sz="1600" dirty="0">
                <a:latin typeface="Times New Roman" panose="02020603050405020304" pitchFamily="18" charset="0"/>
                <a:cs typeface="Times New Roman" panose="02020603050405020304" pitchFamily="18" charset="0"/>
              </a:rPr>
              <a:t>, служить підставою для початку </a:t>
            </a:r>
            <a:r>
              <a:rPr lang="ru-RU" sz="1600" dirty="0" err="1">
                <a:latin typeface="Times New Roman" panose="02020603050405020304" pitchFamily="18" charset="0"/>
                <a:cs typeface="Times New Roman" panose="02020603050405020304" pitchFamily="18" charset="0"/>
              </a:rPr>
              <a:t>переговорів</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між</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зацікавленими</a:t>
            </a:r>
            <a:r>
              <a:rPr lang="ru-RU" sz="1600" dirty="0">
                <a:latin typeface="Times New Roman" panose="02020603050405020304" pitchFamily="18" charset="0"/>
                <a:cs typeface="Times New Roman" panose="02020603050405020304" pitchFamily="18" charset="0"/>
              </a:rPr>
              <a:t> державами та за </a:t>
            </a:r>
            <a:r>
              <a:rPr lang="ru-RU" sz="1600" dirty="0" err="1">
                <a:latin typeface="Times New Roman" panose="02020603050405020304" pitchFamily="18" charset="0"/>
                <a:cs typeface="Times New Roman" panose="02020603050405020304" pitchFamily="18" charset="0"/>
              </a:rPr>
              <a:t>участю</a:t>
            </a:r>
            <a:r>
              <a:rPr lang="ru-RU" sz="1600" dirty="0">
                <a:latin typeface="Times New Roman" panose="02020603050405020304" pitchFamily="18" charset="0"/>
                <a:cs typeface="Times New Roman" panose="02020603050405020304" pitchFamily="18" charset="0"/>
              </a:rPr>
              <a:t> СОТ, метою </a:t>
            </a:r>
            <a:r>
              <a:rPr lang="ru-RU" sz="1600" dirty="0" err="1">
                <a:latin typeface="Times New Roman" panose="02020603050405020304" pitchFamily="18" charset="0"/>
                <a:cs typeface="Times New Roman" panose="02020603050405020304" pitchFamily="18" charset="0"/>
              </a:rPr>
              <a:t>яких</a:t>
            </a:r>
            <a:r>
              <a:rPr lang="ru-RU" sz="1600" dirty="0">
                <a:latin typeface="Times New Roman" panose="02020603050405020304" pitchFamily="18" charset="0"/>
                <a:cs typeface="Times New Roman" panose="02020603050405020304" pitchFamily="18" charset="0"/>
              </a:rPr>
              <a:t> є </a:t>
            </a:r>
            <a:r>
              <a:rPr lang="ru-RU" sz="1600" dirty="0" err="1">
                <a:latin typeface="Times New Roman" panose="02020603050405020304" pitchFamily="18" charset="0"/>
                <a:cs typeface="Times New Roman" panose="02020603050405020304" pitchFamily="18" charset="0"/>
              </a:rPr>
              <a:t>відновлення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рівноваги</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міжнародних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торговельних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відносинах</a:t>
            </a:r>
            <a:r>
              <a:rPr lang="ru-RU" sz="1600" dirty="0">
                <a:latin typeface="Times New Roman" panose="02020603050405020304" pitchFamily="18" charset="0"/>
                <a:cs typeface="Times New Roman" panose="02020603050405020304" pitchFamily="18" charset="0"/>
              </a:rPr>
              <a:t>. </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084149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396866" y="2535841"/>
            <a:ext cx="628569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Дякуємо</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за </a:t>
            </a:r>
            <a:r>
              <a:rPr lang="ru-RU"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увагу</a:t>
            </a:r>
            <a:r>
              <a:rPr lang="ru-RU"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ru-RU"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1517718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316643"/>
            <a:ext cx="8208912" cy="2554545"/>
          </a:xfrm>
          <a:prstGeom prst="rect">
            <a:avLst/>
          </a:prstGeom>
        </p:spPr>
        <p:txBody>
          <a:bodyPr wrap="square">
            <a:spAutoFit/>
          </a:bodyPr>
          <a:lstStyle/>
          <a:p>
            <a:r>
              <a:rPr lang="vi-VN" sz="1600" b="1" dirty="0">
                <a:solidFill>
                  <a:schemeClr val="accent2"/>
                </a:solidFill>
              </a:rPr>
              <a:t>Де́мпінг</a:t>
            </a:r>
            <a:r>
              <a:rPr lang="vi-VN" sz="1600" dirty="0"/>
              <a:t> (</a:t>
            </a:r>
            <a:r>
              <a:rPr lang="vi-VN" sz="1600" i="1" dirty="0"/>
              <a:t>англ. </a:t>
            </a:r>
            <a:r>
              <a:rPr lang="en-US" sz="1600" i="1" dirty="0"/>
              <a:t>dumping — </a:t>
            </a:r>
            <a:r>
              <a:rPr lang="vi-VN" sz="1600" i="1" dirty="0"/>
              <a:t>скидання</a:t>
            </a:r>
            <a:r>
              <a:rPr lang="vi-VN" sz="1600" dirty="0"/>
              <a:t>) — продаж товарів за цінами, нижчими від контрактних на міжнародних товарних ринках, за умови, що низький рівень ціни не зумовлюється відповідним рівнем витрат на виробництво цього товару. Оскільки демпінг порушує правила справедливої конкуренції та наносить збитки місцевим виробникам, держава може застосовувати до демпінгових товарів, антидемпінгові заходи, які можуть включати застосування антидемпінгового мита, встановлення обмежень на їх імпорт, тощо.</a:t>
            </a:r>
          </a:p>
          <a:p>
            <a:r>
              <a:rPr lang="vi-VN" sz="1600" dirty="0" smtClean="0"/>
              <a:t>Згідно </a:t>
            </a:r>
            <a:r>
              <a:rPr lang="vi-VN" sz="1600" dirty="0"/>
              <a:t>зі ст. 1 Закону України «Про захист національного товаровиробника від демпінгового імпорту» </a:t>
            </a:r>
            <a:r>
              <a:rPr lang="vi-VN" sz="1600" b="1" dirty="0">
                <a:solidFill>
                  <a:schemeClr val="accent2"/>
                </a:solidFill>
              </a:rPr>
              <a:t>демпінг</a:t>
            </a:r>
            <a:r>
              <a:rPr lang="vi-VN" sz="1600" dirty="0"/>
              <a:t> — </a:t>
            </a:r>
            <a:r>
              <a:rPr lang="uk-UA" sz="1600" dirty="0" smtClean="0"/>
              <a:t> це </a:t>
            </a:r>
            <a:r>
              <a:rPr lang="vi-VN" sz="1600" dirty="0" smtClean="0"/>
              <a:t>ввезення </a:t>
            </a:r>
            <a:r>
              <a:rPr lang="vi-VN" sz="1600" dirty="0"/>
              <a:t>на митну територію України товару за цінами, нижчими від порівнянної ціни на подібний товар у країні експорту, що заподіює шкоду національному товаровиробнику подібного товару.</a:t>
            </a:r>
            <a:endParaRPr lang="uk-UA" sz="16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3144461"/>
            <a:ext cx="4824536" cy="3268234"/>
          </a:xfrm>
          <a:prstGeom prst="rect">
            <a:avLst/>
          </a:prstGeom>
        </p:spPr>
      </p:pic>
    </p:spTree>
    <p:extLst>
      <p:ext uri="{BB962C8B-B14F-4D97-AF65-F5344CB8AC3E}">
        <p14:creationId xmlns:p14="http://schemas.microsoft.com/office/powerpoint/2010/main" val="57766580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07704" y="3103157"/>
            <a:ext cx="5715984" cy="3572490"/>
          </a:xfrm>
          <a:prstGeom prst="rect">
            <a:avLst/>
          </a:prstGeom>
        </p:spPr>
      </p:pic>
      <p:sp>
        <p:nvSpPr>
          <p:cNvPr id="4" name="Прямоугольник 3"/>
          <p:cNvSpPr/>
          <p:nvPr/>
        </p:nvSpPr>
        <p:spPr>
          <a:xfrm>
            <a:off x="395536" y="282499"/>
            <a:ext cx="8551649" cy="2800767"/>
          </a:xfrm>
          <a:prstGeom prst="rect">
            <a:avLst/>
          </a:prstGeom>
        </p:spPr>
        <p:txBody>
          <a:bodyPr wrap="square">
            <a:spAutoFit/>
          </a:bodyPr>
          <a:lstStyle/>
          <a:p>
            <a:r>
              <a:rPr lang="uk-UA" sz="1600" b="1" dirty="0">
                <a:solidFill>
                  <a:schemeClr val="accent2"/>
                </a:solidFill>
                <a:latin typeface="Times New Roman" panose="02020603050405020304" pitchFamily="18" charset="0"/>
                <a:cs typeface="Times New Roman" panose="02020603050405020304" pitchFamily="18" charset="0"/>
              </a:rPr>
              <a:t>В основі демпінгу </a:t>
            </a:r>
            <a:r>
              <a:rPr lang="uk-UA" sz="1600" dirty="0">
                <a:latin typeface="Times New Roman" panose="02020603050405020304" pitchFamily="18" charset="0"/>
                <a:cs typeface="Times New Roman" panose="02020603050405020304" pitchFamily="18" charset="0"/>
              </a:rPr>
              <a:t>лежить ринкова ситуація, за якої еластичність попиту по ціні на внутрішньому ринку нижче, ніж на зовнішньому. Це дозволяє фірмам, що мають відносно монопольне становище на внутрішньому ринку, продавати свої товари за більш високими цінами, ніж на зовнішньому ринку, де попит більш еластичний по ціні і де конкуренція вище. </a:t>
            </a:r>
            <a:r>
              <a:rPr lang="uk-UA" sz="1600" b="1" dirty="0">
                <a:solidFill>
                  <a:schemeClr val="accent2"/>
                </a:solidFill>
                <a:latin typeface="Times New Roman" panose="02020603050405020304" pitchFamily="18" charset="0"/>
                <a:cs typeface="Times New Roman" panose="02020603050405020304" pitchFamily="18" charset="0"/>
              </a:rPr>
              <a:t>Необхідними умовами для здійснення демпінгу</a:t>
            </a:r>
            <a:r>
              <a:rPr lang="uk-UA" sz="1600" dirty="0">
                <a:latin typeface="Times New Roman" panose="02020603050405020304" pitchFamily="18" charset="0"/>
                <a:cs typeface="Times New Roman" panose="02020603050405020304" pitchFamily="18" charset="0"/>
              </a:rPr>
              <a:t> також </a:t>
            </a:r>
            <a:r>
              <a:rPr lang="uk-UA" sz="1600" b="1" dirty="0">
                <a:solidFill>
                  <a:schemeClr val="accent2"/>
                </a:solidFill>
                <a:latin typeface="Times New Roman" panose="02020603050405020304" pitchFamily="18" charset="0"/>
                <a:cs typeface="Times New Roman" panose="02020603050405020304" pitchFamily="18" charset="0"/>
              </a:rPr>
              <a:t>є</a:t>
            </a:r>
            <a:r>
              <a:rPr lang="uk-UA" sz="1600" dirty="0">
                <a:latin typeface="Times New Roman" panose="02020603050405020304" pitchFamily="18" charset="0"/>
                <a:cs typeface="Times New Roman" panose="02020603050405020304" pitchFamily="18" charset="0"/>
              </a:rPr>
              <a:t>: </a:t>
            </a:r>
          </a:p>
          <a:p>
            <a:r>
              <a:rPr lang="uk-UA" sz="1600" dirty="0">
                <a:latin typeface="Times New Roman" panose="02020603050405020304" pitchFamily="18" charset="0"/>
                <a:cs typeface="Times New Roman" panose="02020603050405020304" pitchFamily="18" charset="0"/>
              </a:rPr>
              <a:t>- ситуація недосконалої конкуренції, що дозволяла б виробнику встановлювати і диктувати ціни; </a:t>
            </a:r>
          </a:p>
          <a:p>
            <a:r>
              <a:rPr lang="uk-UA" sz="1600" dirty="0">
                <a:latin typeface="Times New Roman" panose="02020603050405020304" pitchFamily="18" charset="0"/>
                <a:cs typeface="Times New Roman" panose="02020603050405020304" pitchFamily="18" charset="0"/>
              </a:rPr>
              <a:t>- сегментованість ринку, тобто спроможність виробника відокремити внутрішній ринок, де він продає товар за високими цінами, від зовнішнього ринку, де він це робить за більш низькими цінами. Звичайно цьому сприяють високі транспортні витрати і встановлені державою торговельні бар’єри.</a:t>
            </a:r>
          </a:p>
        </p:txBody>
      </p:sp>
    </p:spTree>
    <p:extLst>
      <p:ext uri="{BB962C8B-B14F-4D97-AF65-F5344CB8AC3E}">
        <p14:creationId xmlns:p14="http://schemas.microsoft.com/office/powerpoint/2010/main" val="315824590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424936" cy="2800767"/>
          </a:xfrm>
          <a:prstGeom prst="rect">
            <a:avLst/>
          </a:prstGeom>
        </p:spPr>
        <p:txBody>
          <a:bodyPr wrap="square">
            <a:spAutoFit/>
          </a:bodyPr>
          <a:lstStyle/>
          <a:p>
            <a:r>
              <a:rPr lang="uk-UA" sz="1600" dirty="0">
                <a:latin typeface="Times New Roman" panose="02020603050405020304" pitchFamily="18" charset="0"/>
                <a:cs typeface="Times New Roman" panose="02020603050405020304" pitchFamily="18" charset="0"/>
              </a:rPr>
              <a:t>Вже після Другої Світової війни фахівці з міжнародної торгівлі чітко відокремлювали чотири основних </a:t>
            </a:r>
            <a:r>
              <a:rPr lang="uk-UA" sz="1600" b="1" dirty="0">
                <a:solidFill>
                  <a:schemeClr val="accent2"/>
                </a:solidFill>
                <a:latin typeface="Times New Roman" panose="02020603050405020304" pitchFamily="18" charset="0"/>
                <a:cs typeface="Times New Roman" panose="02020603050405020304" pitchFamily="18" charset="0"/>
              </a:rPr>
              <a:t>види демпінгу</a:t>
            </a:r>
            <a:r>
              <a:rPr lang="uk-UA" sz="1600" dirty="0">
                <a:latin typeface="Times New Roman" panose="02020603050405020304" pitchFamily="18" charset="0"/>
                <a:cs typeface="Times New Roman" panose="02020603050405020304" pitchFamily="18" charset="0"/>
              </a:rPr>
              <a:t>: </a:t>
            </a:r>
          </a:p>
          <a:p>
            <a:r>
              <a:rPr lang="en-US" sz="1600" dirty="0">
                <a:latin typeface="Times New Roman" panose="02020603050405020304" pitchFamily="18" charset="0"/>
                <a:cs typeface="Times New Roman" panose="02020603050405020304" pitchFamily="18" charset="0"/>
              </a:rPr>
              <a:t>o   </a:t>
            </a:r>
            <a:r>
              <a:rPr lang="uk-UA" sz="1600" dirty="0">
                <a:latin typeface="Times New Roman" panose="02020603050405020304" pitchFamily="18" charset="0"/>
                <a:cs typeface="Times New Roman" panose="02020603050405020304" pitchFamily="18" charset="0"/>
              </a:rPr>
              <a:t>ціновий демпінг, тобто реалізацію товару на зарубіжних ринках дешевше, ніж на внутрішньому ринку; </a:t>
            </a:r>
          </a:p>
          <a:p>
            <a:r>
              <a:rPr lang="en-US" sz="1600" dirty="0">
                <a:latin typeface="Times New Roman" panose="02020603050405020304" pitchFamily="18" charset="0"/>
                <a:cs typeface="Times New Roman" panose="02020603050405020304" pitchFamily="18" charset="0"/>
              </a:rPr>
              <a:t>o   </a:t>
            </a:r>
            <a:r>
              <a:rPr lang="uk-UA" sz="1600" dirty="0">
                <a:latin typeface="Times New Roman" panose="02020603050405020304" pitchFamily="18" charset="0"/>
                <a:cs typeface="Times New Roman" panose="02020603050405020304" pitchFamily="18" charset="0"/>
              </a:rPr>
              <a:t>демпінг у сфері послуг, тобто зниження ціни експортного товару за рахунок отримання транспортних послуг на пільгових умовах; </a:t>
            </a:r>
          </a:p>
          <a:p>
            <a:r>
              <a:rPr lang="en-US" sz="1600" dirty="0">
                <a:latin typeface="Times New Roman" panose="02020603050405020304" pitchFamily="18" charset="0"/>
                <a:cs typeface="Times New Roman" panose="02020603050405020304" pitchFamily="18" charset="0"/>
              </a:rPr>
              <a:t>o   </a:t>
            </a:r>
            <a:r>
              <a:rPr lang="uk-UA" sz="1600" dirty="0">
                <a:latin typeface="Times New Roman" panose="02020603050405020304" pitchFamily="18" charset="0"/>
                <a:cs typeface="Times New Roman" panose="02020603050405020304" pitchFamily="18" charset="0"/>
              </a:rPr>
              <a:t>валютний демпінг, в основі якого лежить маніпулювання валютним курсом та використання множинних валютних курсів з метою отримання переваги над виробниками країни-імпортера даного товару; </a:t>
            </a:r>
          </a:p>
          <a:p>
            <a:r>
              <a:rPr lang="en-US" sz="1600" dirty="0">
                <a:latin typeface="Times New Roman" panose="02020603050405020304" pitchFamily="18" charset="0"/>
                <a:cs typeface="Times New Roman" panose="02020603050405020304" pitchFamily="18" charset="0"/>
              </a:rPr>
              <a:t>o   </a:t>
            </a:r>
            <a:r>
              <a:rPr lang="uk-UA" sz="1600" dirty="0">
                <a:latin typeface="Times New Roman" panose="02020603050405020304" pitchFamily="18" charset="0"/>
                <a:cs typeface="Times New Roman" panose="02020603050405020304" pitchFamily="18" charset="0"/>
              </a:rPr>
              <a:t>соціальний демпінг, який має місце тоді, коли низькі ціни на імпортовані товари обумовлені використанням у виробництві праці в’язнів або експлуатації робітників.</a:t>
            </a: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785" y="3468648"/>
            <a:ext cx="3221176" cy="3080359"/>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3468647"/>
            <a:ext cx="2058146" cy="3080359"/>
          </a:xfrm>
          <a:prstGeom prst="rect">
            <a:avLst/>
          </a:prstGeom>
        </p:spPr>
      </p:pic>
    </p:spTree>
    <p:extLst>
      <p:ext uri="{BB962C8B-B14F-4D97-AF65-F5344CB8AC3E}">
        <p14:creationId xmlns:p14="http://schemas.microsoft.com/office/powerpoint/2010/main" val="1200803604"/>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260648"/>
            <a:ext cx="8280920" cy="3539430"/>
          </a:xfrm>
          <a:prstGeom prst="rect">
            <a:avLst/>
          </a:prstGeom>
        </p:spPr>
        <p:txBody>
          <a:bodyPr wrap="square">
            <a:spAutoFit/>
          </a:bodyPr>
          <a:lstStyle/>
          <a:p>
            <a:r>
              <a:rPr lang="uk-UA" sz="1600" b="1" dirty="0">
                <a:solidFill>
                  <a:schemeClr val="accent2"/>
                </a:solidFill>
                <a:latin typeface="Times New Roman" panose="02020603050405020304" pitchFamily="18" charset="0"/>
                <a:cs typeface="Times New Roman" panose="02020603050405020304" pitchFamily="18" charset="0"/>
              </a:rPr>
              <a:t>У комерційній практиці</a:t>
            </a:r>
            <a:r>
              <a:rPr lang="uk-UA" sz="1600" dirty="0">
                <a:latin typeface="Times New Roman" panose="02020603050405020304" pitchFamily="18" charset="0"/>
                <a:cs typeface="Times New Roman" panose="02020603050405020304" pitchFamily="18" charset="0"/>
              </a:rPr>
              <a:t> існує </a:t>
            </a:r>
            <a:r>
              <a:rPr lang="uk-UA" sz="1600" dirty="0" smtClean="0">
                <a:latin typeface="Times New Roman" panose="02020603050405020304" pitchFamily="18" charset="0"/>
                <a:cs typeface="Times New Roman" panose="02020603050405020304" pitchFamily="18" charset="0"/>
              </a:rPr>
              <a:t>ще кілька </a:t>
            </a:r>
            <a:r>
              <a:rPr lang="uk-UA" sz="1600" b="1" dirty="0">
                <a:solidFill>
                  <a:schemeClr val="accent2"/>
                </a:solidFill>
                <a:latin typeface="Times New Roman" panose="02020603050405020304" pitchFamily="18" charset="0"/>
                <a:cs typeface="Times New Roman" panose="02020603050405020304" pitchFamily="18" charset="0"/>
              </a:rPr>
              <a:t>різновидів демпінгу</a:t>
            </a:r>
            <a:r>
              <a:rPr lang="uk-UA" sz="1600" dirty="0" smtClean="0">
                <a:latin typeface="Times New Roman" panose="02020603050405020304" pitchFamily="18" charset="0"/>
                <a:cs typeface="Times New Roman" panose="02020603050405020304" pitchFamily="18" charset="0"/>
              </a:rPr>
              <a:t>:</a:t>
            </a:r>
            <a:endParaRPr lang="uk-UA" sz="1600" dirty="0">
              <a:latin typeface="Times New Roman" panose="02020603050405020304" pitchFamily="18" charset="0"/>
              <a:cs typeface="Times New Roman" panose="02020603050405020304" pitchFamily="18" charset="0"/>
            </a:endParaRPr>
          </a:p>
          <a:p>
            <a:r>
              <a:rPr lang="uk-UA" sz="1600" dirty="0" smtClean="0">
                <a:latin typeface="Times New Roman" panose="02020603050405020304" pitchFamily="18" charset="0"/>
                <a:cs typeface="Times New Roman" panose="02020603050405020304" pitchFamily="18" charset="0"/>
              </a:rPr>
              <a:t>— постійний </a:t>
            </a:r>
            <a:r>
              <a:rPr lang="uk-UA" sz="1600" dirty="0">
                <a:latin typeface="Times New Roman" panose="02020603050405020304" pitchFamily="18" charset="0"/>
                <a:cs typeface="Times New Roman" panose="02020603050405020304" pitchFamily="18" charset="0"/>
              </a:rPr>
              <a:t>демпінг — постійний експорт товарів за ціною, нижчою від нормальної ціни;</a:t>
            </a:r>
          </a:p>
          <a:p>
            <a:r>
              <a:rPr lang="uk-UA" sz="1600" dirty="0" smtClean="0">
                <a:latin typeface="Times New Roman" panose="02020603050405020304" pitchFamily="18" charset="0"/>
                <a:cs typeface="Times New Roman" panose="02020603050405020304" pitchFamily="18" charset="0"/>
              </a:rPr>
              <a:t>— випадковий </a:t>
            </a:r>
            <a:r>
              <a:rPr lang="uk-UA" sz="1600" dirty="0">
                <a:latin typeface="Times New Roman" panose="02020603050405020304" pitchFamily="18" charset="0"/>
                <a:cs typeface="Times New Roman" panose="02020603050405020304" pitchFamily="18" charset="0"/>
              </a:rPr>
              <a:t>(спорадичний) демпінг — тимчасовий епізодичний продаж товарів на зовнішньому ринку за низькими цінами у зв´язку з тим, що у експортерів накопичились великі запаси товарів;</a:t>
            </a:r>
          </a:p>
          <a:p>
            <a:r>
              <a:rPr lang="uk-UA" sz="1600" dirty="0" smtClean="0">
                <a:latin typeface="Times New Roman" panose="02020603050405020304" pitchFamily="18" charset="0"/>
                <a:cs typeface="Times New Roman" panose="02020603050405020304" pitchFamily="18" charset="0"/>
              </a:rPr>
              <a:t>— розбійницький </a:t>
            </a:r>
            <a:r>
              <a:rPr lang="uk-UA" sz="1600" dirty="0">
                <a:latin typeface="Times New Roman" panose="02020603050405020304" pitchFamily="18" charset="0"/>
                <a:cs typeface="Times New Roman" panose="02020603050405020304" pitchFamily="18" charset="0"/>
              </a:rPr>
              <a:t>(умисний) демпінг — тимчасове зниження експортних цін (нижче цін свого внутрішнього ринку і навіть нижче витрат виробництва) з метою витіснення конкурентів з ринку і наступне підвищення цін (іноді навіть до більш високого рівня, ніж до зниження цін). Це означає встановлення монопольних цін;</a:t>
            </a:r>
          </a:p>
          <a:p>
            <a:r>
              <a:rPr lang="uk-UA" sz="1600" dirty="0" smtClean="0">
                <a:latin typeface="Times New Roman" panose="02020603050405020304" pitchFamily="18" charset="0"/>
                <a:cs typeface="Times New Roman" panose="02020603050405020304" pitchFamily="18" charset="0"/>
              </a:rPr>
              <a:t>— зворотний </a:t>
            </a:r>
            <a:r>
              <a:rPr lang="uk-UA" sz="1600" dirty="0">
                <a:latin typeface="Times New Roman" panose="02020603050405020304" pitchFamily="18" charset="0"/>
                <a:cs typeface="Times New Roman" panose="02020603050405020304" pitchFamily="18" charset="0"/>
              </a:rPr>
              <a:t>демпінг — продаж товару всередині країни за цінами, нижчими від експортних; використовується у випадку непередбачуваних різких коливань курсів валют;</a:t>
            </a:r>
          </a:p>
          <a:p>
            <a:r>
              <a:rPr lang="uk-UA" sz="1600" dirty="0" smtClean="0">
                <a:latin typeface="Times New Roman" panose="02020603050405020304" pitchFamily="18" charset="0"/>
                <a:cs typeface="Times New Roman" panose="02020603050405020304" pitchFamily="18" charset="0"/>
              </a:rPr>
              <a:t>— взаємний </a:t>
            </a:r>
            <a:r>
              <a:rPr lang="uk-UA" sz="1600" dirty="0">
                <a:latin typeface="Times New Roman" panose="02020603050405020304" pitchFamily="18" charset="0"/>
                <a:cs typeface="Times New Roman" panose="02020603050405020304" pitchFamily="18" charset="0"/>
              </a:rPr>
              <a:t>(зустрічний) демпінг — взаємні (зустрічні) поставки одного і того ж товару між двома країнами за заниженими, демпінговими цінами; використовується в умовах високої монополізації ринку певного товару в кожній країні.</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9435" y="4046300"/>
            <a:ext cx="3531323" cy="252685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4096158"/>
            <a:ext cx="3240360" cy="2427142"/>
          </a:xfrm>
          <a:prstGeom prst="rect">
            <a:avLst/>
          </a:prstGeom>
        </p:spPr>
      </p:pic>
    </p:spTree>
    <p:extLst>
      <p:ext uri="{BB962C8B-B14F-4D97-AF65-F5344CB8AC3E}">
        <p14:creationId xmlns:p14="http://schemas.microsoft.com/office/powerpoint/2010/main" val="20781663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332656"/>
            <a:ext cx="8064896" cy="1323439"/>
          </a:xfrm>
          <a:prstGeom prst="rect">
            <a:avLst/>
          </a:prstGeom>
        </p:spPr>
        <p:txBody>
          <a:bodyPr wrap="square">
            <a:spAutoFit/>
          </a:bodyPr>
          <a:lstStyle/>
          <a:p>
            <a:r>
              <a:rPr lang="ru-RU" sz="1600" b="1" dirty="0" err="1">
                <a:solidFill>
                  <a:schemeClr val="accent2"/>
                </a:solidFill>
                <a:latin typeface="Times New Roman" panose="02020603050405020304" pitchFamily="18" charset="0"/>
                <a:cs typeface="Times New Roman" panose="02020603050405020304" pitchFamily="18" charset="0"/>
              </a:rPr>
              <a:t>Економічний</a:t>
            </a:r>
            <a:r>
              <a:rPr lang="ru-RU" sz="1600" b="1" dirty="0">
                <a:solidFill>
                  <a:schemeClr val="accent2"/>
                </a:solidFill>
                <a:latin typeface="Times New Roman" panose="02020603050405020304" pitchFamily="18" charset="0"/>
                <a:cs typeface="Times New Roman" panose="02020603050405020304" pitchFamily="18" charset="0"/>
              </a:rPr>
              <a:t> </a:t>
            </a:r>
            <a:r>
              <a:rPr lang="ru-RU" sz="1600" b="1" dirty="0" err="1">
                <a:solidFill>
                  <a:schemeClr val="accent2"/>
                </a:solidFill>
                <a:latin typeface="Times New Roman" panose="02020603050405020304" pitchFamily="18" charset="0"/>
                <a:cs typeface="Times New Roman" panose="02020603050405020304" pitchFamily="18" charset="0"/>
              </a:rPr>
              <a:t>зміст</a:t>
            </a:r>
            <a:r>
              <a:rPr lang="ru-RU" sz="1600" b="1" dirty="0">
                <a:solidFill>
                  <a:schemeClr val="accent2"/>
                </a:solidFill>
                <a:latin typeface="Times New Roman" panose="02020603050405020304" pitchFamily="18" charset="0"/>
                <a:cs typeface="Times New Roman" panose="02020603050405020304" pitchFamily="18" charset="0"/>
              </a:rPr>
              <a:t> </a:t>
            </a:r>
            <a:r>
              <a:rPr lang="ru-RU" sz="1600" b="1" dirty="0" err="1">
                <a:solidFill>
                  <a:schemeClr val="accent2"/>
                </a:solidFill>
                <a:latin typeface="Times New Roman" panose="02020603050405020304" pitchFamily="18" charset="0"/>
                <a:cs typeface="Times New Roman" panose="02020603050405020304" pitchFamily="18" charset="0"/>
              </a:rPr>
              <a:t>демпінгу</a:t>
            </a:r>
            <a:r>
              <a:rPr lang="ru-RU" sz="1600" b="1" dirty="0">
                <a:solidFill>
                  <a:schemeClr val="accent2"/>
                </a:solidFill>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полягає</a:t>
            </a:r>
            <a:r>
              <a:rPr lang="ru-RU" sz="1600" dirty="0">
                <a:latin typeface="Times New Roman" panose="02020603050405020304" pitchFamily="18" charset="0"/>
                <a:cs typeface="Times New Roman" panose="02020603050405020304" pitchFamily="18" charset="0"/>
              </a:rPr>
              <a:t> у тому, </a:t>
            </a:r>
            <a:r>
              <a:rPr lang="ru-RU" sz="1600" dirty="0" err="1">
                <a:latin typeface="Times New Roman" panose="02020603050405020304" pitchFamily="18" charset="0"/>
                <a:cs typeface="Times New Roman" panose="02020603050405020304" pitchFamily="18" charset="0"/>
              </a:rPr>
              <a:t>що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він</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являє</a:t>
            </a:r>
            <a:r>
              <a:rPr lang="ru-RU" sz="1600" dirty="0">
                <a:latin typeface="Times New Roman" panose="02020603050405020304" pitchFamily="18" charset="0"/>
                <a:cs typeface="Times New Roman" panose="02020603050405020304" pitchFamily="18" charset="0"/>
              </a:rPr>
              <a:t> собою </a:t>
            </a:r>
            <a:r>
              <a:rPr lang="ru-RU" sz="1600" dirty="0" err="1">
                <a:latin typeface="Times New Roman" panose="02020603050405020304" pitchFamily="18" charset="0"/>
                <a:cs typeface="Times New Roman" panose="02020603050405020304" pitchFamily="18" charset="0"/>
              </a:rPr>
              <a:t>обов´язково</a:t>
            </a:r>
            <a:r>
              <a:rPr lang="ru-RU" sz="1600" dirty="0">
                <a:latin typeface="Times New Roman" panose="02020603050405020304" pitchFamily="18" charset="0"/>
                <a:cs typeface="Times New Roman" panose="02020603050405020304" pitchFamily="18" charset="0"/>
              </a:rPr>
              <a:t> не </a:t>
            </a:r>
            <a:r>
              <a:rPr lang="ru-RU" sz="1600" dirty="0" err="1">
                <a:latin typeface="Times New Roman" panose="02020603050405020304" pitchFamily="18" charset="0"/>
                <a:cs typeface="Times New Roman" panose="02020603050405020304" pitchFamily="18" charset="0"/>
              </a:rPr>
              <a:t>просте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зниження</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цін</a:t>
            </a:r>
            <a:r>
              <a:rPr lang="ru-RU" sz="1600" dirty="0">
                <a:latin typeface="Times New Roman" panose="02020603050405020304" pitchFamily="18" charset="0"/>
                <a:cs typeface="Times New Roman" panose="02020603050405020304" pitchFamily="18" charset="0"/>
              </a:rPr>
              <a:t>, а </a:t>
            </a:r>
            <a:r>
              <a:rPr lang="ru-RU" sz="1600" dirty="0" err="1">
                <a:latin typeface="Times New Roman" panose="02020603050405020304" pitchFamily="18" charset="0"/>
                <a:cs typeface="Times New Roman" panose="02020603050405020304" pitchFamily="18" charset="0"/>
              </a:rPr>
              <a:t>саме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цінову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дискримінацію</a:t>
            </a:r>
            <a:r>
              <a:rPr lang="ru-RU" sz="1600" dirty="0">
                <a:latin typeface="Times New Roman" panose="02020603050405020304" pitchFamily="18" charset="0"/>
                <a:cs typeface="Times New Roman" panose="02020603050405020304" pitchFamily="18" charset="0"/>
              </a:rPr>
              <a:t>, коли </a:t>
            </a:r>
            <a:r>
              <a:rPr lang="ru-RU" sz="1600" dirty="0" err="1">
                <a:latin typeface="Times New Roman" panose="02020603050405020304" pitchFamily="18" charset="0"/>
                <a:cs typeface="Times New Roman" panose="02020603050405020304" pitchFamily="18" charset="0"/>
              </a:rPr>
              <a:t>ціни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занижуються</a:t>
            </a:r>
            <a:r>
              <a:rPr lang="ru-RU" sz="1600" dirty="0">
                <a:latin typeface="Times New Roman" panose="02020603050405020304" pitchFamily="18" charset="0"/>
                <a:cs typeface="Times New Roman" panose="02020603050405020304" pitchFamily="18" charset="0"/>
              </a:rPr>
              <a:t> на одному ринку, у той час як той </a:t>
            </a:r>
            <a:r>
              <a:rPr lang="ru-RU" sz="1600" dirty="0" err="1">
                <a:latin typeface="Times New Roman" panose="02020603050405020304" pitchFamily="18" charset="0"/>
                <a:cs typeface="Times New Roman" panose="02020603050405020304" pitchFamily="18" charset="0"/>
              </a:rPr>
              <a:t>самий</a:t>
            </a:r>
            <a:r>
              <a:rPr lang="ru-RU" sz="1600" dirty="0">
                <a:latin typeface="Times New Roman" panose="02020603050405020304" pitchFamily="18" charset="0"/>
                <a:cs typeface="Times New Roman" panose="02020603050405020304" pitchFamily="18" charset="0"/>
              </a:rPr>
              <a:t> товар </a:t>
            </a:r>
            <a:r>
              <a:rPr lang="ru-RU" sz="1600" dirty="0" err="1">
                <a:latin typeface="Times New Roman" panose="02020603050405020304" pitchFamily="18" charset="0"/>
                <a:cs typeface="Times New Roman" panose="02020603050405020304" pitchFamily="18" charset="0"/>
              </a:rPr>
              <a:t>продається</a:t>
            </a:r>
            <a:r>
              <a:rPr lang="ru-RU" sz="1600" dirty="0">
                <a:latin typeface="Times New Roman" panose="02020603050405020304" pitchFamily="18" charset="0"/>
                <a:cs typeface="Times New Roman" panose="02020603050405020304" pitchFamily="18" charset="0"/>
              </a:rPr>
              <a:t> на </a:t>
            </a:r>
            <a:r>
              <a:rPr lang="ru-RU" sz="1600" dirty="0" err="1">
                <a:latin typeface="Times New Roman" panose="02020603050405020304" pitchFamily="18" charset="0"/>
                <a:cs typeface="Times New Roman" panose="02020603050405020304" pitchFamily="18" charset="0"/>
              </a:rPr>
              <a:t>інших</a:t>
            </a:r>
            <a:r>
              <a:rPr lang="ru-RU" sz="1600" dirty="0">
                <a:latin typeface="Times New Roman" panose="02020603050405020304" pitchFamily="18" charset="0"/>
                <a:cs typeface="Times New Roman" panose="02020603050405020304" pitchFamily="18" charset="0"/>
              </a:rPr>
              <a:t> ринках за </a:t>
            </a:r>
            <a:r>
              <a:rPr lang="ru-RU" sz="1600" dirty="0" err="1">
                <a:latin typeface="Times New Roman" panose="02020603050405020304" pitchFamily="18" charset="0"/>
                <a:cs typeface="Times New Roman" panose="02020603050405020304" pitchFamily="18" charset="0"/>
              </a:rPr>
              <a:t>більш</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високими</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цінами</a:t>
            </a:r>
            <a:r>
              <a:rPr lang="ru-RU" sz="1600" dirty="0">
                <a:latin typeface="Times New Roman" panose="02020603050405020304" pitchFamily="18" charset="0"/>
                <a:cs typeface="Times New Roman" panose="02020603050405020304" pitchFamily="18" charset="0"/>
              </a:rPr>
              <a:t>. Практика </a:t>
            </a:r>
            <a:r>
              <a:rPr lang="ru-RU" sz="1600" dirty="0" err="1">
                <a:latin typeface="Times New Roman" panose="02020603050405020304" pitchFamily="18" charset="0"/>
                <a:cs typeface="Times New Roman" panose="02020603050405020304" pitchFamily="18" charset="0"/>
              </a:rPr>
              <a:t>демпінгу</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тісно</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пов´язана</a:t>
            </a:r>
            <a:r>
              <a:rPr lang="ru-RU" sz="1600" dirty="0">
                <a:latin typeface="Times New Roman" panose="02020603050405020304" pitchFamily="18" charset="0"/>
                <a:cs typeface="Times New Roman" panose="02020603050405020304" pitchFamily="18" charset="0"/>
              </a:rPr>
              <a:t> з </a:t>
            </a:r>
            <a:r>
              <a:rPr lang="ru-RU" sz="1600" dirty="0" err="1">
                <a:latin typeface="Times New Roman" panose="02020603050405020304" pitchFamily="18" charset="0"/>
                <a:cs typeface="Times New Roman" panose="02020603050405020304" pitchFamily="18" charset="0"/>
              </a:rPr>
              <a:t>монополізацією</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ринків</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застосуванням</a:t>
            </a:r>
            <a:r>
              <a:rPr lang="ru-RU" sz="1600" dirty="0">
                <a:latin typeface="Times New Roman" panose="02020603050405020304" pitchFamily="18" charset="0"/>
                <a:cs typeface="Times New Roman" panose="02020603050405020304" pitchFamily="18" charset="0"/>
              </a:rPr>
              <a:t> монопольно </a:t>
            </a:r>
            <a:r>
              <a:rPr lang="ru-RU" sz="1600" dirty="0" err="1">
                <a:latin typeface="Times New Roman" panose="02020603050405020304" pitchFamily="18" charset="0"/>
                <a:cs typeface="Times New Roman" panose="02020603050405020304" pitchFamily="18" charset="0"/>
              </a:rPr>
              <a:t>високих</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цін</a:t>
            </a:r>
            <a:r>
              <a:rPr lang="ru-RU" sz="1600" dirty="0" smtClean="0">
                <a:latin typeface="Times New Roman" panose="02020603050405020304" pitchFamily="18" charset="0"/>
                <a:cs typeface="Times New Roman" panose="02020603050405020304" pitchFamily="18" charset="0"/>
              </a:rPr>
              <a:t>.</a:t>
            </a:r>
            <a:endParaRPr lang="ru-RU" sz="16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899914"/>
            <a:ext cx="5832648" cy="46242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361431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260648"/>
            <a:ext cx="7992888" cy="2062103"/>
          </a:xfrm>
          <a:prstGeom prst="rect">
            <a:avLst/>
          </a:prstGeom>
        </p:spPr>
        <p:txBody>
          <a:bodyPr wrap="square">
            <a:spAutoFit/>
          </a:bodyPr>
          <a:lstStyle/>
          <a:p>
            <a:r>
              <a:rPr lang="uk-UA" sz="1600" b="1" dirty="0" smtClean="0">
                <a:solidFill>
                  <a:schemeClr val="accent2"/>
                </a:solidFill>
              </a:rPr>
              <a:t>Перші </a:t>
            </a:r>
            <a:r>
              <a:rPr lang="uk-UA" sz="1600" b="1" dirty="0">
                <a:solidFill>
                  <a:schemeClr val="accent2"/>
                </a:solidFill>
              </a:rPr>
              <a:t>згадки про демпінг</a:t>
            </a:r>
            <a:r>
              <a:rPr lang="uk-UA" sz="1600" dirty="0"/>
              <a:t> можна знайти в наукових працях економістів Адама Сміта й Олександра Гамільтона, які ще у </a:t>
            </a:r>
            <a:r>
              <a:rPr lang="en-US" sz="1600" dirty="0"/>
              <a:t>XVIII </a:t>
            </a:r>
            <a:r>
              <a:rPr lang="uk-UA" sz="1600" dirty="0"/>
              <a:t>ст. усвідомлювали існування цього явища та вивчали можливі шляхи усунення його руйнівного ефекту. Вже на початку </a:t>
            </a:r>
            <a:r>
              <a:rPr lang="en-US" sz="1600" dirty="0"/>
              <a:t>XX </a:t>
            </a:r>
            <a:r>
              <a:rPr lang="uk-UA" sz="1600" dirty="0"/>
              <a:t>ст. найбільші торгові держави почали застосувати антидемпінгові заходи як засоби захисту національних товаровиробників від недобросовісної торгової практики. Перше національне антидемпінгове законодавство прийняла Канада в 1904-му, за якою пішли Нова Зеландія (1905), Австралія (1906), США (1921) і Велика Британія (1924).</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786" y="2587212"/>
            <a:ext cx="2857500"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635155"/>
            <a:ext cx="2592288" cy="3546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711269"/>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32656"/>
            <a:ext cx="8208912" cy="2308324"/>
          </a:xfrm>
          <a:prstGeom prst="rect">
            <a:avLst/>
          </a:prstGeom>
        </p:spPr>
        <p:txBody>
          <a:bodyPr wrap="square">
            <a:spAutoFit/>
          </a:bodyPr>
          <a:lstStyle/>
          <a:p>
            <a:r>
              <a:rPr lang="uk-UA" sz="1600" b="1" dirty="0">
                <a:solidFill>
                  <a:schemeClr val="accent2"/>
                </a:solidFill>
              </a:rPr>
              <a:t>Основним змістом антидемпінгового законодавства є</a:t>
            </a:r>
            <a:r>
              <a:rPr lang="uk-UA" sz="1600" dirty="0"/>
              <a:t> норми: </a:t>
            </a:r>
          </a:p>
          <a:p>
            <a:r>
              <a:rPr lang="uk-UA" sz="1600" dirty="0"/>
              <a:t>- Про спеціальний орган, на який покладається обов'язок виконання закону, тобто обов'язок прийняття антидемпінгових заходів; </a:t>
            </a:r>
          </a:p>
          <a:p>
            <a:r>
              <a:rPr lang="uk-UA" sz="1600" dirty="0"/>
              <a:t>- Про процедуру, пов'язаної з прийняттям зазначених заходів. </a:t>
            </a:r>
          </a:p>
          <a:p>
            <a:r>
              <a:rPr lang="uk-UA" sz="1600" dirty="0"/>
              <a:t>Антидемпінгове законодавство детально регламентує дії зазначених органів у частині кваліфікації обставин як демпінг і в частині порядку проведення процедури прийняття антидемпінгових заходів. </a:t>
            </a:r>
          </a:p>
          <a:p>
            <a:r>
              <a:rPr lang="uk-UA" sz="1600" dirty="0"/>
              <a:t>У процедуру прийняття антидемпінгових мит входить визначення демпінгової різниці і матеріального збитку, заподіяного галузі демпінгом. </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1600" y="3140968"/>
            <a:ext cx="2736304" cy="3161951"/>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8024" y="3464841"/>
            <a:ext cx="3516368" cy="2514203"/>
          </a:xfrm>
          <a:prstGeom prst="rect">
            <a:avLst/>
          </a:prstGeom>
        </p:spPr>
      </p:pic>
    </p:spTree>
    <p:extLst>
      <p:ext uri="{BB962C8B-B14F-4D97-AF65-F5344CB8AC3E}">
        <p14:creationId xmlns:p14="http://schemas.microsoft.com/office/powerpoint/2010/main" val="1582884130"/>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30637"/>
            <a:ext cx="8352928" cy="5509200"/>
          </a:xfrm>
          <a:prstGeom prst="rect">
            <a:avLst/>
          </a:prstGeom>
        </p:spPr>
        <p:txBody>
          <a:bodyPr wrap="square">
            <a:spAutoFit/>
          </a:bodyPr>
          <a:lstStyle/>
          <a:p>
            <a:r>
              <a:rPr lang="uk-UA" sz="1600" b="1" dirty="0">
                <a:solidFill>
                  <a:schemeClr val="accent2"/>
                </a:solidFill>
                <a:latin typeface="Times New Roman" panose="02020603050405020304" pitchFamily="18" charset="0"/>
                <a:cs typeface="Times New Roman" panose="02020603050405020304" pitchFamily="18" charset="0"/>
              </a:rPr>
              <a:t>Антидемпінговий процес </a:t>
            </a:r>
            <a:r>
              <a:rPr lang="uk-UA" sz="1600" dirty="0">
                <a:latin typeface="Times New Roman" panose="02020603050405020304" pitchFamily="18" charset="0"/>
                <a:cs typeface="Times New Roman" panose="02020603050405020304" pitchFamily="18" charset="0"/>
              </a:rPr>
              <a:t>складається з таких основних стадій:</a:t>
            </a:r>
          </a:p>
          <a:p>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1) ініціювання антидемпінгового розслідування. Заява про необхідність порушення розслідування подається від імені тієї галузі промисловості, інтереси якої постраждали. Якщо урядові органи вважатимуть, що скарга має підстави для офіційного започаткування процедури, розслідування вважається розпочатим;</a:t>
            </a:r>
          </a:p>
          <a:p>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2) проведення антидемпінгового розслідування та призначення антидемпінгового заходу або припинення розслідування на передбачуваних підставах. Під час розслідування мають бути встановлені факти демпінгу та наявності шкоди або загрози такої шкоди, а також причинно-наслідковий зв´язок між ними. Якщо хоча б одна з передумов, наведених вище, відсутня, справа вважається закритою, якщо ні, то компетентні органи продовжують розслідування для встановлення обсягу демпінгу та завданої шкоди. Розслідування може бути припинено також на підставі угод з демпінговими експортерами про мінімальні ціни їх продажів, в результаті яких припиниться завдання шкоди місцевим виробникам. У разі відсутності взаємоприйнятних цінових угод вводяться антидемпінгові. Вони прораховуються відносно кожного експортера, який допустив демпінг, і їх остаточний розмір не повинен перевищувати величину демпінгової різниці;</a:t>
            </a:r>
          </a:p>
          <a:p>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3) застосування антидемпінгового заходу. Строки застосування заходів обмежуються часом, необхідним для нейтралізації шкоди, викликаної демпінгом, і не можуть бути більшими ніж 5 років. Продовження на строк понад 5 років можливе лише на підставі нового розслідування.</a:t>
            </a:r>
          </a:p>
        </p:txBody>
      </p:sp>
    </p:spTree>
    <p:extLst>
      <p:ext uri="{BB962C8B-B14F-4D97-AF65-F5344CB8AC3E}">
        <p14:creationId xmlns:p14="http://schemas.microsoft.com/office/powerpoint/2010/main" val="1237306802"/>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70</TotalTime>
  <Words>1060</Words>
  <Application>Microsoft Office PowerPoint</Application>
  <PresentationFormat>Экран (4:3)</PresentationFormat>
  <Paragraphs>44</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Базовая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Мишаня</dc:creator>
  <cp:lastModifiedBy>Мишаня</cp:lastModifiedBy>
  <cp:revision>8</cp:revision>
  <dcterms:created xsi:type="dcterms:W3CDTF">2014-04-17T15:10:09Z</dcterms:created>
  <dcterms:modified xsi:type="dcterms:W3CDTF">2014-04-17T21:15:08Z</dcterms:modified>
</cp:coreProperties>
</file>