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7" r:id="rId3"/>
    <p:sldId id="257" r:id="rId4"/>
    <p:sldId id="278" r:id="rId5"/>
    <p:sldId id="258" r:id="rId6"/>
    <p:sldId id="259" r:id="rId7"/>
    <p:sldId id="279" r:id="rId8"/>
    <p:sldId id="264" r:id="rId9"/>
    <p:sldId id="263" r:id="rId10"/>
    <p:sldId id="265" r:id="rId11"/>
    <p:sldId id="266" r:id="rId12"/>
    <p:sldId id="268" r:id="rId13"/>
    <p:sldId id="269" r:id="rId14"/>
    <p:sldId id="270" r:id="rId15"/>
    <p:sldId id="267" r:id="rId16"/>
    <p:sldId id="271" r:id="rId17"/>
    <p:sldId id="272" r:id="rId18"/>
    <p:sldId id="273" r:id="rId19"/>
    <p:sldId id="274" r:id="rId20"/>
    <p:sldId id="275" r:id="rId21"/>
    <p:sldId id="27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5A159610-0BC4-4153-91B6-B4E60376DFB7}" type="datetimeFigureOut">
              <a:rPr lang="ru-RU" smtClean="0"/>
              <a:t>30.09.2013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A159610-0BC4-4153-91B6-B4E60376DFB7}" type="datetimeFigureOut">
              <a:rPr lang="ru-RU" smtClean="0"/>
              <a:t>30.09.2013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A159610-0BC4-4153-91B6-B4E60376DFB7}" type="datetimeFigureOut">
              <a:rPr lang="ru-RU" smtClean="0"/>
              <a:t>30.09.2013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5A159610-0BC4-4153-91B6-B4E60376DFB7}" type="datetimeFigureOut">
              <a:rPr lang="ru-RU" smtClean="0"/>
              <a:t>30.09.2013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A159610-0BC4-4153-91B6-B4E60376DFB7}" type="datetimeFigureOut">
              <a:rPr lang="ru-RU" smtClean="0"/>
              <a:t>30.09.2013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A159610-0BC4-4153-91B6-B4E60376DFB7}" type="datetimeFigureOut">
              <a:rPr lang="ru-RU" smtClean="0"/>
              <a:t>30.09.2013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5A159610-0BC4-4153-91B6-B4E60376DFB7}" type="datetimeFigureOut">
              <a:rPr lang="ru-RU" smtClean="0"/>
              <a:t>30.09.2013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5A159610-0BC4-4153-91B6-B4E60376DFB7}" type="datetimeFigureOut">
              <a:rPr lang="ru-RU" smtClean="0"/>
              <a:t>30.09.2013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59610-0BC4-4153-91B6-B4E60376DFB7}" type="datetimeFigureOut">
              <a:rPr lang="ru-RU" smtClean="0"/>
              <a:t>30.09.2013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A159610-0BC4-4153-91B6-B4E60376DFB7}" type="datetimeFigureOut">
              <a:rPr lang="ru-RU" smtClean="0"/>
              <a:t>30.09.2013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B9D9C6B-3A35-4C3C-BA12-9F8386FB88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A159610-0BC4-4153-91B6-B4E60376DFB7}" type="datetimeFigureOut">
              <a:rPr lang="ru-RU" smtClean="0"/>
              <a:t>30.09.2013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4B9D9C6B-3A35-4C3C-BA12-9F8386FB88F0}" type="slidenum">
              <a:rPr lang="ru-RU" smtClean="0"/>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5A159610-0BC4-4153-91B6-B4E60376DFB7}" type="datetimeFigureOut">
              <a:rPr lang="ru-RU" smtClean="0"/>
              <a:t>30.09.2013</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4B9D9C6B-3A35-4C3C-BA12-9F8386FB88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627784" y="188640"/>
            <a:ext cx="4138622" cy="1204364"/>
          </a:xfrm>
        </p:spPr>
        <p:txBody>
          <a:bodyPr/>
          <a:lstStyle/>
          <a:p>
            <a:r>
              <a:rPr lang="en-US" sz="6000" dirty="0" smtClean="0"/>
              <a:t>Nu Virgos</a:t>
            </a:r>
            <a:endParaRPr lang="ru-RU" sz="6000" dirty="0"/>
          </a:p>
        </p:txBody>
      </p:sp>
      <p:sp>
        <p:nvSpPr>
          <p:cNvPr id="3" name="Подзаголовок 2"/>
          <p:cNvSpPr>
            <a:spLocks noGrp="1"/>
          </p:cNvSpPr>
          <p:nvPr>
            <p:ph type="subTitle" idx="1"/>
          </p:nvPr>
        </p:nvSpPr>
        <p:spPr>
          <a:xfrm>
            <a:off x="683568" y="1484784"/>
            <a:ext cx="8208912" cy="1752600"/>
          </a:xfrm>
        </p:spPr>
        <p:txBody>
          <a:bodyPr>
            <a:normAutofit/>
          </a:bodyPr>
          <a:lstStyle/>
          <a:p>
            <a:r>
              <a:rPr lang="en-US" dirty="0" smtClean="0"/>
              <a:t>was the name used to promote the group VIA </a:t>
            </a:r>
            <a:r>
              <a:rPr lang="en-US" dirty="0" err="1" smtClean="0"/>
              <a:t>Gra</a:t>
            </a:r>
            <a:r>
              <a:rPr lang="en-US" dirty="0" smtClean="0"/>
              <a:t> (ВИА </a:t>
            </a:r>
            <a:r>
              <a:rPr lang="en-US" dirty="0" err="1" smtClean="0"/>
              <a:t>Гра</a:t>
            </a:r>
            <a:r>
              <a:rPr lang="en-US" dirty="0" smtClean="0"/>
              <a:t>) outside of Russia, Ukraine and other nearby countries.</a:t>
            </a:r>
            <a:endParaRPr lang="ru-RU" dirty="0"/>
          </a:p>
        </p:txBody>
      </p:sp>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348881"/>
            <a:ext cx="6763676" cy="450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 ВиаГра - Попытка номер пять (минус).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5708848"/>
            <a:ext cx="609600" cy="609600"/>
          </a:xfrm>
          <a:prstGeom prst="rect">
            <a:avLst/>
          </a:prstGeom>
        </p:spPr>
      </p:pic>
    </p:spTree>
    <p:extLst>
      <p:ext uri="{BB962C8B-B14F-4D97-AF65-F5344CB8AC3E}">
        <p14:creationId xmlns:p14="http://schemas.microsoft.com/office/powerpoint/2010/main" val="91307205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Autofit/>
          </a:bodyPr>
          <a:lstStyle/>
          <a:p>
            <a:r>
              <a:rPr lang="en-US" sz="2800" dirty="0" err="1" smtClean="0"/>
              <a:t>Nadezhda</a:t>
            </a:r>
            <a:r>
              <a:rPr lang="en-US" sz="2800" dirty="0" smtClean="0"/>
              <a:t> </a:t>
            </a:r>
            <a:r>
              <a:rPr lang="en-US" sz="2800" dirty="0" err="1" smtClean="0"/>
              <a:t>Granovskaya</a:t>
            </a:r>
            <a:r>
              <a:rPr lang="en-US" sz="2800" dirty="0" smtClean="0"/>
              <a:t/>
            </a:r>
            <a:br>
              <a:rPr lang="en-US" sz="2800" dirty="0" smtClean="0"/>
            </a:br>
            <a:r>
              <a:rPr lang="en-US" sz="2800" dirty="0" smtClean="0"/>
              <a:t>(2000-2002)</a:t>
            </a:r>
            <a:br>
              <a:rPr lang="en-US" sz="2800" dirty="0" smtClean="0"/>
            </a:br>
            <a:r>
              <a:rPr lang="en-US" sz="2800" dirty="0" smtClean="0"/>
              <a:t>(2002-2006)</a:t>
            </a:r>
            <a:br>
              <a:rPr lang="en-US" sz="2800" dirty="0" smtClean="0"/>
            </a:br>
            <a:r>
              <a:rPr lang="en-US" sz="2800" dirty="0" smtClean="0"/>
              <a:t>(2009-2011)</a:t>
            </a:r>
            <a:endParaRPr lang="ru-RU" sz="2800" dirty="0"/>
          </a:p>
        </p:txBody>
      </p:sp>
      <p:sp>
        <p:nvSpPr>
          <p:cNvPr id="3" name="Объект 2"/>
          <p:cNvSpPr>
            <a:spLocks noGrp="1"/>
          </p:cNvSpPr>
          <p:nvPr>
            <p:ph idx="1"/>
          </p:nvPr>
        </p:nvSpPr>
        <p:spPr/>
        <p:txBody>
          <a:bodyPr/>
          <a:lstStyle/>
          <a:p>
            <a:endParaRPr lang="ru-RU"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3520"/>
          <a:stretch/>
        </p:blipFill>
        <p:spPr bwMode="auto">
          <a:xfrm>
            <a:off x="3585602" y="908720"/>
            <a:ext cx="5558398" cy="5949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909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Tatiana </a:t>
            </a:r>
            <a:r>
              <a:rPr lang="en-US" dirty="0" err="1" smtClean="0"/>
              <a:t>Naynik</a:t>
            </a:r>
            <a:r>
              <a:rPr lang="en-US" dirty="0" smtClean="0"/>
              <a:t/>
            </a:r>
            <a:br>
              <a:rPr lang="en-US" dirty="0" smtClean="0"/>
            </a:br>
            <a:r>
              <a:rPr lang="en-US" dirty="0" smtClean="0"/>
              <a:t>(2002)</a:t>
            </a:r>
            <a:endParaRPr lang="ru-RU"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580051" y="0"/>
            <a:ext cx="45639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64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16632"/>
            <a:ext cx="7125113" cy="924475"/>
          </a:xfrm>
        </p:spPr>
        <p:txBody>
          <a:bodyPr>
            <a:normAutofit fontScale="90000"/>
          </a:bodyPr>
          <a:lstStyle/>
          <a:p>
            <a:r>
              <a:rPr lang="en-US" dirty="0" smtClean="0"/>
              <a:t>Anna </a:t>
            </a:r>
            <a:r>
              <a:rPr lang="en-US" dirty="0" err="1" smtClean="0"/>
              <a:t>Sedokova</a:t>
            </a:r>
            <a:r>
              <a:rPr lang="en-US" dirty="0" smtClean="0"/>
              <a:t/>
            </a:r>
            <a:br>
              <a:rPr lang="en-US" dirty="0" smtClean="0"/>
            </a:br>
            <a:r>
              <a:rPr lang="en-US" dirty="0" smtClean="0"/>
              <a:t>(2002-2004)</a:t>
            </a:r>
            <a:endParaRPr lang="ru-RU" dirty="0"/>
          </a:p>
        </p:txBody>
      </p:sp>
      <p:sp>
        <p:nvSpPr>
          <p:cNvPr id="3" name="Объект 2"/>
          <p:cNvSpPr>
            <a:spLocks noGrp="1"/>
          </p:cNvSpPr>
          <p:nvPr>
            <p:ph idx="1"/>
          </p:nvPr>
        </p:nvSpPr>
        <p:spPr/>
        <p:txBody>
          <a:bodyPr/>
          <a:lstStyle/>
          <a:p>
            <a:endParaRPr lang="ru-RU"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2645"/>
          <a:stretch/>
        </p:blipFill>
        <p:spPr bwMode="auto">
          <a:xfrm>
            <a:off x="1835696" y="1569593"/>
            <a:ext cx="4752528" cy="5279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8162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Vera </a:t>
            </a:r>
            <a:r>
              <a:rPr lang="en-US" dirty="0" err="1" smtClean="0"/>
              <a:t>Brezhneva</a:t>
            </a:r>
            <a:r>
              <a:rPr lang="en-US" dirty="0" smtClean="0"/>
              <a:t/>
            </a:r>
            <a:br>
              <a:rPr lang="en-US" dirty="0" smtClean="0"/>
            </a:br>
            <a:r>
              <a:rPr lang="en-US" dirty="0" smtClean="0"/>
              <a:t>(2003-2007)</a:t>
            </a:r>
            <a:endParaRPr lang="ru-RU" dirty="0"/>
          </a:p>
        </p:txBody>
      </p:sp>
      <p:sp>
        <p:nvSpPr>
          <p:cNvPr id="3" name="Объект 2"/>
          <p:cNvSpPr>
            <a:spLocks noGrp="1"/>
          </p:cNvSpPr>
          <p:nvPr>
            <p:ph idx="1"/>
          </p:nvPr>
        </p:nvSpPr>
        <p:spPr/>
        <p:txBody>
          <a:bodyPr/>
          <a:lstStyle/>
          <a:p>
            <a:endParaRPr lang="ru-RU"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478806"/>
            <a:ext cx="3501380" cy="539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8775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560412"/>
            <a:ext cx="4282637" cy="924475"/>
          </a:xfrm>
        </p:spPr>
        <p:txBody>
          <a:bodyPr>
            <a:normAutofit fontScale="90000"/>
          </a:bodyPr>
          <a:lstStyle/>
          <a:p>
            <a:r>
              <a:rPr lang="en-US" dirty="0" smtClean="0"/>
              <a:t>Svetlana </a:t>
            </a:r>
            <a:r>
              <a:rPr lang="en-US" dirty="0" err="1" smtClean="0"/>
              <a:t>Loboda</a:t>
            </a:r>
            <a:r>
              <a:rPr lang="en-US" dirty="0" smtClean="0"/>
              <a:t/>
            </a:r>
            <a:br>
              <a:rPr lang="en-US" dirty="0" smtClean="0"/>
            </a:br>
            <a:r>
              <a:rPr lang="en-US" dirty="0" smtClean="0"/>
              <a:t>(2004)</a:t>
            </a:r>
            <a:endParaRPr lang="ru-RU" dirty="0"/>
          </a:p>
        </p:txBody>
      </p:sp>
      <p:sp>
        <p:nvSpPr>
          <p:cNvPr id="3" name="Объект 2"/>
          <p:cNvSpPr>
            <a:spLocks noGrp="1"/>
          </p:cNvSpPr>
          <p:nvPr>
            <p:ph idx="1"/>
          </p:nvPr>
        </p:nvSpPr>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6385" y="0"/>
            <a:ext cx="55476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234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Kristina </a:t>
            </a:r>
            <a:r>
              <a:rPr lang="en-US" dirty="0" err="1" smtClean="0"/>
              <a:t>Kots-Gotlib</a:t>
            </a:r>
            <a:r>
              <a:rPr lang="en-US" dirty="0" smtClean="0"/>
              <a:t/>
            </a:r>
            <a:br>
              <a:rPr lang="en-US" dirty="0" smtClean="0"/>
            </a:br>
            <a:r>
              <a:rPr lang="en-US" dirty="0" smtClean="0"/>
              <a:t>(2006)</a:t>
            </a:r>
            <a:endParaRPr lang="ru-RU" dirty="0"/>
          </a:p>
        </p:txBody>
      </p:sp>
      <p:sp>
        <p:nvSpPr>
          <p:cNvPr id="3" name="Объект 2"/>
          <p:cNvSpPr>
            <a:spLocks noGrp="1"/>
          </p:cNvSpPr>
          <p:nvPr>
            <p:ph idx="1"/>
          </p:nvPr>
        </p:nvSpPr>
        <p:spPr/>
        <p:txBody>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275" y="1547145"/>
            <a:ext cx="3369940" cy="531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351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2" y="116632"/>
            <a:ext cx="6370870" cy="924475"/>
          </a:xfrm>
        </p:spPr>
        <p:txBody>
          <a:bodyPr>
            <a:normAutofit fontScale="90000"/>
          </a:bodyPr>
          <a:lstStyle/>
          <a:p>
            <a:r>
              <a:rPr lang="en-US" dirty="0" smtClean="0"/>
              <a:t>Olga </a:t>
            </a:r>
            <a:r>
              <a:rPr lang="en-US" dirty="0" err="1" smtClean="0"/>
              <a:t>Romanovskaya</a:t>
            </a:r>
            <a:r>
              <a:rPr lang="en-US" dirty="0" smtClean="0"/>
              <a:t/>
            </a:r>
            <a:br>
              <a:rPr lang="en-US" dirty="0" smtClean="0"/>
            </a:br>
            <a:r>
              <a:rPr lang="en-US" dirty="0" smtClean="0"/>
              <a:t>(2006-2007)</a:t>
            </a:r>
            <a:endParaRPr lang="ru-RU" dirty="0"/>
          </a:p>
        </p:txBody>
      </p:sp>
      <p:sp>
        <p:nvSpPr>
          <p:cNvPr id="3" name="Объект 2"/>
          <p:cNvSpPr>
            <a:spLocks noGrp="1"/>
          </p:cNvSpPr>
          <p:nvPr>
            <p:ph idx="1"/>
          </p:nvPr>
        </p:nvSpPr>
        <p:spPr/>
        <p:txBody>
          <a:bodyPr/>
          <a:lstStyle/>
          <a:p>
            <a:endParaRPr lang="ru-RU"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6323" y="764704"/>
            <a:ext cx="5477678" cy="6260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6959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0"/>
            <a:ext cx="5472608" cy="924475"/>
          </a:xfrm>
        </p:spPr>
        <p:txBody>
          <a:bodyPr>
            <a:normAutofit fontScale="90000"/>
          </a:bodyPr>
          <a:lstStyle/>
          <a:p>
            <a:r>
              <a:rPr lang="en-US" dirty="0" err="1" smtClean="0"/>
              <a:t>Meseda</a:t>
            </a:r>
            <a:r>
              <a:rPr lang="en-US" dirty="0" smtClean="0"/>
              <a:t> </a:t>
            </a:r>
            <a:r>
              <a:rPr lang="en-US" dirty="0" err="1" smtClean="0"/>
              <a:t>Bagaudinova</a:t>
            </a:r>
            <a:r>
              <a:rPr lang="en-US" dirty="0" smtClean="0"/>
              <a:t/>
            </a:r>
            <a:br>
              <a:rPr lang="en-US" dirty="0" smtClean="0"/>
            </a:br>
            <a:r>
              <a:rPr lang="en-US" dirty="0" smtClean="0"/>
              <a:t>(2007-2009)</a:t>
            </a:r>
            <a:endParaRPr lang="ru-RU" dirty="0"/>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99792" y="968504"/>
            <a:ext cx="4387287" cy="588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89493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0"/>
            <a:ext cx="3922598" cy="924475"/>
          </a:xfrm>
        </p:spPr>
        <p:txBody>
          <a:bodyPr>
            <a:normAutofit fontScale="90000"/>
          </a:bodyPr>
          <a:lstStyle/>
          <a:p>
            <a:r>
              <a:rPr lang="en-US" dirty="0" smtClean="0"/>
              <a:t>Tatiana </a:t>
            </a:r>
            <a:r>
              <a:rPr lang="en-US" dirty="0" err="1" smtClean="0"/>
              <a:t>Kotova</a:t>
            </a:r>
            <a:r>
              <a:rPr lang="en-US" dirty="0" smtClean="0"/>
              <a:t/>
            </a:r>
            <a:br>
              <a:rPr lang="en-US" dirty="0" smtClean="0"/>
            </a:br>
            <a:r>
              <a:rPr lang="en-US" dirty="0" smtClean="0"/>
              <a:t>(2008-2010)</a:t>
            </a:r>
            <a:endParaRPr lang="ru-RU" dirty="0"/>
          </a:p>
        </p:txBody>
      </p:sp>
      <p:sp>
        <p:nvSpPr>
          <p:cNvPr id="3" name="Объект 2"/>
          <p:cNvSpPr>
            <a:spLocks noGrp="1"/>
          </p:cNvSpPr>
          <p:nvPr>
            <p:ph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93854"/>
            <a:ext cx="4725516" cy="5664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0564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95736" y="27678"/>
            <a:ext cx="4354646" cy="924475"/>
          </a:xfrm>
        </p:spPr>
        <p:txBody>
          <a:bodyPr>
            <a:normAutofit fontScale="90000"/>
          </a:bodyPr>
          <a:lstStyle/>
          <a:p>
            <a:r>
              <a:rPr lang="en-US" dirty="0" smtClean="0"/>
              <a:t>Santa </a:t>
            </a:r>
            <a:r>
              <a:rPr lang="en-US" dirty="0" err="1" smtClean="0"/>
              <a:t>Dimopulos</a:t>
            </a:r>
            <a:r>
              <a:rPr lang="en-US" dirty="0" smtClean="0"/>
              <a:t/>
            </a:r>
            <a:br>
              <a:rPr lang="en-US" dirty="0" smtClean="0"/>
            </a:br>
            <a:r>
              <a:rPr lang="en-US" dirty="0" smtClean="0"/>
              <a:t>(2011-2012)</a:t>
            </a:r>
            <a:endParaRPr lang="ru-RU" dirty="0"/>
          </a:p>
        </p:txBody>
      </p:sp>
      <p:sp>
        <p:nvSpPr>
          <p:cNvPr id="3" name="Объект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091599"/>
            <a:ext cx="4032448" cy="5766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471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5861"/>
            <a:ext cx="6840760" cy="6873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431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0"/>
            <a:ext cx="4138622" cy="924475"/>
          </a:xfrm>
        </p:spPr>
        <p:txBody>
          <a:bodyPr>
            <a:normAutofit fontScale="90000"/>
          </a:bodyPr>
          <a:lstStyle/>
          <a:p>
            <a:r>
              <a:rPr lang="en-US" dirty="0" err="1" smtClean="0"/>
              <a:t>Albina</a:t>
            </a:r>
            <a:r>
              <a:rPr lang="en-US" dirty="0" smtClean="0"/>
              <a:t> </a:t>
            </a:r>
            <a:r>
              <a:rPr lang="en-US" dirty="0" err="1" smtClean="0"/>
              <a:t>Dzhanabaeva</a:t>
            </a:r>
            <a:r>
              <a:rPr lang="en-US" dirty="0" smtClean="0"/>
              <a:t/>
            </a:r>
            <a:br>
              <a:rPr lang="en-US" dirty="0" smtClean="0"/>
            </a:br>
            <a:r>
              <a:rPr lang="en-US" dirty="0" smtClean="0"/>
              <a:t>(2004-2012)</a:t>
            </a:r>
            <a:endParaRPr lang="ru-RU" dirty="0"/>
          </a:p>
        </p:txBody>
      </p:sp>
      <p:sp>
        <p:nvSpPr>
          <p:cNvPr id="3" name="Объект 2"/>
          <p:cNvSpPr>
            <a:spLocks noGrp="1"/>
          </p:cNvSpPr>
          <p:nvPr>
            <p:ph idx="1"/>
          </p:nvPr>
        </p:nvSpPr>
        <p:spPr/>
        <p:txBody>
          <a:bodyPr/>
          <a:lstStyle/>
          <a:p>
            <a:endParaRPr lang="ru-RU"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042588"/>
            <a:ext cx="4365104" cy="58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4887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51720" y="13823"/>
            <a:ext cx="3562558" cy="924475"/>
          </a:xfrm>
        </p:spPr>
        <p:txBody>
          <a:bodyPr>
            <a:normAutofit fontScale="90000"/>
          </a:bodyPr>
          <a:lstStyle/>
          <a:p>
            <a:r>
              <a:rPr lang="en-US" dirty="0" smtClean="0"/>
              <a:t>Eva </a:t>
            </a:r>
            <a:r>
              <a:rPr lang="en-US" dirty="0" err="1" smtClean="0"/>
              <a:t>Bushmina</a:t>
            </a:r>
            <a:r>
              <a:rPr lang="en-US" dirty="0" smtClean="0"/>
              <a:t/>
            </a:r>
            <a:br>
              <a:rPr lang="en-US" dirty="0" smtClean="0"/>
            </a:br>
            <a:r>
              <a:rPr lang="en-US" dirty="0" smtClean="0"/>
              <a:t>(2010-2012)</a:t>
            </a:r>
            <a:endParaRPr lang="ru-RU" dirty="0"/>
          </a:p>
        </p:txBody>
      </p:sp>
      <p:sp>
        <p:nvSpPr>
          <p:cNvPr id="3" name="Объект 2"/>
          <p:cNvSpPr>
            <a:spLocks noGrp="1"/>
          </p:cNvSpPr>
          <p:nvPr>
            <p:ph idx="1"/>
          </p:nvPr>
        </p:nvSpPr>
        <p:spPr/>
        <p:txBody>
          <a:bodyPr/>
          <a:lstStyle/>
          <a:p>
            <a:endParaRPr lang="ru-RU"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1040695"/>
            <a:ext cx="3959660" cy="5805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73899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210146"/>
          </a:xfrm>
        </p:spPr>
        <p:txBody>
          <a:bodyPr>
            <a:normAutofit fontScale="90000"/>
          </a:bodyPr>
          <a:lstStyle/>
          <a:p>
            <a:r>
              <a:rPr lang="en-US" sz="2000" dirty="0" smtClean="0"/>
              <a:t>The name VIA </a:t>
            </a:r>
            <a:r>
              <a:rPr lang="en-US" sz="2000" dirty="0" err="1" smtClean="0"/>
              <a:t>Gra</a:t>
            </a:r>
            <a:r>
              <a:rPr lang="en-US" sz="2000" dirty="0" smtClean="0"/>
              <a:t> is both a reference to the drug Viagra and a play on words, since the first three letters stand for "vocal-instrumental ensemble" in Ukrainian, and "</a:t>
            </a:r>
            <a:r>
              <a:rPr lang="en-US" sz="2000" dirty="0" err="1" smtClean="0"/>
              <a:t>gra</a:t>
            </a:r>
            <a:r>
              <a:rPr lang="en-US" sz="2000" dirty="0" smtClean="0"/>
              <a:t>" means "game" (or "play") in Ukrainian.</a:t>
            </a:r>
            <a:endParaRPr lang="ru-RU"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613552"/>
            <a:ext cx="5615930" cy="524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1386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982" y="-3479"/>
            <a:ext cx="675295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1129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784976" cy="2290266"/>
          </a:xfrm>
        </p:spPr>
        <p:txBody>
          <a:bodyPr>
            <a:normAutofit fontScale="90000"/>
          </a:bodyPr>
          <a:lstStyle/>
          <a:p>
            <a:r>
              <a:rPr lang="en-US" sz="2000" dirty="0" smtClean="0"/>
              <a:t>VIA </a:t>
            </a:r>
            <a:r>
              <a:rPr lang="en-US" sz="2000" dirty="0" err="1" smtClean="0"/>
              <a:t>Gra</a:t>
            </a:r>
            <a:r>
              <a:rPr lang="en-US" sz="2000" dirty="0" smtClean="0"/>
              <a:t> was a Ukrainian girl group that hit the charts in these countries in September 2000 with their first single "</a:t>
            </a:r>
            <a:r>
              <a:rPr lang="en-US" sz="2000" dirty="0" err="1" smtClean="0"/>
              <a:t>Popytka</a:t>
            </a:r>
            <a:r>
              <a:rPr lang="en-US" sz="2000" dirty="0" smtClean="0"/>
              <a:t> No. 5". Their first success outside the Russian language area was in May 2004 with the single "Stop! Stop! </a:t>
            </a:r>
            <a:r>
              <a:rPr lang="en-US" sz="2000" dirty="0" err="1" smtClean="0"/>
              <a:t>Stop!",an</a:t>
            </a:r>
            <a:r>
              <a:rPr lang="en-US" sz="2000" dirty="0" smtClean="0"/>
              <a:t> English version of their 2002 Russian song. The group is known for their frequent lineup changes, with 13 different individuals having at one time been in the group. The group was co-created by </a:t>
            </a:r>
            <a:r>
              <a:rPr lang="en-US" sz="2000" dirty="0" err="1" smtClean="0"/>
              <a:t>Dmitriy</a:t>
            </a:r>
            <a:r>
              <a:rPr lang="en-US" sz="2000" dirty="0" smtClean="0"/>
              <a:t> </a:t>
            </a:r>
            <a:r>
              <a:rPr lang="en-US" sz="2000" dirty="0" err="1" smtClean="0"/>
              <a:t>Kostyuk</a:t>
            </a:r>
            <a:r>
              <a:rPr lang="en-US" sz="2000" dirty="0" smtClean="0"/>
              <a:t> and Konstantin </a:t>
            </a:r>
            <a:r>
              <a:rPr lang="en-US" sz="2000" dirty="0" err="1" smtClean="0"/>
              <a:t>Meladze</a:t>
            </a:r>
            <a:r>
              <a:rPr lang="en-US" sz="2000" dirty="0" smtClean="0"/>
              <a:t>.</a:t>
            </a:r>
            <a:endParaRPr lang="ru-RU" sz="20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852" y="2256331"/>
            <a:ext cx="3672408" cy="457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402" y="2852936"/>
            <a:ext cx="4720957" cy="3975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3413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498178"/>
          </a:xfrm>
        </p:spPr>
        <p:txBody>
          <a:bodyPr>
            <a:noAutofit/>
          </a:bodyPr>
          <a:lstStyle/>
          <a:p>
            <a:r>
              <a:rPr lang="en-US" sz="2000" dirty="0" smtClean="0"/>
              <a:t>In 2000 </a:t>
            </a:r>
            <a:r>
              <a:rPr lang="en-US" sz="2000" dirty="0" err="1" smtClean="0"/>
              <a:t>Alina</a:t>
            </a:r>
            <a:r>
              <a:rPr lang="en-US" sz="2000" dirty="0" smtClean="0"/>
              <a:t> and </a:t>
            </a:r>
            <a:r>
              <a:rPr lang="en-US" sz="2000" dirty="0" err="1" smtClean="0"/>
              <a:t>Nadya</a:t>
            </a:r>
            <a:r>
              <a:rPr lang="en-US" sz="2000" dirty="0" smtClean="0"/>
              <a:t> made "</a:t>
            </a:r>
            <a:r>
              <a:rPr lang="en-US" sz="2000" dirty="0" err="1" smtClean="0"/>
              <a:t>Popytka</a:t>
            </a:r>
            <a:r>
              <a:rPr lang="en-US" sz="2000" dirty="0" smtClean="0"/>
              <a:t> No. 5" more videos were out on the screens: "</a:t>
            </a:r>
            <a:r>
              <a:rPr lang="en-US" sz="2000" dirty="0" err="1" smtClean="0"/>
              <a:t>Obnimi</a:t>
            </a:r>
            <a:r>
              <a:rPr lang="en-US" sz="2000" dirty="0" smtClean="0"/>
              <a:t> </a:t>
            </a:r>
            <a:r>
              <a:rPr lang="en-US" sz="2000" dirty="0" err="1" smtClean="0"/>
              <a:t>menya</a:t>
            </a:r>
            <a:r>
              <a:rPr lang="en-US" sz="2000" dirty="0" smtClean="0"/>
              <a:t>" (Hold me closer), "</a:t>
            </a:r>
            <a:r>
              <a:rPr lang="en-US" sz="2000" dirty="0" err="1" smtClean="0"/>
              <a:t>Bomba</a:t>
            </a:r>
            <a:r>
              <a:rPr lang="en-US" sz="2000" dirty="0" smtClean="0"/>
              <a:t>" (Bomb), "</a:t>
            </a:r>
            <a:r>
              <a:rPr lang="en-US" sz="2000" dirty="0" err="1" smtClean="0"/>
              <a:t>Ya</a:t>
            </a:r>
            <a:r>
              <a:rPr lang="en-US" sz="2000" dirty="0" smtClean="0"/>
              <a:t> ne </a:t>
            </a:r>
            <a:r>
              <a:rPr lang="en-US" sz="2000" dirty="0" err="1" smtClean="0"/>
              <a:t>vernus</a:t>
            </a:r>
            <a:r>
              <a:rPr lang="en-US" sz="2000" dirty="0" smtClean="0"/>
              <a:t>" (I won’t be back).[4] By the end of the year VIA </a:t>
            </a:r>
            <a:r>
              <a:rPr lang="en-US" sz="2000" dirty="0" err="1" smtClean="0"/>
              <a:t>Gra's</a:t>
            </a:r>
            <a:r>
              <a:rPr lang="en-US" sz="2000" dirty="0" smtClean="0"/>
              <a:t> repertoire comprised 7 songs that were enough to embark on a tour. The group’s first live performance ever took place in </a:t>
            </a:r>
            <a:r>
              <a:rPr lang="en-US" sz="2000" dirty="0" err="1" smtClean="0"/>
              <a:t>Dnipropetrovsk</a:t>
            </a:r>
            <a:r>
              <a:rPr lang="en-US" sz="2000" dirty="0" smtClean="0"/>
              <a:t> on the stage of the city’s </a:t>
            </a:r>
            <a:r>
              <a:rPr lang="en-US" sz="2000" dirty="0" err="1" smtClean="0"/>
              <a:t>Ledoviy</a:t>
            </a:r>
            <a:r>
              <a:rPr lang="en-US" sz="2000" dirty="0" smtClean="0"/>
              <a:t> Palace in front of 4,000 spectators.</a:t>
            </a:r>
            <a:endParaRPr lang="ru-RU" sz="20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8089" y="2127822"/>
            <a:ext cx="6939136" cy="4730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55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9" y="473193"/>
            <a:ext cx="9134547" cy="607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726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a:t>
            </a:r>
            <a:r>
              <a:rPr lang="en-US" dirty="0" smtClean="0"/>
              <a:t>articipants </a:t>
            </a:r>
            <a:r>
              <a:rPr lang="en-US" dirty="0" err="1" smtClean="0"/>
              <a:t>grupy</a:t>
            </a:r>
            <a:endParaRPr lang="ru-RU" dirty="0"/>
          </a:p>
        </p:txBody>
      </p:sp>
      <p:sp>
        <p:nvSpPr>
          <p:cNvPr id="3" name="Объект 2"/>
          <p:cNvSpPr>
            <a:spLocks noGrp="1"/>
          </p:cNvSpPr>
          <p:nvPr>
            <p:ph idx="1"/>
          </p:nvPr>
        </p:nvSpPr>
        <p:spPr/>
        <p:txBody>
          <a:bodyPr/>
          <a:lstStyle/>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577752"/>
            <a:ext cx="8080851" cy="5050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3231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3823"/>
            <a:ext cx="7125113" cy="924475"/>
          </a:xfrm>
        </p:spPr>
        <p:txBody>
          <a:bodyPr>
            <a:normAutofit fontScale="90000"/>
          </a:bodyPr>
          <a:lstStyle/>
          <a:p>
            <a:r>
              <a:rPr lang="en-US" dirty="0" smtClean="0"/>
              <a:t>Al</a:t>
            </a:r>
            <a:r>
              <a:rPr lang="ru-RU" dirty="0" smtClean="0"/>
              <a:t>е</a:t>
            </a:r>
            <a:r>
              <a:rPr lang="en-US" dirty="0" err="1" smtClean="0"/>
              <a:t>na</a:t>
            </a:r>
            <a:r>
              <a:rPr lang="en-US" dirty="0" smtClean="0"/>
              <a:t> </a:t>
            </a:r>
            <a:r>
              <a:rPr lang="en-US" dirty="0" err="1" smtClean="0"/>
              <a:t>Vinnitskaya</a:t>
            </a:r>
            <a:r>
              <a:rPr lang="en-US" dirty="0" smtClean="0"/>
              <a:t/>
            </a:r>
            <a:br>
              <a:rPr lang="en-US" dirty="0" smtClean="0"/>
            </a:br>
            <a:r>
              <a:rPr lang="en-US" dirty="0" smtClean="0"/>
              <a:t>(1999-2003)</a:t>
            </a:r>
            <a:endParaRPr lang="ru-RU" dirty="0"/>
          </a:p>
        </p:txBody>
      </p:sp>
      <p:sp>
        <p:nvSpPr>
          <p:cNvPr id="3" name="Объект 2"/>
          <p:cNvSpPr>
            <a:spLocks noGrp="1"/>
          </p:cNvSpPr>
          <p:nvPr>
            <p:ph idx="1"/>
          </p:nvPr>
        </p:nvSpPr>
        <p:spPr/>
        <p:txBody>
          <a:bodyPr/>
          <a:lstStyle/>
          <a:p>
            <a:endParaRPr lang="ru-RU"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884148"/>
            <a:ext cx="5090151" cy="597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91666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TC102455596[[fn=Весна]]</Template>
  <TotalTime>102</TotalTime>
  <Words>289</Words>
  <Application>Microsoft Office PowerPoint</Application>
  <PresentationFormat>Экран (4:3)</PresentationFormat>
  <Paragraphs>19</Paragraphs>
  <Slides>21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Spring</vt:lpstr>
      <vt:lpstr>Nu Virgos</vt:lpstr>
      <vt:lpstr>Презентация PowerPoint</vt:lpstr>
      <vt:lpstr>The name VIA Gra is both a reference to the drug Viagra and a play on words, since the first three letters stand for "vocal-instrumental ensemble" in Ukrainian, and "gra" means "game" (or "play") in Ukrainian.</vt:lpstr>
      <vt:lpstr>Презентация PowerPoint</vt:lpstr>
      <vt:lpstr>VIA Gra was a Ukrainian girl group that hit the charts in these countries in September 2000 with their first single "Popytka No. 5". Their first success outside the Russian language area was in May 2004 with the single "Stop! Stop! Stop!",an English version of their 2002 Russian song. The group is known for their frequent lineup changes, with 13 different individuals having at one time been in the group. The group was co-created by Dmitriy Kostyuk and Konstantin Meladze.</vt:lpstr>
      <vt:lpstr>In 2000 Alina and Nadya made "Popytka No. 5" more videos were out on the screens: "Obnimi menya" (Hold me closer), "Bomba" (Bomb), "Ya ne vernus" (I won’t be back).[4] By the end of the year VIA Gra's repertoire comprised 7 songs that were enough to embark on a tour. The group’s first live performance ever took place in Dnipropetrovsk on the stage of the city’s Ledoviy Palace in front of 4,000 spectators.</vt:lpstr>
      <vt:lpstr>Презентация PowerPoint</vt:lpstr>
      <vt:lpstr>Participants grupy</vt:lpstr>
      <vt:lpstr>Alеna Vinnitskaya (1999-2003)</vt:lpstr>
      <vt:lpstr>Nadezhda Granovskaya (2000-2002) (2002-2006) (2009-2011)</vt:lpstr>
      <vt:lpstr>Tatiana Naynik (2002)</vt:lpstr>
      <vt:lpstr>Anna Sedokova (2002-2004)</vt:lpstr>
      <vt:lpstr>Vera Brezhneva (2003-2007)</vt:lpstr>
      <vt:lpstr>Svetlana Loboda (2004)</vt:lpstr>
      <vt:lpstr>Kristina Kots-Gotlib (2006)</vt:lpstr>
      <vt:lpstr>Olga Romanovskaya (2006-2007)</vt:lpstr>
      <vt:lpstr>Meseda Bagaudinova (2007-2009)</vt:lpstr>
      <vt:lpstr>Tatiana Kotova (2008-2010)</vt:lpstr>
      <vt:lpstr>Santa Dimopulos (2011-2012)</vt:lpstr>
      <vt:lpstr>Albina Dzhanabaeva (2004-2012)</vt:lpstr>
      <vt:lpstr>Eva Bushmina (2010-2012)</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Laptop</dc:creator>
  <cp:lastModifiedBy>Laptop</cp:lastModifiedBy>
  <cp:revision>9</cp:revision>
  <dcterms:created xsi:type="dcterms:W3CDTF">2013-09-30T19:02:32Z</dcterms:created>
  <dcterms:modified xsi:type="dcterms:W3CDTF">2013-09-30T20:45:10Z</dcterms:modified>
</cp:coreProperties>
</file>