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E156F-6C94-49F8-9DA0-DB333E205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8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C92A-7210-4883-81E0-9F3759F90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590B-C1E9-4C52-B030-93627EE0E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74EE-D781-46EA-90FE-F654EA08B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5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83EB-2452-4AF1-AF91-F673582FE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8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308F-68B0-422B-8613-DA2D7401FB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1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F383-B277-41AC-A38E-EC0C641B9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66CD-E3DB-485C-8858-0E888E9AA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1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430D-471F-4A65-9082-A8B75ED28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FA8BA-9C68-40F7-A472-FA1235A55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6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CFC5-C8BB-4113-8538-2E46FE5B4A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264674-BA03-4877-AAED-665D187DE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altLang="ru-RU" sz="5400" dirty="0" smtClean="0"/>
              <a:t>Техногенні катастрофи</a:t>
            </a:r>
            <a:endParaRPr lang="ru-RU" altLang="ru-RU" sz="54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uk-UA" altLang="ru-RU" dirty="0" err="1" smtClean="0"/>
              <a:t>Резник</a:t>
            </a:r>
            <a:r>
              <a:rPr lang="uk-UA" altLang="ru-RU" dirty="0" smtClean="0"/>
              <a:t> Д. 11-Б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091" y="97767"/>
            <a:ext cx="7315200" cy="706090"/>
          </a:xfrm>
        </p:spPr>
        <p:txBody>
          <a:bodyPr/>
          <a:lstStyle/>
          <a:p>
            <a:r>
              <a:rPr lang="uk-UA" dirty="0" smtClean="0"/>
              <a:t>Знімок з космосу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333" y="6116300"/>
            <a:ext cx="7992889" cy="67545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Розлив </a:t>
            </a:r>
            <a:r>
              <a:rPr lang="ru-RU" sz="2000" b="1" dirty="0" err="1" smtClean="0">
                <a:solidFill>
                  <a:srgbClr val="00B050"/>
                </a:solidFill>
              </a:rPr>
              <a:t>нафти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в </a:t>
            </a:r>
            <a:r>
              <a:rPr lang="ru-RU" sz="2000" b="1" dirty="0" err="1">
                <a:solidFill>
                  <a:srgbClr val="00B050"/>
                </a:solidFill>
              </a:rPr>
              <a:t>Мексиканській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затоці</a:t>
            </a:r>
            <a:r>
              <a:rPr lang="ru-RU" sz="2000" b="1" dirty="0">
                <a:solidFill>
                  <a:srgbClr val="00B050"/>
                </a:solidFill>
              </a:rPr>
              <a:t>. США, 2010 </a:t>
            </a:r>
            <a:r>
              <a:rPr lang="ru-RU" sz="2000" b="1" dirty="0" err="1">
                <a:solidFill>
                  <a:srgbClr val="00B050"/>
                </a:solidFill>
              </a:rPr>
              <a:t>рік</a:t>
            </a:r>
            <a:r>
              <a:rPr lang="ru-RU" sz="2000" b="1" dirty="0" smtClean="0">
                <a:solidFill>
                  <a:srgbClr val="00B050"/>
                </a:solidFill>
              </a:rPr>
              <a:t>.  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587"/>
            <a:ext cx="7956376" cy="533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44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6443"/>
            <a:ext cx="7315200" cy="778098"/>
          </a:xfrm>
        </p:spPr>
        <p:txBody>
          <a:bodyPr/>
          <a:lstStyle/>
          <a:p>
            <a:r>
              <a:rPr lang="uk-UA" dirty="0" smtClean="0"/>
              <a:t>Знімок з космосу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165304"/>
            <a:ext cx="8316416" cy="50405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Видобуток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нафти</a:t>
            </a:r>
            <a:r>
              <a:rPr lang="ru-RU" sz="2400" b="1" dirty="0">
                <a:solidFill>
                  <a:srgbClr val="C00000"/>
                </a:solidFill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</a:rPr>
              <a:t>нафтоносних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пісків</a:t>
            </a:r>
            <a:r>
              <a:rPr lang="ru-RU" sz="2400" b="1" dirty="0">
                <a:solidFill>
                  <a:srgbClr val="C00000"/>
                </a:solidFill>
              </a:rPr>
              <a:t>. Канада, 2009 </a:t>
            </a:r>
            <a:r>
              <a:rPr lang="ru-RU" sz="2400" b="1" dirty="0" err="1">
                <a:solidFill>
                  <a:srgbClr val="C00000"/>
                </a:solidFill>
              </a:rPr>
              <a:t>рік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2" y="786765"/>
            <a:ext cx="8100392" cy="54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30297"/>
            <a:ext cx="7315200" cy="1143000"/>
          </a:xfrm>
        </p:spPr>
        <p:txBody>
          <a:bodyPr/>
          <a:lstStyle/>
          <a:p>
            <a:r>
              <a:rPr lang="ru-RU" sz="3200" dirty="0" err="1" smtClean="0"/>
              <a:t>Відходи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гірничої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промисловості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48680"/>
            <a:ext cx="7884368" cy="60212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</a:rPr>
              <a:t>Тільки</a:t>
            </a:r>
            <a:r>
              <a:rPr lang="ru-RU" sz="2000" dirty="0" smtClean="0">
                <a:solidFill>
                  <a:srgbClr val="002060"/>
                </a:solidFill>
              </a:rPr>
              <a:t> невелика </a:t>
            </a:r>
            <a:r>
              <a:rPr lang="ru-RU" sz="2000" dirty="0" err="1" smtClean="0">
                <a:solidFill>
                  <a:srgbClr val="002060"/>
                </a:solidFill>
              </a:rPr>
              <a:t>частина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видобутої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руди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містить</a:t>
            </a:r>
            <a:r>
              <a:rPr lang="ru-RU" sz="2000" dirty="0" smtClean="0">
                <a:solidFill>
                  <a:srgbClr val="002060"/>
                </a:solidFill>
              </a:rPr>
              <a:t> золото, </a:t>
            </a:r>
            <a:r>
              <a:rPr lang="ru-RU" sz="2000" dirty="0" err="1" smtClean="0">
                <a:solidFill>
                  <a:srgbClr val="002060"/>
                </a:solidFill>
              </a:rPr>
              <a:t>мідь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свинець</a:t>
            </a:r>
            <a:r>
              <a:rPr lang="ru-RU" sz="2000" dirty="0" smtClean="0">
                <a:solidFill>
                  <a:srgbClr val="002060"/>
                </a:solidFill>
              </a:rPr>
              <a:t>, цинк, </a:t>
            </a:r>
            <a:r>
              <a:rPr lang="ru-RU" sz="2000" dirty="0" err="1" smtClean="0">
                <a:solidFill>
                  <a:srgbClr val="002060"/>
                </a:solidFill>
              </a:rPr>
              <a:t>або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інші</a:t>
            </a:r>
            <a:r>
              <a:rPr lang="ru-RU" sz="2000" dirty="0" smtClean="0">
                <a:solidFill>
                  <a:srgbClr val="002060"/>
                </a:solidFill>
              </a:rPr>
              <a:t> метали. Все </a:t>
            </a:r>
            <a:r>
              <a:rPr lang="ru-RU" sz="2000" dirty="0" err="1" smtClean="0">
                <a:solidFill>
                  <a:srgbClr val="002060"/>
                </a:solidFill>
              </a:rPr>
              <a:t>решта</a:t>
            </a:r>
            <a:r>
              <a:rPr lang="ru-RU" sz="2000" dirty="0" smtClean="0">
                <a:solidFill>
                  <a:srgbClr val="002060"/>
                </a:solidFill>
              </a:rPr>
              <a:t> - </a:t>
            </a:r>
            <a:r>
              <a:rPr lang="ru-RU" sz="2000" dirty="0" err="1" smtClean="0">
                <a:solidFill>
                  <a:srgbClr val="002060"/>
                </a:solidFill>
              </a:rPr>
              <a:t>відходи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містять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велику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металів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мінералів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</a:rPr>
              <a:t> легких до </a:t>
            </a:r>
            <a:r>
              <a:rPr lang="ru-RU" sz="2000" dirty="0" err="1" smtClean="0">
                <a:solidFill>
                  <a:srgbClr val="002060"/>
                </a:solidFill>
              </a:rPr>
              <a:t>дуже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токсичних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Ці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дрібнозернисті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відходи</a:t>
            </a:r>
            <a:r>
              <a:rPr lang="ru-RU" sz="2000" dirty="0" smtClean="0">
                <a:solidFill>
                  <a:srgbClr val="002060"/>
                </a:solidFill>
              </a:rPr>
              <a:t> часто </a:t>
            </a:r>
            <a:r>
              <a:rPr lang="ru-RU" sz="2000" dirty="0" err="1" smtClean="0">
                <a:solidFill>
                  <a:srgbClr val="002060"/>
                </a:solidFill>
              </a:rPr>
              <a:t>утримуються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відвалах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можуть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охоплювати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багато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квадратних</a:t>
            </a:r>
            <a:r>
              <a:rPr lang="ru-RU" sz="2000" dirty="0" smtClean="0">
                <a:solidFill>
                  <a:srgbClr val="002060"/>
                </a:solidFill>
              </a:rPr>
              <a:t> миль.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На жаль, </a:t>
            </a:r>
            <a:r>
              <a:rPr lang="ru-RU" sz="2000" dirty="0" err="1" smtClean="0">
                <a:solidFill>
                  <a:srgbClr val="002060"/>
                </a:solidFill>
              </a:rPr>
              <a:t>греблі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утримують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ці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відвали</a:t>
            </a:r>
            <a:r>
              <a:rPr lang="ru-RU" sz="2000" dirty="0" smtClean="0">
                <a:solidFill>
                  <a:srgbClr val="002060"/>
                </a:solidFill>
              </a:rPr>
              <a:t>, не </a:t>
            </a:r>
            <a:r>
              <a:rPr lang="ru-RU" sz="2000" dirty="0" err="1" smtClean="0">
                <a:solidFill>
                  <a:srgbClr val="002060"/>
                </a:solidFill>
              </a:rPr>
              <a:t>завжди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являють</a:t>
            </a:r>
            <a:r>
              <a:rPr lang="ru-RU" sz="2000" dirty="0" smtClean="0">
                <a:solidFill>
                  <a:srgbClr val="002060"/>
                </a:solidFill>
              </a:rPr>
              <a:t> собою приклад </a:t>
            </a:r>
            <a:r>
              <a:rPr lang="ru-RU" sz="2000" dirty="0" err="1" smtClean="0">
                <a:solidFill>
                  <a:srgbClr val="002060"/>
                </a:solidFill>
              </a:rPr>
              <a:t>інженерної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майстерності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високого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рівня</a:t>
            </a:r>
            <a:r>
              <a:rPr lang="ru-RU" sz="2000" dirty="0" smtClean="0">
                <a:solidFill>
                  <a:srgbClr val="002060"/>
                </a:solidFill>
              </a:rPr>
              <a:t> і, в </a:t>
            </a:r>
            <a:r>
              <a:rPr lang="ru-RU" sz="2000" dirty="0" err="1" smtClean="0">
                <a:solidFill>
                  <a:srgbClr val="002060"/>
                </a:solidFill>
              </a:rPr>
              <a:t>деяких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країнах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можуть</a:t>
            </a:r>
            <a:r>
              <a:rPr lang="ru-RU" sz="2000" dirty="0" smtClean="0">
                <a:solidFill>
                  <a:srgbClr val="002060"/>
                </a:solidFill>
              </a:rPr>
              <a:t> бути просто </a:t>
            </a:r>
            <a:r>
              <a:rPr lang="ru-RU" sz="2000" dirty="0" err="1" smtClean="0">
                <a:solidFill>
                  <a:srgbClr val="002060"/>
                </a:solidFill>
              </a:rPr>
              <a:t>навалені</a:t>
            </a:r>
            <a:r>
              <a:rPr lang="ru-RU" sz="2000" dirty="0" smtClean="0">
                <a:solidFill>
                  <a:srgbClr val="002060"/>
                </a:solidFill>
              </a:rPr>
              <a:t> бульдозерами. </a:t>
            </a:r>
            <a:r>
              <a:rPr lang="ru-RU" sz="2000" dirty="0" err="1" smtClean="0">
                <a:solidFill>
                  <a:srgbClr val="002060"/>
                </a:solidFill>
              </a:rPr>
              <a:t>Якщо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якась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цих</a:t>
            </a:r>
            <a:r>
              <a:rPr lang="ru-RU" sz="2000" dirty="0" smtClean="0">
                <a:solidFill>
                  <a:srgbClr val="002060"/>
                </a:solidFill>
              </a:rPr>
              <a:t> дамб </a:t>
            </a:r>
            <a:r>
              <a:rPr lang="ru-RU" sz="2000" dirty="0" err="1" smtClean="0">
                <a:solidFill>
                  <a:srgbClr val="002060"/>
                </a:solidFill>
              </a:rPr>
              <a:t>прорветься</a:t>
            </a:r>
            <a:r>
              <a:rPr lang="ru-RU" sz="2000" dirty="0" smtClean="0">
                <a:solidFill>
                  <a:srgbClr val="002060"/>
                </a:solidFill>
              </a:rPr>
              <a:t>, у </a:t>
            </a:r>
            <a:r>
              <a:rPr lang="ru-RU" sz="2000" dirty="0" err="1" smtClean="0">
                <a:solidFill>
                  <a:srgbClr val="002060"/>
                </a:solidFill>
              </a:rPr>
              <a:t>річкову</a:t>
            </a:r>
            <a:r>
              <a:rPr lang="ru-RU" sz="2000" dirty="0" smtClean="0">
                <a:solidFill>
                  <a:srgbClr val="002060"/>
                </a:solidFill>
              </a:rPr>
              <a:t> систему </a:t>
            </a:r>
            <a:r>
              <a:rPr lang="ru-RU" sz="2000" dirty="0" err="1" smtClean="0">
                <a:solidFill>
                  <a:srgbClr val="002060"/>
                </a:solidFill>
              </a:rPr>
              <a:t>надійде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величезна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токсичних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відходів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39" y="3573016"/>
            <a:ext cx="1930524" cy="2664296"/>
          </a:xfrm>
          <a:prstGeom prst="roundRect">
            <a:avLst>
              <a:gd name="adj" fmla="val 143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0039" y="5880021"/>
            <a:ext cx="43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Вода забруднена токсичним відходами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0"/>
            <a:ext cx="79563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000" dirty="0" err="1" smtClean="0"/>
              <a:t>Минулого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</a:t>
            </a:r>
            <a:r>
              <a:rPr lang="ru-RU" sz="2000" dirty="0" smtClean="0"/>
              <a:t> в </a:t>
            </a:r>
            <a:r>
              <a:rPr lang="ru-RU" sz="2000" dirty="0" err="1" smtClean="0"/>
              <a:t>китайській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Фуцзянь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мідному</a:t>
            </a:r>
            <a:r>
              <a:rPr lang="ru-RU" sz="2000" dirty="0" smtClean="0"/>
              <a:t> руднику,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виробнику</a:t>
            </a:r>
            <a:r>
              <a:rPr lang="ru-RU" sz="2000" dirty="0" smtClean="0"/>
              <a:t> золота в </a:t>
            </a:r>
            <a:r>
              <a:rPr lang="ru-RU" sz="2000" dirty="0" err="1" smtClean="0"/>
              <a:t>Китаї</a:t>
            </a:r>
            <a:r>
              <a:rPr lang="ru-RU" sz="2000" dirty="0" smtClean="0"/>
              <a:t>, </a:t>
            </a:r>
            <a:r>
              <a:rPr lang="en-US" sz="2000" dirty="0" err="1" smtClean="0"/>
              <a:t>Zijin</a:t>
            </a:r>
            <a:r>
              <a:rPr lang="en-US" sz="2000" dirty="0" smtClean="0"/>
              <a:t> Mining Group Co, </a:t>
            </a:r>
            <a:r>
              <a:rPr lang="ru-RU" sz="2000" dirty="0" err="1" smtClean="0"/>
              <a:t>стався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витік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з </a:t>
            </a:r>
            <a:r>
              <a:rPr lang="ru-RU" sz="2000" dirty="0" err="1" smtClean="0"/>
              <a:t>доповідями</a:t>
            </a:r>
            <a:r>
              <a:rPr lang="ru-RU" sz="2000" dirty="0" smtClean="0"/>
              <a:t> агентства Рейтер, як </a:t>
            </a:r>
            <a:r>
              <a:rPr lang="ru-RU" sz="2000" dirty="0" err="1" smtClean="0"/>
              <a:t>наслідок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отруєно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Тінцзян</a:t>
            </a:r>
            <a:r>
              <a:rPr lang="ru-RU" sz="2000" dirty="0" smtClean="0"/>
              <a:t> (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вистачило</a:t>
            </a:r>
            <a:r>
              <a:rPr lang="ru-RU" sz="2000" dirty="0" smtClean="0"/>
              <a:t> б,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годувати</a:t>
            </a:r>
            <a:r>
              <a:rPr lang="ru-RU" sz="2000" dirty="0" smtClean="0"/>
              <a:t> 70 000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забруднено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роками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стоки з золотого рудника </a:t>
            </a:r>
            <a:r>
              <a:rPr lang="ru-RU" sz="2000" dirty="0" err="1" smtClean="0"/>
              <a:t>забруднили</a:t>
            </a:r>
            <a:r>
              <a:rPr lang="ru-RU" sz="2000" dirty="0" smtClean="0"/>
              <a:t> воду, яка </a:t>
            </a:r>
            <a:r>
              <a:rPr lang="ru-RU" sz="2000" dirty="0" err="1" smtClean="0"/>
              <a:t>забезпечувала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200 000 людей. </a:t>
            </a:r>
            <a:r>
              <a:rPr lang="ru-RU" sz="2000" dirty="0" err="1" smtClean="0"/>
              <a:t>Аналогічні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Іспанії</a:t>
            </a:r>
            <a:r>
              <a:rPr lang="ru-RU" sz="2000" dirty="0" smtClean="0"/>
              <a:t>, Перу, </a:t>
            </a:r>
            <a:r>
              <a:rPr lang="ru-RU" sz="2000" dirty="0" err="1" smtClean="0"/>
              <a:t>Філіппінах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, та й в тому ж </a:t>
            </a:r>
            <a:r>
              <a:rPr lang="ru-RU" sz="2000" dirty="0" err="1" smtClean="0"/>
              <a:t>Китаї</a:t>
            </a:r>
            <a:r>
              <a:rPr lang="ru-RU" sz="2000" dirty="0" smtClean="0"/>
              <a:t> є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, до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зараз </a:t>
            </a:r>
            <a:r>
              <a:rPr lang="ru-RU" sz="2000" dirty="0" err="1" smtClean="0"/>
              <a:t>прикуті</a:t>
            </a:r>
            <a:r>
              <a:rPr lang="ru-RU" sz="2000" dirty="0" smtClean="0"/>
              <a:t> погляди </a:t>
            </a:r>
            <a:r>
              <a:rPr lang="ru-RU" sz="2000" dirty="0" err="1" smtClean="0"/>
              <a:t>вчених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57" y="3356992"/>
            <a:ext cx="3260607" cy="3260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4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922114"/>
          </a:xfrm>
        </p:spPr>
        <p:txBody>
          <a:bodyPr/>
          <a:lstStyle/>
          <a:p>
            <a:r>
              <a:rPr lang="ru-RU" dirty="0" err="1"/>
              <a:t>Т</a:t>
            </a:r>
            <a:r>
              <a:rPr lang="ru-RU" dirty="0" err="1" smtClean="0"/>
              <a:t>оксичні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з </a:t>
            </a:r>
            <a:r>
              <a:rPr lang="ru-RU" dirty="0" err="1" smtClean="0"/>
              <a:t>Угорщини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2390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  4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 на великому </a:t>
            </a:r>
            <a:r>
              <a:rPr lang="ru-RU" sz="1800" dirty="0" err="1" smtClean="0"/>
              <a:t>угорському</a:t>
            </a:r>
            <a:r>
              <a:rPr lang="ru-RU" sz="1800" dirty="0" smtClean="0"/>
              <a:t> глиноземному </a:t>
            </a:r>
            <a:r>
              <a:rPr lang="ru-RU" sz="1800" dirty="0" err="1" smtClean="0"/>
              <a:t>комбінаті</a:t>
            </a:r>
            <a:r>
              <a:rPr lang="ru-RU" sz="1800" dirty="0" smtClean="0"/>
              <a:t> </a:t>
            </a:r>
            <a:r>
              <a:rPr lang="en-US" sz="1800" dirty="0" err="1" smtClean="0"/>
              <a:t>Ajkai</a:t>
            </a:r>
            <a:r>
              <a:rPr lang="en-US" sz="1800" dirty="0" smtClean="0"/>
              <a:t> </a:t>
            </a:r>
            <a:r>
              <a:rPr lang="en-US" sz="1800" dirty="0" err="1" smtClean="0"/>
              <a:t>Timfoldgyar</a:t>
            </a:r>
            <a:r>
              <a:rPr lang="en-US" sz="1800" dirty="0" smtClean="0"/>
              <a:t> </a:t>
            </a:r>
            <a:r>
              <a:rPr lang="en-US" sz="1800" dirty="0" err="1" smtClean="0"/>
              <a:t>Zrt</a:t>
            </a:r>
            <a:r>
              <a:rPr lang="en-US" sz="1800" dirty="0" smtClean="0"/>
              <a:t> </a:t>
            </a:r>
            <a:r>
              <a:rPr lang="ru-RU" sz="1800" dirty="0" err="1" smtClean="0"/>
              <a:t>стався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зруйнував</a:t>
            </a:r>
            <a:r>
              <a:rPr lang="ru-RU" sz="1800" dirty="0" smtClean="0"/>
              <a:t> греблю резервуара з </a:t>
            </a:r>
            <a:r>
              <a:rPr lang="ru-RU" sz="1800" dirty="0" err="1" smtClean="0"/>
              <a:t>отруйними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відходами</a:t>
            </a:r>
            <a:r>
              <a:rPr lang="ru-RU" sz="1800" dirty="0" smtClean="0"/>
              <a:t> - так </a:t>
            </a:r>
            <a:r>
              <a:rPr lang="ru-RU" sz="1800" dirty="0" err="1" smtClean="0"/>
              <a:t>званим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червоним</a:t>
            </a:r>
            <a:r>
              <a:rPr lang="ru-RU" sz="1800" dirty="0" smtClean="0"/>
              <a:t> шламом.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вибуху</a:t>
            </a:r>
            <a:r>
              <a:rPr lang="ru-RU" sz="1800" dirty="0" smtClean="0"/>
              <a:t> з резервуара </a:t>
            </a:r>
            <a:r>
              <a:rPr lang="ru-RU" sz="1800" dirty="0" err="1" smtClean="0"/>
              <a:t>вилилося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мільйона</a:t>
            </a:r>
            <a:r>
              <a:rPr lang="ru-RU" sz="1800" dirty="0" smtClean="0"/>
              <a:t> </a:t>
            </a:r>
            <a:r>
              <a:rPr lang="ru-RU" sz="1800" dirty="0" err="1" smtClean="0"/>
              <a:t>кубометрів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Екологи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стверджували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отруйні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відходи</a:t>
            </a:r>
            <a:r>
              <a:rPr lang="ru-RU" sz="1800" dirty="0" smtClean="0"/>
              <a:t>, так званий </a:t>
            </a:r>
            <a:r>
              <a:rPr lang="ru-RU" sz="1800" dirty="0" err="1" smtClean="0"/>
              <a:t>червоний</a:t>
            </a:r>
            <a:r>
              <a:rPr lang="ru-RU" sz="1800" dirty="0" smtClean="0"/>
              <a:t> шлам, </a:t>
            </a:r>
            <a:r>
              <a:rPr lang="ru-RU" sz="1800" dirty="0" err="1" smtClean="0"/>
              <a:t>загрожують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українським</a:t>
            </a:r>
            <a:r>
              <a:rPr lang="ru-RU" sz="1800" dirty="0" smtClean="0"/>
              <a:t> водам Дунаю. </a:t>
            </a:r>
            <a:r>
              <a:rPr lang="ru-RU" sz="1800" dirty="0" err="1" smtClean="0"/>
              <a:t>Отрута</a:t>
            </a:r>
            <a:r>
              <a:rPr lang="ru-RU" sz="1800" dirty="0" smtClean="0"/>
              <a:t> могла </a:t>
            </a:r>
            <a:r>
              <a:rPr lang="ru-RU" sz="1800" dirty="0" err="1" smtClean="0"/>
              <a:t>осісти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, </a:t>
            </a:r>
            <a:r>
              <a:rPr lang="ru-RU" sz="1800" dirty="0" err="1" smtClean="0"/>
              <a:t>хоча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не </a:t>
            </a:r>
            <a:r>
              <a:rPr lang="ru-RU" sz="1800" dirty="0" err="1" smtClean="0"/>
              <a:t>спостерігається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16505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4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490066"/>
          </a:xfrm>
        </p:spPr>
        <p:txBody>
          <a:bodyPr/>
          <a:lstStyle/>
          <a:p>
            <a:r>
              <a:rPr lang="uk-UA" dirty="0" smtClean="0"/>
              <a:t>Вугільна 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956376" cy="59492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Коли карбон </a:t>
            </a:r>
            <a:r>
              <a:rPr lang="ru-RU" sz="2000" dirty="0" err="1" smtClean="0"/>
              <a:t>згоряє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електроенергії</a:t>
            </a:r>
            <a:r>
              <a:rPr lang="ru-RU" sz="2000" dirty="0" smtClean="0"/>
              <a:t>, у </a:t>
            </a:r>
            <a:r>
              <a:rPr lang="ru-RU" sz="2000" dirty="0" err="1" smtClean="0"/>
              <a:t>високих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важкі</a:t>
            </a:r>
            <a:r>
              <a:rPr lang="ru-RU" sz="2000" dirty="0" smtClean="0"/>
              <a:t> метали,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арсен</a:t>
            </a:r>
            <a:r>
              <a:rPr lang="ru-RU" sz="2000" dirty="0" smtClean="0"/>
              <a:t>, </a:t>
            </a:r>
            <a:r>
              <a:rPr lang="ru-RU" sz="2000" dirty="0" err="1" smtClean="0"/>
              <a:t>кадмій</a:t>
            </a:r>
            <a:r>
              <a:rPr lang="ru-RU" sz="2000" dirty="0" smtClean="0"/>
              <a:t>, ртуть і </a:t>
            </a:r>
            <a:r>
              <a:rPr lang="ru-RU" sz="2000" dirty="0" err="1" smtClean="0"/>
              <a:t>талій</a:t>
            </a:r>
            <a:r>
              <a:rPr lang="ru-RU" sz="2000" dirty="0" smtClean="0"/>
              <a:t>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США </a:t>
            </a:r>
            <a:r>
              <a:rPr lang="ru-RU" sz="2000" dirty="0" err="1" smtClean="0"/>
              <a:t>щороку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виробляється</a:t>
            </a:r>
            <a:r>
              <a:rPr lang="ru-RU" sz="2000" dirty="0" smtClean="0"/>
              <a:t> 136 млн. тонн </a:t>
            </a:r>
            <a:r>
              <a:rPr lang="ru-RU" sz="2000" dirty="0" err="1" smtClean="0"/>
              <a:t>вугільної</a:t>
            </a:r>
            <a:r>
              <a:rPr lang="ru-RU" sz="2000" dirty="0" smtClean="0"/>
              <a:t> золи.</a:t>
            </a:r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dirty="0" err="1" smtClean="0"/>
              <a:t>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золи </a:t>
            </a:r>
            <a:r>
              <a:rPr lang="ru-RU" sz="2000" dirty="0" err="1" smtClean="0"/>
              <a:t>опиняється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звалищах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сухих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вугільної</a:t>
            </a:r>
            <a:r>
              <a:rPr lang="ru-RU" sz="2000" dirty="0" smtClean="0"/>
              <a:t> золи США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водойми</a:t>
            </a:r>
            <a:r>
              <a:rPr lang="ru-RU" sz="2000" dirty="0" smtClean="0"/>
              <a:t>. І вони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   В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 2008 року прорвало </a:t>
            </a:r>
            <a:r>
              <a:rPr lang="ru-RU" sz="2000" dirty="0" err="1" smtClean="0"/>
              <a:t>земляні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дамби</a:t>
            </a:r>
            <a:r>
              <a:rPr lang="ru-RU" sz="2000" dirty="0" smtClean="0"/>
              <a:t> заводу </a:t>
            </a:r>
            <a:r>
              <a:rPr lang="en-US" sz="2000" dirty="0" smtClean="0"/>
              <a:t>Kingston Fossil Plant </a:t>
            </a:r>
            <a:r>
              <a:rPr lang="ru-RU" sz="2000" dirty="0" smtClean="0"/>
              <a:t>в </a:t>
            </a:r>
            <a:r>
              <a:rPr lang="ru-RU" sz="2000" dirty="0" err="1" smtClean="0"/>
              <a:t>Кінгстоні</a:t>
            </a:r>
            <a:r>
              <a:rPr lang="ru-RU" sz="2000" dirty="0" smtClean="0"/>
              <a:t>, штат </a:t>
            </a:r>
            <a:r>
              <a:rPr lang="ru-RU" sz="2000" dirty="0" err="1" smtClean="0"/>
              <a:t>Теннессі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вивільнило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мільярди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. Через </a:t>
            </a:r>
            <a:r>
              <a:rPr lang="ru-RU" sz="2000" dirty="0" err="1" smtClean="0"/>
              <a:t>це</a:t>
            </a:r>
            <a:r>
              <a:rPr lang="ru-RU" sz="2000" dirty="0" smtClean="0"/>
              <a:t> сталась </a:t>
            </a:r>
            <a:r>
              <a:rPr lang="ru-RU" sz="2000" dirty="0" err="1" smtClean="0"/>
              <a:t>повінь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поховала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будинки</a:t>
            </a:r>
            <a:r>
              <a:rPr lang="ru-RU" sz="2000" dirty="0" smtClean="0"/>
              <a:t> та поля, заболотила </a:t>
            </a:r>
            <a:r>
              <a:rPr lang="ru-RU" sz="2000" dirty="0" err="1" smtClean="0"/>
              <a:t>річку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Еморі</a:t>
            </a:r>
            <a:r>
              <a:rPr lang="ru-RU" sz="2000" dirty="0" smtClean="0"/>
              <a:t>.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вбито </a:t>
            </a:r>
            <a:r>
              <a:rPr lang="ru-RU" sz="2000" dirty="0" err="1" smtClean="0"/>
              <a:t>незліченну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спровоковано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дебати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вугільної</a:t>
            </a:r>
            <a:r>
              <a:rPr lang="ru-RU" sz="2000" dirty="0" smtClean="0"/>
              <a:t> золи на </a:t>
            </a:r>
            <a:r>
              <a:rPr lang="ru-RU" sz="2000" dirty="0" err="1" smtClean="0"/>
              <a:t>екологію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І </a:t>
            </a:r>
            <a:r>
              <a:rPr lang="ru-RU" sz="2000" dirty="0" err="1" smtClean="0"/>
              <a:t>випадок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Кінгстоні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унікальний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en-US" sz="2000" dirty="0" smtClean="0"/>
              <a:t>EPA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водойми</a:t>
            </a:r>
            <a:r>
              <a:rPr lang="ru-RU" sz="2000" dirty="0" smtClean="0"/>
              <a:t> з </a:t>
            </a:r>
            <a:r>
              <a:rPr lang="ru-RU" sz="2000" dirty="0" err="1" smtClean="0"/>
              <a:t>вугільною</a:t>
            </a:r>
            <a:r>
              <a:rPr lang="ru-RU" sz="2000" dirty="0" smtClean="0"/>
              <a:t> золою </a:t>
            </a:r>
            <a:r>
              <a:rPr lang="ru-RU" sz="2000" dirty="0" err="1" smtClean="0"/>
              <a:t>несуть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загрозу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стінки</a:t>
            </a:r>
            <a:r>
              <a:rPr lang="ru-RU" sz="2000" dirty="0" smtClean="0"/>
              <a:t>. 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ураження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смерть людей, </a:t>
            </a:r>
            <a:r>
              <a:rPr lang="ru-RU" sz="2000" dirty="0" err="1" smtClean="0"/>
              <a:t>екосистем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74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243408"/>
            <a:ext cx="7315200" cy="1143000"/>
          </a:xfrm>
        </p:spPr>
        <p:txBody>
          <a:bodyPr/>
          <a:lstStyle/>
          <a:p>
            <a:r>
              <a:rPr lang="uk-UA" dirty="0" smtClean="0"/>
              <a:t>Забруднення повітря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2390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Неодноразово</a:t>
            </a:r>
            <a:r>
              <a:rPr lang="ru-RU" sz="2000" dirty="0" smtClean="0"/>
              <a:t> </a:t>
            </a:r>
            <a:r>
              <a:rPr lang="ru-RU" sz="2000" dirty="0" err="1"/>
              <a:t>підтверджувалось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забруднювачі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</a:t>
            </a:r>
            <a:r>
              <a:rPr lang="ru-RU" sz="2000" dirty="0" err="1"/>
              <a:t>зменшують</a:t>
            </a:r>
            <a:r>
              <a:rPr lang="ru-RU" sz="2000" dirty="0"/>
              <a:t>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людей. У новому </a:t>
            </a:r>
            <a:r>
              <a:rPr lang="ru-RU" sz="2000" dirty="0" err="1"/>
              <a:t>інтернаціональному</a:t>
            </a:r>
            <a:r>
              <a:rPr lang="ru-RU" sz="2000" dirty="0"/>
              <a:t> </a:t>
            </a:r>
            <a:r>
              <a:rPr lang="ru-RU" sz="2000" dirty="0" err="1"/>
              <a:t>дослідженні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визначено</a:t>
            </a:r>
            <a:r>
              <a:rPr lang="ru-RU" sz="2000" dirty="0"/>
              <a:t>, </a:t>
            </a:r>
            <a:r>
              <a:rPr lang="ru-RU" sz="2000" dirty="0" err="1"/>
              <a:t>скільки</a:t>
            </a:r>
            <a:r>
              <a:rPr lang="ru-RU" sz="2000" dirty="0"/>
              <a:t> людей </a:t>
            </a:r>
            <a:r>
              <a:rPr lang="ru-RU" sz="2000" dirty="0" err="1"/>
              <a:t>щорічно</a:t>
            </a:r>
            <a:r>
              <a:rPr lang="ru-RU" sz="2000" dirty="0"/>
              <a:t> </a:t>
            </a:r>
            <a:r>
              <a:rPr lang="ru-RU" sz="2000" dirty="0" err="1"/>
              <a:t>помирає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у </a:t>
            </a:r>
            <a:r>
              <a:rPr lang="ru-RU" sz="2000" dirty="0" err="1"/>
              <a:t>всьому</a:t>
            </a:r>
            <a:r>
              <a:rPr lang="ru-RU" sz="2000" dirty="0"/>
              <a:t> </a:t>
            </a:r>
            <a:r>
              <a:rPr lang="ru-RU" sz="2000" dirty="0" err="1"/>
              <a:t>світі</a:t>
            </a:r>
            <a:r>
              <a:rPr lang="ru-RU" sz="2000" dirty="0"/>
              <a:t>. Перед вами карта, яка </a:t>
            </a:r>
            <a:r>
              <a:rPr lang="ru-RU" sz="2000" dirty="0" err="1"/>
              <a:t>візуалізує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6" y="2441611"/>
            <a:ext cx="8013817" cy="443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0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88640"/>
            <a:ext cx="7239000" cy="61926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/>
              <a:t>Кольори</a:t>
            </a:r>
            <a:r>
              <a:rPr lang="ru-RU" sz="2000" dirty="0" smtClean="0"/>
              <a:t> </a:t>
            </a:r>
            <a:r>
              <a:rPr lang="ru-RU" sz="2000" dirty="0" err="1"/>
              <a:t>карти</a:t>
            </a:r>
            <a:r>
              <a:rPr lang="ru-RU" sz="2000" dirty="0"/>
              <a:t> не </a:t>
            </a:r>
            <a:r>
              <a:rPr lang="ru-RU" sz="2000" dirty="0" err="1"/>
              <a:t>показують</a:t>
            </a:r>
            <a:r>
              <a:rPr lang="ru-RU" sz="2000" dirty="0"/>
              <a:t> </a:t>
            </a:r>
            <a:r>
              <a:rPr lang="ru-RU" sz="2000" dirty="0" err="1"/>
              <a:t>абсолютне</a:t>
            </a:r>
            <a:r>
              <a:rPr lang="ru-RU" sz="2000" dirty="0"/>
              <a:t> число смертей. </a:t>
            </a:r>
            <a:r>
              <a:rPr lang="ru-RU" sz="2000" dirty="0" err="1"/>
              <a:t>Натомість</a:t>
            </a:r>
            <a:r>
              <a:rPr lang="ru-RU" sz="2000" dirty="0"/>
              <a:t>, вони </a:t>
            </a:r>
            <a:r>
              <a:rPr lang="ru-RU" sz="2000" dirty="0" err="1"/>
              <a:t>говорять</a:t>
            </a:r>
            <a:r>
              <a:rPr lang="ru-RU" sz="2000" dirty="0"/>
              <a:t>, </a:t>
            </a:r>
            <a:r>
              <a:rPr lang="ru-RU" sz="2000" dirty="0" err="1"/>
              <a:t>наскільки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людей померло в </a:t>
            </a:r>
            <a:r>
              <a:rPr lang="ru-RU" sz="2000" dirty="0" err="1"/>
              <a:t>регіоні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у 2000 </a:t>
            </a:r>
            <a:r>
              <a:rPr lang="ru-RU" sz="2000" dirty="0" err="1"/>
              <a:t>році</a:t>
            </a:r>
            <a:r>
              <a:rPr lang="ru-RU" sz="2000" dirty="0"/>
              <a:t>, в </a:t>
            </a:r>
            <a:r>
              <a:rPr lang="ru-RU" sz="2000" dirty="0" err="1"/>
              <a:t>порівнянні</a:t>
            </a:r>
            <a:r>
              <a:rPr lang="ru-RU" sz="2000" dirty="0"/>
              <a:t> з 1850 роком. </a:t>
            </a:r>
            <a:r>
              <a:rPr lang="ru-RU" sz="2000" dirty="0" err="1"/>
              <a:t>Різниця</a:t>
            </a:r>
            <a:r>
              <a:rPr lang="ru-RU" sz="2000" dirty="0"/>
              <a:t> в </a:t>
            </a:r>
            <a:r>
              <a:rPr lang="ru-RU" sz="2000" dirty="0" err="1"/>
              <a:t>смертності</a:t>
            </a:r>
            <a:r>
              <a:rPr lang="ru-RU" sz="2000" dirty="0"/>
              <a:t> </a:t>
            </a:r>
            <a:r>
              <a:rPr lang="ru-RU" sz="2000" dirty="0" err="1"/>
              <a:t>показується</a:t>
            </a:r>
            <a:r>
              <a:rPr lang="ru-RU" sz="2000" dirty="0"/>
              <a:t> на </a:t>
            </a:r>
            <a:r>
              <a:rPr lang="ru-RU" sz="2000" dirty="0" err="1"/>
              <a:t>тисячу</a:t>
            </a:r>
            <a:r>
              <a:rPr lang="ru-RU" sz="2000" dirty="0"/>
              <a:t> </a:t>
            </a:r>
            <a:r>
              <a:rPr lang="ru-RU" sz="2000" dirty="0" err="1"/>
              <a:t>квадратних</a:t>
            </a:r>
            <a:r>
              <a:rPr lang="ru-RU" sz="2000" dirty="0"/>
              <a:t> </a:t>
            </a:r>
            <a:r>
              <a:rPr lang="ru-RU" sz="2000" dirty="0" err="1"/>
              <a:t>кілометрів</a:t>
            </a:r>
            <a:r>
              <a:rPr lang="ru-RU" sz="2000" dirty="0"/>
              <a:t>. Так, у 2000 </a:t>
            </a:r>
            <a:r>
              <a:rPr lang="ru-RU" sz="2000" dirty="0" err="1"/>
              <a:t>році</a:t>
            </a:r>
            <a:r>
              <a:rPr lang="ru-RU" sz="2000" dirty="0"/>
              <a:t> в </a:t>
            </a:r>
            <a:r>
              <a:rPr lang="ru-RU" sz="2000" dirty="0" err="1"/>
              <a:t>найгірших</a:t>
            </a:r>
            <a:r>
              <a:rPr lang="ru-RU" sz="2000" dirty="0"/>
              <a:t> </a:t>
            </a:r>
            <a:r>
              <a:rPr lang="ru-RU" sz="2000" dirty="0" err="1"/>
              <a:t>частинах</a:t>
            </a:r>
            <a:r>
              <a:rPr lang="ru-RU" sz="2000" dirty="0"/>
              <a:t> </a:t>
            </a:r>
            <a:r>
              <a:rPr lang="ru-RU" sz="2000" dirty="0" err="1"/>
              <a:t>північного</a:t>
            </a:r>
            <a:r>
              <a:rPr lang="ru-RU" sz="2000" dirty="0"/>
              <a:t> Китаю та </a:t>
            </a:r>
            <a:r>
              <a:rPr lang="ru-RU" sz="2000" dirty="0" err="1"/>
              <a:t>Індії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помирало на одну </a:t>
            </a:r>
            <a:r>
              <a:rPr lang="ru-RU" sz="2000" dirty="0" err="1"/>
              <a:t>людину</a:t>
            </a:r>
            <a:r>
              <a:rPr lang="ru-RU" sz="2000" dirty="0"/>
              <a:t> на </a:t>
            </a:r>
            <a:r>
              <a:rPr lang="ru-RU" sz="2000" dirty="0" err="1"/>
              <a:t>квадратний</a:t>
            </a:r>
            <a:r>
              <a:rPr lang="ru-RU" sz="2000" dirty="0"/>
              <a:t> </a:t>
            </a:r>
            <a:r>
              <a:rPr lang="ru-RU" sz="2000" dirty="0" err="1"/>
              <a:t>кілометр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у 1850 </a:t>
            </a:r>
            <a:r>
              <a:rPr lang="ru-RU" sz="2000" dirty="0" err="1"/>
              <a:t>році</a:t>
            </a:r>
            <a:r>
              <a:rPr lang="ru-RU" sz="2000" dirty="0"/>
              <a:t>.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світі</a:t>
            </a:r>
            <a:r>
              <a:rPr lang="ru-RU" sz="2000" dirty="0"/>
              <a:t> є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місць</a:t>
            </a:r>
            <a:r>
              <a:rPr lang="ru-RU" sz="2000" dirty="0"/>
              <a:t>, в </a:t>
            </a:r>
            <a:r>
              <a:rPr lang="ru-RU" sz="2000" dirty="0" err="1"/>
              <a:t>яких</a:t>
            </a:r>
            <a:r>
              <a:rPr lang="ru-RU" sz="2000" dirty="0"/>
              <a:t> стан </a:t>
            </a:r>
            <a:r>
              <a:rPr lang="ru-RU" sz="2000" dirty="0" err="1"/>
              <a:t>повітря</a:t>
            </a:r>
            <a:r>
              <a:rPr lang="ru-RU" sz="2000" dirty="0"/>
              <a:t> у 2000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покращився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з 1850 роком. </a:t>
            </a:r>
            <a:r>
              <a:rPr lang="ru-RU" sz="2000" dirty="0" err="1"/>
              <a:t>Серед</a:t>
            </a:r>
            <a:r>
              <a:rPr lang="ru-RU" sz="2000" dirty="0"/>
              <a:t> них </a:t>
            </a:r>
            <a:r>
              <a:rPr lang="ru-RU" sz="2000" dirty="0" err="1"/>
              <a:t>південно-східні</a:t>
            </a:r>
            <a:r>
              <a:rPr lang="ru-RU" sz="2000" dirty="0"/>
              <a:t> </a:t>
            </a:r>
            <a:r>
              <a:rPr lang="ru-RU" sz="2000" dirty="0" err="1"/>
              <a:t>штати</a:t>
            </a:r>
            <a:r>
              <a:rPr lang="ru-RU" sz="2000" dirty="0"/>
              <a:t> США,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довоєнні</a:t>
            </a:r>
            <a:r>
              <a:rPr lang="ru-RU" sz="2000" dirty="0"/>
              <a:t> </a:t>
            </a:r>
            <a:r>
              <a:rPr lang="ru-RU" sz="2000" dirty="0" err="1"/>
              <a:t>фермери</a:t>
            </a:r>
            <a:r>
              <a:rPr lang="ru-RU" sz="2000" dirty="0"/>
              <a:t> </a:t>
            </a:r>
            <a:r>
              <a:rPr lang="ru-RU" sz="2000" dirty="0" err="1"/>
              <a:t>спалювали</a:t>
            </a:r>
            <a:r>
              <a:rPr lang="ru-RU" sz="2000" dirty="0"/>
              <a:t> </a:t>
            </a:r>
            <a:r>
              <a:rPr lang="ru-RU" sz="2000" dirty="0" err="1"/>
              <a:t>рослинність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очистити</a:t>
            </a:r>
            <a:r>
              <a:rPr lang="ru-RU" sz="2000" dirty="0"/>
              <a:t> землю, </a:t>
            </a:r>
            <a:r>
              <a:rPr lang="ru-RU" sz="2000" dirty="0" err="1"/>
              <a:t>забруднюючи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 самим </a:t>
            </a:r>
            <a:r>
              <a:rPr lang="ru-RU" sz="2000" dirty="0" err="1"/>
              <a:t>повітря</a:t>
            </a:r>
            <a:r>
              <a:rPr lang="ru-RU" sz="2000" dirty="0"/>
              <a:t>. </a:t>
            </a:r>
            <a:r>
              <a:rPr lang="ru-RU" sz="2000" dirty="0" err="1"/>
              <a:t>Області</a:t>
            </a:r>
            <a:r>
              <a:rPr lang="ru-RU" sz="2000" dirty="0"/>
              <a:t> </a:t>
            </a:r>
            <a:r>
              <a:rPr lang="ru-RU" sz="2000" dirty="0" err="1"/>
              <a:t>покращень</a:t>
            </a:r>
            <a:r>
              <a:rPr lang="ru-RU" sz="2000" dirty="0"/>
              <a:t> в </a:t>
            </a:r>
            <a:r>
              <a:rPr lang="ru-RU" sz="2000" dirty="0" err="1"/>
              <a:t>Індії</a:t>
            </a:r>
            <a:r>
              <a:rPr lang="ru-RU" sz="2000" dirty="0"/>
              <a:t> та </a:t>
            </a:r>
            <a:r>
              <a:rPr lang="ru-RU" sz="2000" dirty="0" err="1"/>
              <a:t>Африці</a:t>
            </a:r>
            <a:r>
              <a:rPr lang="ru-RU" sz="2000" dirty="0"/>
              <a:t>, </a:t>
            </a:r>
            <a:r>
              <a:rPr lang="ru-RU" sz="2000" dirty="0" err="1"/>
              <a:t>ймовірно</a:t>
            </a:r>
            <a:r>
              <a:rPr lang="ru-RU" sz="2000" dirty="0"/>
              <a:t>, </a:t>
            </a:r>
            <a:r>
              <a:rPr lang="ru-RU" sz="2000" dirty="0" err="1"/>
              <a:t>зумовлені</a:t>
            </a:r>
            <a:r>
              <a:rPr lang="ru-RU" sz="2000" dirty="0"/>
              <a:t> </a:t>
            </a:r>
            <a:r>
              <a:rPr lang="ru-RU" sz="2000" dirty="0" err="1"/>
              <a:t>змінами</a:t>
            </a:r>
            <a:r>
              <a:rPr lang="ru-RU" sz="2000" dirty="0"/>
              <a:t> </a:t>
            </a:r>
            <a:r>
              <a:rPr lang="ru-RU" sz="2000" dirty="0" err="1"/>
              <a:t>клімату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могли </a:t>
            </a:r>
            <a:r>
              <a:rPr lang="ru-RU" sz="2000" dirty="0" err="1"/>
              <a:t>змінити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протікання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реакцій</a:t>
            </a:r>
            <a:r>
              <a:rPr lang="ru-RU" sz="2000" dirty="0"/>
              <a:t> в </a:t>
            </a:r>
            <a:r>
              <a:rPr lang="ru-RU" sz="2000" dirty="0" err="1"/>
              <a:t>повітрі</a:t>
            </a:r>
            <a:r>
              <a:rPr lang="ru-RU" sz="2000" dirty="0"/>
              <a:t> та характер </a:t>
            </a:r>
            <a:r>
              <a:rPr lang="ru-RU" sz="2000" dirty="0" err="1"/>
              <a:t>атмосферної</a:t>
            </a:r>
            <a:r>
              <a:rPr lang="ru-RU" sz="2000" dirty="0"/>
              <a:t> </a:t>
            </a:r>
            <a:r>
              <a:rPr lang="ru-RU" sz="2000" dirty="0" err="1"/>
              <a:t>циркуляції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77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900" y="116632"/>
            <a:ext cx="7315200" cy="1143000"/>
          </a:xfrm>
        </p:spPr>
        <p:txBody>
          <a:bodyPr/>
          <a:lstStyle/>
          <a:p>
            <a:pPr algn="ctr"/>
            <a:r>
              <a:rPr lang="uk-UA" dirty="0" smtClean="0"/>
              <a:t>Інші приклади техногенних катастроф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02" y="1340768"/>
            <a:ext cx="7774485" cy="521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48866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Пінний</a:t>
            </a:r>
            <a:r>
              <a:rPr lang="ru-RU" b="1" dirty="0">
                <a:solidFill>
                  <a:srgbClr val="FF0000"/>
                </a:solidFill>
              </a:rPr>
              <a:t> шлейф </a:t>
            </a:r>
            <a:r>
              <a:rPr lang="ru-RU" b="1" dirty="0" err="1">
                <a:solidFill>
                  <a:srgbClr val="FF0000"/>
                </a:solidFill>
              </a:rPr>
              <a:t>бокситових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відходів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алюмінієвого</a:t>
            </a:r>
            <a:r>
              <a:rPr lang="ru-RU" b="1" dirty="0">
                <a:solidFill>
                  <a:srgbClr val="FF0000"/>
                </a:solidFill>
              </a:rPr>
              <a:t> заводу. США, </a:t>
            </a:r>
            <a:r>
              <a:rPr lang="ru-RU" b="1" dirty="0" smtClean="0">
                <a:solidFill>
                  <a:srgbClr val="FF0000"/>
                </a:solidFill>
              </a:rPr>
              <a:t>2005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611787"/>
            <a:ext cx="7848872" cy="53771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30400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Відходи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вугільної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електростанції</a:t>
            </a:r>
            <a:r>
              <a:rPr lang="ru-RU" b="1" dirty="0">
                <a:solidFill>
                  <a:srgbClr val="FF0000"/>
                </a:solidFill>
              </a:rPr>
              <a:t>. США, 2009 </a:t>
            </a:r>
            <a:r>
              <a:rPr lang="ru-RU" b="1" dirty="0" err="1">
                <a:solidFill>
                  <a:srgbClr val="FF0000"/>
                </a:solidFill>
              </a:rPr>
              <a:t>рік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1620" y="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Знімок з космосу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41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'Опавшие листья'</Template>
  <TotalTime>214</TotalTime>
  <Words>715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Техногенні катастрофи</vt:lpstr>
      <vt:lpstr>Відходи гірничої промисловості </vt:lpstr>
      <vt:lpstr>Презентация PowerPoint</vt:lpstr>
      <vt:lpstr>Токсичні відходи з Угорщини</vt:lpstr>
      <vt:lpstr>Вугільна зола</vt:lpstr>
      <vt:lpstr>Забруднення повітря</vt:lpstr>
      <vt:lpstr>Презентация PowerPoint</vt:lpstr>
      <vt:lpstr>Інші приклади техногенних катастроф</vt:lpstr>
      <vt:lpstr>Презентация PowerPoint</vt:lpstr>
      <vt:lpstr>Знімок з космосу</vt:lpstr>
      <vt:lpstr>Знімок з космосу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Техногенні катастрофи</dc:title>
  <dc:creator>1</dc:creator>
  <cp:lastModifiedBy>1</cp:lastModifiedBy>
  <cp:revision>10</cp:revision>
  <dcterms:created xsi:type="dcterms:W3CDTF">2013-11-17T12:29:55Z</dcterms:created>
  <dcterms:modified xsi:type="dcterms:W3CDTF">2013-11-17T16:08:50Z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